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notesSlides/notesSlide3.xml" ContentType="application/vnd.openxmlformats-officedocument.presentationml.notesSlide+xml"/>
  <Override PartName="/ppt/media/image16.jpg" ContentType="image/jpeg"/>
  <Override PartName="/ppt/media/image17.jpg" ContentType="image/jpeg"/>
  <Override PartName="/ppt/media/image18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media/image20.jpg" ContentType="image/jpeg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809" r:id="rId2"/>
    <p:sldMasterId id="2147483839" r:id="rId3"/>
    <p:sldMasterId id="2147483851" r:id="rId4"/>
  </p:sldMasterIdLst>
  <p:notesMasterIdLst>
    <p:notesMasterId r:id="rId21"/>
  </p:notesMasterIdLst>
  <p:sldIdLst>
    <p:sldId id="257" r:id="rId5"/>
    <p:sldId id="258" r:id="rId6"/>
    <p:sldId id="259" r:id="rId7"/>
    <p:sldId id="261" r:id="rId8"/>
    <p:sldId id="262" r:id="rId9"/>
    <p:sldId id="260" r:id="rId10"/>
    <p:sldId id="263" r:id="rId11"/>
    <p:sldId id="264" r:id="rId12"/>
    <p:sldId id="268" r:id="rId13"/>
    <p:sldId id="265" r:id="rId14"/>
    <p:sldId id="270" r:id="rId15"/>
    <p:sldId id="266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B226B2"/>
    <a:srgbClr val="0033CC"/>
    <a:srgbClr val="FD4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82406" autoAdjust="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C4FEC-12CC-4E28-8FE7-43EA7CE5F81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4E4CEA-6187-423E-A681-8F813CBA1837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BD" sz="3200" dirty="0" smtClean="0"/>
            <a:t>আইয়্যামে জাহেলিয়া</a:t>
          </a:r>
          <a:endParaRPr lang="en-US" sz="3200" dirty="0"/>
        </a:p>
      </dgm:t>
    </dgm:pt>
    <dgm:pt modelId="{6D885610-8969-4412-ACFE-635A06A7428B}" type="parTrans" cxnId="{696F56E1-B193-41E8-8FA6-9F0DA83FFCF1}">
      <dgm:prSet/>
      <dgm:spPr/>
      <dgm:t>
        <a:bodyPr/>
        <a:lstStyle/>
        <a:p>
          <a:endParaRPr lang="en-US"/>
        </a:p>
      </dgm:t>
    </dgm:pt>
    <dgm:pt modelId="{40F334AA-A5B8-4A09-B1E4-39A1A41CB7B1}" type="sibTrans" cxnId="{696F56E1-B193-41E8-8FA6-9F0DA83FFCF1}">
      <dgm:prSet/>
      <dgm:spPr/>
      <dgm:t>
        <a:bodyPr/>
        <a:lstStyle/>
        <a:p>
          <a:endParaRPr lang="en-US"/>
        </a:p>
      </dgm:t>
    </dgm:pt>
    <dgm:pt modelId="{363FE966-49AB-4CFF-9B0A-DF810CF93252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BD" sz="3200" dirty="0" smtClean="0"/>
            <a:t>সময় কাল</a:t>
          </a:r>
          <a:endParaRPr lang="en-US" sz="3200" dirty="0"/>
        </a:p>
      </dgm:t>
    </dgm:pt>
    <dgm:pt modelId="{728A7F29-D5BE-40D4-9114-A1CEE6378C93}" type="parTrans" cxnId="{C37C052A-D599-4DDB-B514-85A5CCE0E44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3200"/>
        </a:p>
      </dgm:t>
    </dgm:pt>
    <dgm:pt modelId="{E775646A-6285-444F-AF35-D33B5A19455C}" type="sibTrans" cxnId="{C37C052A-D599-4DDB-B514-85A5CCE0E44A}">
      <dgm:prSet/>
      <dgm:spPr/>
      <dgm:t>
        <a:bodyPr/>
        <a:lstStyle/>
        <a:p>
          <a:endParaRPr lang="en-US"/>
        </a:p>
      </dgm:t>
    </dgm:pt>
    <dgm:pt modelId="{56407805-82D1-41AF-94ED-F3A66B463B66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bn-BD" sz="3200" dirty="0" smtClean="0"/>
            <a:t>এলাকা/অঞ্চল</a:t>
          </a:r>
          <a:endParaRPr lang="en-US" sz="3200" dirty="0"/>
        </a:p>
      </dgm:t>
    </dgm:pt>
    <dgm:pt modelId="{83B6D99B-2A0E-47C4-8AD7-854DB0197F74}" type="parTrans" cxnId="{2FAC8167-CA12-42DF-9B2C-DF3F491F538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3200"/>
        </a:p>
      </dgm:t>
    </dgm:pt>
    <dgm:pt modelId="{55FFE9F7-BF64-4310-89E3-4AF2D97E37F2}" type="sibTrans" cxnId="{2FAC8167-CA12-42DF-9B2C-DF3F491F5385}">
      <dgm:prSet/>
      <dgm:spPr/>
      <dgm:t>
        <a:bodyPr/>
        <a:lstStyle/>
        <a:p>
          <a:endParaRPr lang="en-US"/>
        </a:p>
      </dgm:t>
    </dgm:pt>
    <dgm:pt modelId="{EFF3D4C3-7A4A-42B2-9604-39E8D6DF6BE4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BD" sz="3200" dirty="0" smtClean="0"/>
            <a:t>অধিবাসি</a:t>
          </a:r>
          <a:endParaRPr lang="en-US" sz="3200" dirty="0"/>
        </a:p>
      </dgm:t>
    </dgm:pt>
    <dgm:pt modelId="{BC1F9E62-1447-4F46-B7DE-A2618EE523F5}" type="parTrans" cxnId="{ADA10269-E932-450D-984F-5900B1DC50D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3200"/>
        </a:p>
      </dgm:t>
    </dgm:pt>
    <dgm:pt modelId="{EF30173E-3C29-4843-A341-CAD2D0686945}" type="sibTrans" cxnId="{ADA10269-E932-450D-984F-5900B1DC50D0}">
      <dgm:prSet/>
      <dgm:spPr/>
      <dgm:t>
        <a:bodyPr/>
        <a:lstStyle/>
        <a:p>
          <a:endParaRPr lang="en-US"/>
        </a:p>
      </dgm:t>
    </dgm:pt>
    <dgm:pt modelId="{3C1E0C7A-75F4-4F39-888D-9FCA5AD106F3}" type="pres">
      <dgm:prSet presAssocID="{2FAC4FEC-12CC-4E28-8FE7-43EA7CE5F8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25A980-664D-42F4-84C4-70FF3E31E222}" type="pres">
      <dgm:prSet presAssocID="{794E4CEA-6187-423E-A681-8F813CBA1837}" presName="centerShape" presStyleLbl="node0" presStyleIdx="0" presStyleCnt="1" custScaleX="162508" custScaleY="99898"/>
      <dgm:spPr/>
      <dgm:t>
        <a:bodyPr/>
        <a:lstStyle/>
        <a:p>
          <a:endParaRPr lang="en-US"/>
        </a:p>
      </dgm:t>
    </dgm:pt>
    <dgm:pt modelId="{5AE37EEA-260C-4C14-AFCB-B829574D9CC5}" type="pres">
      <dgm:prSet presAssocID="{728A7F29-D5BE-40D4-9114-A1CEE6378C93}" presName="parTrans" presStyleLbl="sibTrans2D1" presStyleIdx="0" presStyleCnt="3"/>
      <dgm:spPr/>
      <dgm:t>
        <a:bodyPr/>
        <a:lstStyle/>
        <a:p>
          <a:endParaRPr lang="en-US"/>
        </a:p>
      </dgm:t>
    </dgm:pt>
    <dgm:pt modelId="{1AD94C9B-2E5E-4903-993E-74B125DDDDA1}" type="pres">
      <dgm:prSet presAssocID="{728A7F29-D5BE-40D4-9114-A1CEE6378C9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08C22A8-496B-479B-B300-A8F82186FE4D}" type="pres">
      <dgm:prSet presAssocID="{363FE966-49AB-4CFF-9B0A-DF810CF93252}" presName="node" presStyleLbl="node1" presStyleIdx="0" presStyleCnt="3" custScaleX="233552" custScaleY="126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85C30-A2DD-45BA-B193-E7DF319FBED1}" type="pres">
      <dgm:prSet presAssocID="{83B6D99B-2A0E-47C4-8AD7-854DB0197F74}" presName="parTrans" presStyleLbl="sibTrans2D1" presStyleIdx="1" presStyleCnt="3"/>
      <dgm:spPr/>
      <dgm:t>
        <a:bodyPr/>
        <a:lstStyle/>
        <a:p>
          <a:endParaRPr lang="en-US"/>
        </a:p>
      </dgm:t>
    </dgm:pt>
    <dgm:pt modelId="{59352B0A-281D-44B4-BE00-0FCCD8CC40F0}" type="pres">
      <dgm:prSet presAssocID="{83B6D99B-2A0E-47C4-8AD7-854DB0197F7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BB6B182-2036-4665-9864-74189E0B2996}" type="pres">
      <dgm:prSet presAssocID="{56407805-82D1-41AF-94ED-F3A66B463B66}" presName="node" presStyleLbl="node1" presStyleIdx="1" presStyleCnt="3" custScaleX="167277" custScaleY="88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97557-01CB-4DEF-8044-4C67B285EC39}" type="pres">
      <dgm:prSet presAssocID="{BC1F9E62-1447-4F46-B7DE-A2618EE523F5}" presName="parTrans" presStyleLbl="sibTrans2D1" presStyleIdx="2" presStyleCnt="3"/>
      <dgm:spPr/>
      <dgm:t>
        <a:bodyPr/>
        <a:lstStyle/>
        <a:p>
          <a:endParaRPr lang="en-US"/>
        </a:p>
      </dgm:t>
    </dgm:pt>
    <dgm:pt modelId="{61ACA930-4BD5-4F66-B490-00593BD03ED6}" type="pres">
      <dgm:prSet presAssocID="{BC1F9E62-1447-4F46-B7DE-A2618EE523F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9D255E6-7A8C-4F1C-A09E-CB0FE1F72083}" type="pres">
      <dgm:prSet presAssocID="{EFF3D4C3-7A4A-42B2-9604-39E8D6DF6BE4}" presName="node" presStyleLbl="node1" presStyleIdx="2" presStyleCnt="3" custScaleX="155799" custScaleY="100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6F56E1-B193-41E8-8FA6-9F0DA83FFCF1}" srcId="{2FAC4FEC-12CC-4E28-8FE7-43EA7CE5F812}" destId="{794E4CEA-6187-423E-A681-8F813CBA1837}" srcOrd="0" destOrd="0" parTransId="{6D885610-8969-4412-ACFE-635A06A7428B}" sibTransId="{40F334AA-A5B8-4A09-B1E4-39A1A41CB7B1}"/>
    <dgm:cxn modelId="{ADA10269-E932-450D-984F-5900B1DC50D0}" srcId="{794E4CEA-6187-423E-A681-8F813CBA1837}" destId="{EFF3D4C3-7A4A-42B2-9604-39E8D6DF6BE4}" srcOrd="2" destOrd="0" parTransId="{BC1F9E62-1447-4F46-B7DE-A2618EE523F5}" sibTransId="{EF30173E-3C29-4843-A341-CAD2D0686945}"/>
    <dgm:cxn modelId="{6DA15F87-5E22-4393-A956-6468E01B4EAE}" type="presOf" srcId="{728A7F29-D5BE-40D4-9114-A1CEE6378C93}" destId="{5AE37EEA-260C-4C14-AFCB-B829574D9CC5}" srcOrd="0" destOrd="0" presId="urn:microsoft.com/office/officeart/2005/8/layout/radial5"/>
    <dgm:cxn modelId="{C37C052A-D599-4DDB-B514-85A5CCE0E44A}" srcId="{794E4CEA-6187-423E-A681-8F813CBA1837}" destId="{363FE966-49AB-4CFF-9B0A-DF810CF93252}" srcOrd="0" destOrd="0" parTransId="{728A7F29-D5BE-40D4-9114-A1CEE6378C93}" sibTransId="{E775646A-6285-444F-AF35-D33B5A19455C}"/>
    <dgm:cxn modelId="{A6762F42-06A8-4230-A686-2B9D39D1C71A}" type="presOf" srcId="{728A7F29-D5BE-40D4-9114-A1CEE6378C93}" destId="{1AD94C9B-2E5E-4903-993E-74B125DDDDA1}" srcOrd="1" destOrd="0" presId="urn:microsoft.com/office/officeart/2005/8/layout/radial5"/>
    <dgm:cxn modelId="{240BE7CF-BFE1-4DDE-8663-B8E03116AC35}" type="presOf" srcId="{83B6D99B-2A0E-47C4-8AD7-854DB0197F74}" destId="{59352B0A-281D-44B4-BE00-0FCCD8CC40F0}" srcOrd="1" destOrd="0" presId="urn:microsoft.com/office/officeart/2005/8/layout/radial5"/>
    <dgm:cxn modelId="{2FAC8167-CA12-42DF-9B2C-DF3F491F5385}" srcId="{794E4CEA-6187-423E-A681-8F813CBA1837}" destId="{56407805-82D1-41AF-94ED-F3A66B463B66}" srcOrd="1" destOrd="0" parTransId="{83B6D99B-2A0E-47C4-8AD7-854DB0197F74}" sibTransId="{55FFE9F7-BF64-4310-89E3-4AF2D97E37F2}"/>
    <dgm:cxn modelId="{E2897ED9-883F-4C32-B493-77617200797D}" type="presOf" srcId="{EFF3D4C3-7A4A-42B2-9604-39E8D6DF6BE4}" destId="{49D255E6-7A8C-4F1C-A09E-CB0FE1F72083}" srcOrd="0" destOrd="0" presId="urn:microsoft.com/office/officeart/2005/8/layout/radial5"/>
    <dgm:cxn modelId="{84A7C22F-D599-47D1-B3C3-F5AD408D0621}" type="presOf" srcId="{2FAC4FEC-12CC-4E28-8FE7-43EA7CE5F812}" destId="{3C1E0C7A-75F4-4F39-888D-9FCA5AD106F3}" srcOrd="0" destOrd="0" presId="urn:microsoft.com/office/officeart/2005/8/layout/radial5"/>
    <dgm:cxn modelId="{6C13F031-FA4B-4FDC-87BE-67C80ED20E3E}" type="presOf" srcId="{BC1F9E62-1447-4F46-B7DE-A2618EE523F5}" destId="{72997557-01CB-4DEF-8044-4C67B285EC39}" srcOrd="0" destOrd="0" presId="urn:microsoft.com/office/officeart/2005/8/layout/radial5"/>
    <dgm:cxn modelId="{2727D5F9-B466-4342-9914-5839039C12D6}" type="presOf" srcId="{363FE966-49AB-4CFF-9B0A-DF810CF93252}" destId="{908C22A8-496B-479B-B300-A8F82186FE4D}" srcOrd="0" destOrd="0" presId="urn:microsoft.com/office/officeart/2005/8/layout/radial5"/>
    <dgm:cxn modelId="{7CD4633A-2B2A-43EC-8473-128F26793572}" type="presOf" srcId="{83B6D99B-2A0E-47C4-8AD7-854DB0197F74}" destId="{92885C30-A2DD-45BA-B193-E7DF319FBED1}" srcOrd="0" destOrd="0" presId="urn:microsoft.com/office/officeart/2005/8/layout/radial5"/>
    <dgm:cxn modelId="{78D066FC-B40E-4268-BD7B-F77B6D133A85}" type="presOf" srcId="{794E4CEA-6187-423E-A681-8F813CBA1837}" destId="{4F25A980-664D-42F4-84C4-70FF3E31E222}" srcOrd="0" destOrd="0" presId="urn:microsoft.com/office/officeart/2005/8/layout/radial5"/>
    <dgm:cxn modelId="{18FC5CBB-8D50-46FB-A094-4531149F8781}" type="presOf" srcId="{BC1F9E62-1447-4F46-B7DE-A2618EE523F5}" destId="{61ACA930-4BD5-4F66-B490-00593BD03ED6}" srcOrd="1" destOrd="0" presId="urn:microsoft.com/office/officeart/2005/8/layout/radial5"/>
    <dgm:cxn modelId="{0CB6BFAE-3178-4A9D-AE01-C06FCAFEAD6A}" type="presOf" srcId="{56407805-82D1-41AF-94ED-F3A66B463B66}" destId="{6BB6B182-2036-4665-9864-74189E0B2996}" srcOrd="0" destOrd="0" presId="urn:microsoft.com/office/officeart/2005/8/layout/radial5"/>
    <dgm:cxn modelId="{EBFCDFAF-5475-451E-9696-09B7D1C50BCA}" type="presParOf" srcId="{3C1E0C7A-75F4-4F39-888D-9FCA5AD106F3}" destId="{4F25A980-664D-42F4-84C4-70FF3E31E222}" srcOrd="0" destOrd="0" presId="urn:microsoft.com/office/officeart/2005/8/layout/radial5"/>
    <dgm:cxn modelId="{95547755-958E-4C29-9D89-B034DAA8DA6D}" type="presParOf" srcId="{3C1E0C7A-75F4-4F39-888D-9FCA5AD106F3}" destId="{5AE37EEA-260C-4C14-AFCB-B829574D9CC5}" srcOrd="1" destOrd="0" presId="urn:microsoft.com/office/officeart/2005/8/layout/radial5"/>
    <dgm:cxn modelId="{3F05F046-DDC2-4066-A131-96D62E64B594}" type="presParOf" srcId="{5AE37EEA-260C-4C14-AFCB-B829574D9CC5}" destId="{1AD94C9B-2E5E-4903-993E-74B125DDDDA1}" srcOrd="0" destOrd="0" presId="urn:microsoft.com/office/officeart/2005/8/layout/radial5"/>
    <dgm:cxn modelId="{C6BD9BF5-FCFD-4EDD-9113-941E8E403E50}" type="presParOf" srcId="{3C1E0C7A-75F4-4F39-888D-9FCA5AD106F3}" destId="{908C22A8-496B-479B-B300-A8F82186FE4D}" srcOrd="2" destOrd="0" presId="urn:microsoft.com/office/officeart/2005/8/layout/radial5"/>
    <dgm:cxn modelId="{92001015-992C-4B17-A373-B300091694D4}" type="presParOf" srcId="{3C1E0C7A-75F4-4F39-888D-9FCA5AD106F3}" destId="{92885C30-A2DD-45BA-B193-E7DF319FBED1}" srcOrd="3" destOrd="0" presId="urn:microsoft.com/office/officeart/2005/8/layout/radial5"/>
    <dgm:cxn modelId="{B8AE8FA5-FADE-4D5D-AA22-FCCB1BFAE516}" type="presParOf" srcId="{92885C30-A2DD-45BA-B193-E7DF319FBED1}" destId="{59352B0A-281D-44B4-BE00-0FCCD8CC40F0}" srcOrd="0" destOrd="0" presId="urn:microsoft.com/office/officeart/2005/8/layout/radial5"/>
    <dgm:cxn modelId="{4C5874D9-5AF1-43EF-9261-C4B932C24AE3}" type="presParOf" srcId="{3C1E0C7A-75F4-4F39-888D-9FCA5AD106F3}" destId="{6BB6B182-2036-4665-9864-74189E0B2996}" srcOrd="4" destOrd="0" presId="urn:microsoft.com/office/officeart/2005/8/layout/radial5"/>
    <dgm:cxn modelId="{6A314BEA-9F8E-41AC-93EA-8E9F400B5E51}" type="presParOf" srcId="{3C1E0C7A-75F4-4F39-888D-9FCA5AD106F3}" destId="{72997557-01CB-4DEF-8044-4C67B285EC39}" srcOrd="5" destOrd="0" presId="urn:microsoft.com/office/officeart/2005/8/layout/radial5"/>
    <dgm:cxn modelId="{5601C59B-B32A-4C9D-B00B-378CBD7CB2E3}" type="presParOf" srcId="{72997557-01CB-4DEF-8044-4C67B285EC39}" destId="{61ACA930-4BD5-4F66-B490-00593BD03ED6}" srcOrd="0" destOrd="0" presId="urn:microsoft.com/office/officeart/2005/8/layout/radial5"/>
    <dgm:cxn modelId="{B367EC35-26F2-40E5-913C-3DB1CE7A7F23}" type="presParOf" srcId="{3C1E0C7A-75F4-4F39-888D-9FCA5AD106F3}" destId="{49D255E6-7A8C-4F1C-A09E-CB0FE1F7208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AC4FEC-12CC-4E28-8FE7-43EA7CE5F81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4E4CEA-6187-423E-A681-8F813CBA1837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BD" sz="3200" dirty="0" smtClean="0">
              <a:latin typeface="SolaimanLipi" panose="02000500020000020004" pitchFamily="2" charset="0"/>
              <a:cs typeface="SolaimanLipi" panose="02000500020000020004" pitchFamily="2" charset="0"/>
            </a:rPr>
            <a:t>আইয়্যামে জাহেলিয়া</a:t>
          </a:r>
          <a:endParaRPr lang="en-US" sz="3200" dirty="0">
            <a:latin typeface="SolaimanLipi" panose="02000500020000020004" pitchFamily="2" charset="0"/>
            <a:cs typeface="SolaimanLipi" panose="02000500020000020004" pitchFamily="2" charset="0"/>
          </a:endParaRPr>
        </a:p>
      </dgm:t>
    </dgm:pt>
    <dgm:pt modelId="{6D885610-8969-4412-ACFE-635A06A7428B}" type="parTrans" cxnId="{696F56E1-B193-41E8-8FA6-9F0DA83FFCF1}">
      <dgm:prSet/>
      <dgm:spPr/>
      <dgm:t>
        <a:bodyPr/>
        <a:lstStyle/>
        <a:p>
          <a:endParaRPr lang="en-US" sz="3200">
            <a:latin typeface="SolaimanLipi" panose="02000500020000020004" pitchFamily="2" charset="0"/>
            <a:cs typeface="SolaimanLipi" panose="02000500020000020004" pitchFamily="2" charset="0"/>
          </a:endParaRPr>
        </a:p>
      </dgm:t>
    </dgm:pt>
    <dgm:pt modelId="{40F334AA-A5B8-4A09-B1E4-39A1A41CB7B1}" type="sibTrans" cxnId="{696F56E1-B193-41E8-8FA6-9F0DA83FFCF1}">
      <dgm:prSet/>
      <dgm:spPr/>
      <dgm:t>
        <a:bodyPr/>
        <a:lstStyle/>
        <a:p>
          <a:endParaRPr lang="en-US" sz="3200">
            <a:latin typeface="SolaimanLipi" panose="02000500020000020004" pitchFamily="2" charset="0"/>
            <a:cs typeface="SolaimanLipi" panose="02000500020000020004" pitchFamily="2" charset="0"/>
          </a:endParaRPr>
        </a:p>
      </dgm:t>
    </dgm:pt>
    <dgm:pt modelId="{56407805-82D1-41AF-94ED-F3A66B463B66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bn-BD" sz="3200" dirty="0" smtClean="0">
              <a:latin typeface="SolaimanLipi" panose="02000500020000020004" pitchFamily="2" charset="0"/>
              <a:cs typeface="SolaimanLipi" panose="02000500020000020004" pitchFamily="2" charset="0"/>
            </a:rPr>
            <a:t>হেজাজ এবং এর পার্শ্ববর্তী এলাকা</a:t>
          </a:r>
          <a:endParaRPr lang="en-US" sz="3200" dirty="0">
            <a:latin typeface="SolaimanLipi" panose="02000500020000020004" pitchFamily="2" charset="0"/>
            <a:cs typeface="SolaimanLipi" panose="02000500020000020004" pitchFamily="2" charset="0"/>
          </a:endParaRPr>
        </a:p>
      </dgm:t>
    </dgm:pt>
    <dgm:pt modelId="{83B6D99B-2A0E-47C4-8AD7-854DB0197F74}" type="parTrans" cxnId="{2FAC8167-CA12-42DF-9B2C-DF3F491F538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3200" dirty="0">
            <a:latin typeface="SolaimanLipi" panose="02000500020000020004" pitchFamily="2" charset="0"/>
            <a:cs typeface="SolaimanLipi" panose="02000500020000020004" pitchFamily="2" charset="0"/>
          </a:endParaRPr>
        </a:p>
      </dgm:t>
    </dgm:pt>
    <dgm:pt modelId="{55FFE9F7-BF64-4310-89E3-4AF2D97E37F2}" type="sibTrans" cxnId="{2FAC8167-CA12-42DF-9B2C-DF3F491F5385}">
      <dgm:prSet/>
      <dgm:spPr/>
      <dgm:t>
        <a:bodyPr/>
        <a:lstStyle/>
        <a:p>
          <a:endParaRPr lang="en-US" sz="3200">
            <a:latin typeface="SolaimanLipi" panose="02000500020000020004" pitchFamily="2" charset="0"/>
            <a:cs typeface="SolaimanLipi" panose="02000500020000020004" pitchFamily="2" charset="0"/>
          </a:endParaRPr>
        </a:p>
      </dgm:t>
    </dgm:pt>
    <dgm:pt modelId="{EFF3D4C3-7A4A-42B2-9604-39E8D6DF6BE4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BD" sz="3200" dirty="0" smtClean="0">
              <a:latin typeface="SolaimanLipi" panose="02000500020000020004" pitchFamily="2" charset="0"/>
              <a:cs typeface="SolaimanLipi" panose="02000500020000020004" pitchFamily="2" charset="0"/>
            </a:rPr>
            <a:t>হেজাজ এবং এর পার্শ্ববর্তী এলাকার লোক</a:t>
          </a:r>
          <a:endParaRPr lang="en-US" sz="3200" dirty="0">
            <a:latin typeface="SolaimanLipi" panose="02000500020000020004" pitchFamily="2" charset="0"/>
            <a:cs typeface="SolaimanLipi" panose="02000500020000020004" pitchFamily="2" charset="0"/>
          </a:endParaRPr>
        </a:p>
      </dgm:t>
    </dgm:pt>
    <dgm:pt modelId="{BC1F9E62-1447-4F46-B7DE-A2618EE523F5}" type="parTrans" cxnId="{ADA10269-E932-450D-984F-5900B1DC50D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3200">
            <a:latin typeface="SolaimanLipi" panose="02000500020000020004" pitchFamily="2" charset="0"/>
            <a:cs typeface="SolaimanLipi" panose="02000500020000020004" pitchFamily="2" charset="0"/>
          </a:endParaRPr>
        </a:p>
      </dgm:t>
    </dgm:pt>
    <dgm:pt modelId="{EF30173E-3C29-4843-A341-CAD2D0686945}" type="sibTrans" cxnId="{ADA10269-E932-450D-984F-5900B1DC50D0}">
      <dgm:prSet/>
      <dgm:spPr/>
      <dgm:t>
        <a:bodyPr/>
        <a:lstStyle/>
        <a:p>
          <a:endParaRPr lang="en-US" sz="3200">
            <a:latin typeface="SolaimanLipi" panose="02000500020000020004" pitchFamily="2" charset="0"/>
            <a:cs typeface="SolaimanLipi" panose="02000500020000020004" pitchFamily="2" charset="0"/>
          </a:endParaRPr>
        </a:p>
      </dgm:t>
    </dgm:pt>
    <dgm:pt modelId="{363FE966-49AB-4CFF-9B0A-DF810CF93252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BD" sz="3200" dirty="0" smtClean="0">
              <a:latin typeface="SolaimanLipi" panose="02000500020000020004" pitchFamily="2" charset="0"/>
              <a:cs typeface="SolaimanLipi" panose="02000500020000020004" pitchFamily="2" charset="0"/>
            </a:rPr>
            <a:t>হযরত ঈসা (আ) এর পর থেকে নবি (স) এর আভির্বাবের পূর্ব পর্যন্ত প্রায় ৬০০ বছর </a:t>
          </a:r>
          <a:endParaRPr lang="en-US" sz="3200" dirty="0">
            <a:latin typeface="SolaimanLipi" panose="02000500020000020004" pitchFamily="2" charset="0"/>
            <a:cs typeface="SolaimanLipi" panose="02000500020000020004" pitchFamily="2" charset="0"/>
          </a:endParaRPr>
        </a:p>
      </dgm:t>
    </dgm:pt>
    <dgm:pt modelId="{E775646A-6285-444F-AF35-D33B5A19455C}" type="sibTrans" cxnId="{C37C052A-D599-4DDB-B514-85A5CCE0E44A}">
      <dgm:prSet/>
      <dgm:spPr/>
      <dgm:t>
        <a:bodyPr/>
        <a:lstStyle/>
        <a:p>
          <a:endParaRPr lang="en-US" sz="3200">
            <a:latin typeface="SolaimanLipi" panose="02000500020000020004" pitchFamily="2" charset="0"/>
            <a:cs typeface="SolaimanLipi" panose="02000500020000020004" pitchFamily="2" charset="0"/>
          </a:endParaRPr>
        </a:p>
      </dgm:t>
    </dgm:pt>
    <dgm:pt modelId="{728A7F29-D5BE-40D4-9114-A1CEE6378C93}" type="parTrans" cxnId="{C37C052A-D599-4DDB-B514-85A5CCE0E44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 sz="3200">
            <a:latin typeface="SolaimanLipi" panose="02000500020000020004" pitchFamily="2" charset="0"/>
            <a:cs typeface="SolaimanLipi" panose="02000500020000020004" pitchFamily="2" charset="0"/>
          </a:endParaRPr>
        </a:p>
      </dgm:t>
    </dgm:pt>
    <dgm:pt modelId="{3C1E0C7A-75F4-4F39-888D-9FCA5AD106F3}" type="pres">
      <dgm:prSet presAssocID="{2FAC4FEC-12CC-4E28-8FE7-43EA7CE5F8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25A980-664D-42F4-84C4-70FF3E31E222}" type="pres">
      <dgm:prSet presAssocID="{794E4CEA-6187-423E-A681-8F813CBA1837}" presName="centerShape" presStyleLbl="node0" presStyleIdx="0" presStyleCnt="1" custScaleX="126227" custScaleY="102994" custLinFactNeighborX="-4436" custLinFactNeighborY="-306"/>
      <dgm:spPr/>
      <dgm:t>
        <a:bodyPr/>
        <a:lstStyle/>
        <a:p>
          <a:endParaRPr lang="en-US"/>
        </a:p>
      </dgm:t>
    </dgm:pt>
    <dgm:pt modelId="{5AE37EEA-260C-4C14-AFCB-B829574D9CC5}" type="pres">
      <dgm:prSet presAssocID="{728A7F29-D5BE-40D4-9114-A1CEE6378C93}" presName="parTrans" presStyleLbl="sibTrans2D1" presStyleIdx="0" presStyleCnt="3"/>
      <dgm:spPr/>
      <dgm:t>
        <a:bodyPr/>
        <a:lstStyle/>
        <a:p>
          <a:endParaRPr lang="en-US"/>
        </a:p>
      </dgm:t>
    </dgm:pt>
    <dgm:pt modelId="{1AD94C9B-2E5E-4903-993E-74B125DDDDA1}" type="pres">
      <dgm:prSet presAssocID="{728A7F29-D5BE-40D4-9114-A1CEE6378C9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08C22A8-496B-479B-B300-A8F82186FE4D}" type="pres">
      <dgm:prSet presAssocID="{363FE966-49AB-4CFF-9B0A-DF810CF93252}" presName="node" presStyleLbl="node1" presStyleIdx="0" presStyleCnt="3" custScaleX="272364" custScaleY="135251" custRadScaleRad="101622" custRadScaleInc="-14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85C30-A2DD-45BA-B193-E7DF319FBED1}" type="pres">
      <dgm:prSet presAssocID="{83B6D99B-2A0E-47C4-8AD7-854DB0197F74}" presName="parTrans" presStyleLbl="sibTrans2D1" presStyleIdx="1" presStyleCnt="3"/>
      <dgm:spPr/>
      <dgm:t>
        <a:bodyPr/>
        <a:lstStyle/>
        <a:p>
          <a:endParaRPr lang="en-US"/>
        </a:p>
      </dgm:t>
    </dgm:pt>
    <dgm:pt modelId="{59352B0A-281D-44B4-BE00-0FCCD8CC40F0}" type="pres">
      <dgm:prSet presAssocID="{83B6D99B-2A0E-47C4-8AD7-854DB0197F7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BB6B182-2036-4665-9864-74189E0B2996}" type="pres">
      <dgm:prSet presAssocID="{56407805-82D1-41AF-94ED-F3A66B463B66}" presName="node" presStyleLbl="node1" presStyleIdx="1" presStyleCnt="3" custScaleX="182603" custScaleY="98468" custRadScaleRad="95193" custRadScaleInc="3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97557-01CB-4DEF-8044-4C67B285EC39}" type="pres">
      <dgm:prSet presAssocID="{BC1F9E62-1447-4F46-B7DE-A2618EE523F5}" presName="parTrans" presStyleLbl="sibTrans2D1" presStyleIdx="2" presStyleCnt="3"/>
      <dgm:spPr/>
      <dgm:t>
        <a:bodyPr/>
        <a:lstStyle/>
        <a:p>
          <a:endParaRPr lang="en-US"/>
        </a:p>
      </dgm:t>
    </dgm:pt>
    <dgm:pt modelId="{61ACA930-4BD5-4F66-B490-00593BD03ED6}" type="pres">
      <dgm:prSet presAssocID="{BC1F9E62-1447-4F46-B7DE-A2618EE523F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9D255E6-7A8C-4F1C-A09E-CB0FE1F72083}" type="pres">
      <dgm:prSet presAssocID="{EFF3D4C3-7A4A-42B2-9604-39E8D6DF6BE4}" presName="node" presStyleLbl="node1" presStyleIdx="2" presStyleCnt="3" custScaleX="180879" custScaleY="107401" custRadScaleRad="105660" custRadScaleInc="2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7C052A-D599-4DDB-B514-85A5CCE0E44A}" srcId="{794E4CEA-6187-423E-A681-8F813CBA1837}" destId="{363FE966-49AB-4CFF-9B0A-DF810CF93252}" srcOrd="0" destOrd="0" parTransId="{728A7F29-D5BE-40D4-9114-A1CEE6378C93}" sibTransId="{E775646A-6285-444F-AF35-D33B5A19455C}"/>
    <dgm:cxn modelId="{696F56E1-B193-41E8-8FA6-9F0DA83FFCF1}" srcId="{2FAC4FEC-12CC-4E28-8FE7-43EA7CE5F812}" destId="{794E4CEA-6187-423E-A681-8F813CBA1837}" srcOrd="0" destOrd="0" parTransId="{6D885610-8969-4412-ACFE-635A06A7428B}" sibTransId="{40F334AA-A5B8-4A09-B1E4-39A1A41CB7B1}"/>
    <dgm:cxn modelId="{1B6A8D78-436E-46A9-B813-DD94C92F0BB4}" type="presOf" srcId="{83B6D99B-2A0E-47C4-8AD7-854DB0197F74}" destId="{59352B0A-281D-44B4-BE00-0FCCD8CC40F0}" srcOrd="1" destOrd="0" presId="urn:microsoft.com/office/officeart/2005/8/layout/radial5"/>
    <dgm:cxn modelId="{ADA10269-E932-450D-984F-5900B1DC50D0}" srcId="{794E4CEA-6187-423E-A681-8F813CBA1837}" destId="{EFF3D4C3-7A4A-42B2-9604-39E8D6DF6BE4}" srcOrd="2" destOrd="0" parTransId="{BC1F9E62-1447-4F46-B7DE-A2618EE523F5}" sibTransId="{EF30173E-3C29-4843-A341-CAD2D0686945}"/>
    <dgm:cxn modelId="{FA76BA65-2433-4A2F-8A4B-BEA129FFD314}" type="presOf" srcId="{363FE966-49AB-4CFF-9B0A-DF810CF93252}" destId="{908C22A8-496B-479B-B300-A8F82186FE4D}" srcOrd="0" destOrd="0" presId="urn:microsoft.com/office/officeart/2005/8/layout/radial5"/>
    <dgm:cxn modelId="{A0FADD00-1FC6-48B7-835F-64EFCC550970}" type="presOf" srcId="{BC1F9E62-1447-4F46-B7DE-A2618EE523F5}" destId="{72997557-01CB-4DEF-8044-4C67B285EC39}" srcOrd="0" destOrd="0" presId="urn:microsoft.com/office/officeart/2005/8/layout/radial5"/>
    <dgm:cxn modelId="{007CD84C-C955-43F1-A08A-17716E16ECBA}" type="presOf" srcId="{EFF3D4C3-7A4A-42B2-9604-39E8D6DF6BE4}" destId="{49D255E6-7A8C-4F1C-A09E-CB0FE1F72083}" srcOrd="0" destOrd="0" presId="urn:microsoft.com/office/officeart/2005/8/layout/radial5"/>
    <dgm:cxn modelId="{4CCDBBAD-9062-4BE6-8806-23DFB8712FCD}" type="presOf" srcId="{BC1F9E62-1447-4F46-B7DE-A2618EE523F5}" destId="{61ACA930-4BD5-4F66-B490-00593BD03ED6}" srcOrd="1" destOrd="0" presId="urn:microsoft.com/office/officeart/2005/8/layout/radial5"/>
    <dgm:cxn modelId="{7520D9E0-F602-4678-9553-125CB7F1F297}" type="presOf" srcId="{794E4CEA-6187-423E-A681-8F813CBA1837}" destId="{4F25A980-664D-42F4-84C4-70FF3E31E222}" srcOrd="0" destOrd="0" presId="urn:microsoft.com/office/officeart/2005/8/layout/radial5"/>
    <dgm:cxn modelId="{86DF1AA4-5A7D-46F8-8CAF-003A259651DE}" type="presOf" srcId="{2FAC4FEC-12CC-4E28-8FE7-43EA7CE5F812}" destId="{3C1E0C7A-75F4-4F39-888D-9FCA5AD106F3}" srcOrd="0" destOrd="0" presId="urn:microsoft.com/office/officeart/2005/8/layout/radial5"/>
    <dgm:cxn modelId="{76FB2450-82DA-4C64-AE1D-2DCFD84F9CE6}" type="presOf" srcId="{83B6D99B-2A0E-47C4-8AD7-854DB0197F74}" destId="{92885C30-A2DD-45BA-B193-E7DF319FBED1}" srcOrd="0" destOrd="0" presId="urn:microsoft.com/office/officeart/2005/8/layout/radial5"/>
    <dgm:cxn modelId="{0B2D6E43-2C05-4FC8-A185-66CC985386B2}" type="presOf" srcId="{728A7F29-D5BE-40D4-9114-A1CEE6378C93}" destId="{5AE37EEA-260C-4C14-AFCB-B829574D9CC5}" srcOrd="0" destOrd="0" presId="urn:microsoft.com/office/officeart/2005/8/layout/radial5"/>
    <dgm:cxn modelId="{2FAC8167-CA12-42DF-9B2C-DF3F491F5385}" srcId="{794E4CEA-6187-423E-A681-8F813CBA1837}" destId="{56407805-82D1-41AF-94ED-F3A66B463B66}" srcOrd="1" destOrd="0" parTransId="{83B6D99B-2A0E-47C4-8AD7-854DB0197F74}" sibTransId="{55FFE9F7-BF64-4310-89E3-4AF2D97E37F2}"/>
    <dgm:cxn modelId="{CB6A4B30-69AA-4665-B57F-139A0145A00D}" type="presOf" srcId="{728A7F29-D5BE-40D4-9114-A1CEE6378C93}" destId="{1AD94C9B-2E5E-4903-993E-74B125DDDDA1}" srcOrd="1" destOrd="0" presId="urn:microsoft.com/office/officeart/2005/8/layout/radial5"/>
    <dgm:cxn modelId="{48353098-E05A-4DFC-A40A-05221F01ADC6}" type="presOf" srcId="{56407805-82D1-41AF-94ED-F3A66B463B66}" destId="{6BB6B182-2036-4665-9864-74189E0B2996}" srcOrd="0" destOrd="0" presId="urn:microsoft.com/office/officeart/2005/8/layout/radial5"/>
    <dgm:cxn modelId="{8480592A-361A-4626-A37B-500769E66512}" type="presParOf" srcId="{3C1E0C7A-75F4-4F39-888D-9FCA5AD106F3}" destId="{4F25A980-664D-42F4-84C4-70FF3E31E222}" srcOrd="0" destOrd="0" presId="urn:microsoft.com/office/officeart/2005/8/layout/radial5"/>
    <dgm:cxn modelId="{2FDD7FE4-DC84-49FD-8AA7-20D23F11E127}" type="presParOf" srcId="{3C1E0C7A-75F4-4F39-888D-9FCA5AD106F3}" destId="{5AE37EEA-260C-4C14-AFCB-B829574D9CC5}" srcOrd="1" destOrd="0" presId="urn:microsoft.com/office/officeart/2005/8/layout/radial5"/>
    <dgm:cxn modelId="{F0CB0A24-B220-434A-B837-CC4EFF8B3233}" type="presParOf" srcId="{5AE37EEA-260C-4C14-AFCB-B829574D9CC5}" destId="{1AD94C9B-2E5E-4903-993E-74B125DDDDA1}" srcOrd="0" destOrd="0" presId="urn:microsoft.com/office/officeart/2005/8/layout/radial5"/>
    <dgm:cxn modelId="{95D078DE-55F5-4553-8E22-DAF2CD24707E}" type="presParOf" srcId="{3C1E0C7A-75F4-4F39-888D-9FCA5AD106F3}" destId="{908C22A8-496B-479B-B300-A8F82186FE4D}" srcOrd="2" destOrd="0" presId="urn:microsoft.com/office/officeart/2005/8/layout/radial5"/>
    <dgm:cxn modelId="{ED876A37-EE41-4A97-878A-9C2B0B0DA6F4}" type="presParOf" srcId="{3C1E0C7A-75F4-4F39-888D-9FCA5AD106F3}" destId="{92885C30-A2DD-45BA-B193-E7DF319FBED1}" srcOrd="3" destOrd="0" presId="urn:microsoft.com/office/officeart/2005/8/layout/radial5"/>
    <dgm:cxn modelId="{3EFCF7B2-7A8E-4B92-83AA-29DE262198EB}" type="presParOf" srcId="{92885C30-A2DD-45BA-B193-E7DF319FBED1}" destId="{59352B0A-281D-44B4-BE00-0FCCD8CC40F0}" srcOrd="0" destOrd="0" presId="urn:microsoft.com/office/officeart/2005/8/layout/radial5"/>
    <dgm:cxn modelId="{6A56900D-03A8-402E-AD86-7B300EBF637C}" type="presParOf" srcId="{3C1E0C7A-75F4-4F39-888D-9FCA5AD106F3}" destId="{6BB6B182-2036-4665-9864-74189E0B2996}" srcOrd="4" destOrd="0" presId="urn:microsoft.com/office/officeart/2005/8/layout/radial5"/>
    <dgm:cxn modelId="{105FF988-0C84-432F-88DB-016739620F62}" type="presParOf" srcId="{3C1E0C7A-75F4-4F39-888D-9FCA5AD106F3}" destId="{72997557-01CB-4DEF-8044-4C67B285EC39}" srcOrd="5" destOrd="0" presId="urn:microsoft.com/office/officeart/2005/8/layout/radial5"/>
    <dgm:cxn modelId="{D2332DFB-F5CD-4FB6-91D4-6F721C325937}" type="presParOf" srcId="{72997557-01CB-4DEF-8044-4C67B285EC39}" destId="{61ACA930-4BD5-4F66-B490-00593BD03ED6}" srcOrd="0" destOrd="0" presId="urn:microsoft.com/office/officeart/2005/8/layout/radial5"/>
    <dgm:cxn modelId="{69C2060E-EB6F-4C30-9F57-CFD56B384600}" type="presParOf" srcId="{3C1E0C7A-75F4-4F39-888D-9FCA5AD106F3}" destId="{49D255E6-7A8C-4F1C-A09E-CB0FE1F72083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5A980-664D-42F4-84C4-70FF3E31E222}">
      <dsp:nvSpPr>
        <dsp:cNvPr id="0" name=""/>
        <dsp:cNvSpPr/>
      </dsp:nvSpPr>
      <dsp:spPr>
        <a:xfrm>
          <a:off x="2801507" y="2152923"/>
          <a:ext cx="2386399" cy="1466983"/>
        </a:xfrm>
        <a:prstGeom prst="ellipse">
          <a:avLst/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আইয়্যামে জাহেলিয়া</a:t>
          </a:r>
          <a:endParaRPr lang="en-US" sz="3200" kern="1200" dirty="0"/>
        </a:p>
      </dsp:txBody>
      <dsp:txXfrm>
        <a:off x="3150987" y="2367758"/>
        <a:ext cx="1687439" cy="1037313"/>
      </dsp:txXfrm>
    </dsp:sp>
    <dsp:sp modelId="{5AE37EEA-260C-4C14-AFCB-B829574D9CC5}">
      <dsp:nvSpPr>
        <dsp:cNvPr id="0" name=""/>
        <dsp:cNvSpPr/>
      </dsp:nvSpPr>
      <dsp:spPr>
        <a:xfrm rot="16200000">
          <a:off x="3891444" y="1714290"/>
          <a:ext cx="206526" cy="499283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3922423" y="1845126"/>
        <a:ext cx="144568" cy="299569"/>
      </dsp:txXfrm>
    </dsp:sp>
    <dsp:sp modelId="{908C22A8-496B-479B-B300-A8F82186FE4D}">
      <dsp:nvSpPr>
        <dsp:cNvPr id="0" name=""/>
        <dsp:cNvSpPr/>
      </dsp:nvSpPr>
      <dsp:spPr>
        <a:xfrm>
          <a:off x="2279873" y="-99488"/>
          <a:ext cx="3429667" cy="1862739"/>
        </a:xfrm>
        <a:prstGeom prst="ellipse">
          <a:avLst/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সময় কাল</a:t>
          </a:r>
          <a:endParaRPr lang="en-US" sz="3200" kern="1200" dirty="0"/>
        </a:p>
      </dsp:txBody>
      <dsp:txXfrm>
        <a:off x="2782136" y="173304"/>
        <a:ext cx="2425141" cy="1317155"/>
      </dsp:txXfrm>
    </dsp:sp>
    <dsp:sp modelId="{92885C30-A2DD-45BA-B193-E7DF319FBED1}">
      <dsp:nvSpPr>
        <dsp:cNvPr id="0" name=""/>
        <dsp:cNvSpPr/>
      </dsp:nvSpPr>
      <dsp:spPr>
        <a:xfrm rot="1800000">
          <a:off x="4878843" y="3161431"/>
          <a:ext cx="49197" cy="499283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879832" y="3257598"/>
        <a:ext cx="34438" cy="299569"/>
      </dsp:txXfrm>
    </dsp:sp>
    <dsp:sp modelId="{6BB6B182-2036-4665-9864-74189E0B2996}">
      <dsp:nvSpPr>
        <dsp:cNvPr id="0" name=""/>
        <dsp:cNvSpPr/>
      </dsp:nvSpPr>
      <dsp:spPr>
        <a:xfrm>
          <a:off x="4545770" y="3264804"/>
          <a:ext cx="2456431" cy="1297755"/>
        </a:xfrm>
        <a:prstGeom prst="ellipse">
          <a:avLst/>
        </a:prstGeom>
        <a:solidFill>
          <a:schemeClr val="lt1"/>
        </a:solidFill>
        <a:ln w="571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এলাকা/অঞ্চল</a:t>
          </a:r>
          <a:endParaRPr lang="en-US" sz="3200" kern="1200" dirty="0"/>
        </a:p>
      </dsp:txBody>
      <dsp:txXfrm>
        <a:off x="4905506" y="3454856"/>
        <a:ext cx="1736959" cy="917651"/>
      </dsp:txXfrm>
    </dsp:sp>
    <dsp:sp modelId="{72997557-01CB-4DEF-8044-4C67B285EC39}">
      <dsp:nvSpPr>
        <dsp:cNvPr id="0" name=""/>
        <dsp:cNvSpPr/>
      </dsp:nvSpPr>
      <dsp:spPr>
        <a:xfrm rot="9000000">
          <a:off x="3081182" y="3154419"/>
          <a:ext cx="33871" cy="499283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10800000">
        <a:off x="3090662" y="3251736"/>
        <a:ext cx="23710" cy="299569"/>
      </dsp:txXfrm>
    </dsp:sp>
    <dsp:sp modelId="{49D255E6-7A8C-4F1C-A09E-CB0FE1F72083}">
      <dsp:nvSpPr>
        <dsp:cNvPr id="0" name=""/>
        <dsp:cNvSpPr/>
      </dsp:nvSpPr>
      <dsp:spPr>
        <a:xfrm>
          <a:off x="1071489" y="3172253"/>
          <a:ext cx="2287879" cy="1482857"/>
        </a:xfrm>
        <a:prstGeom prst="ellipse">
          <a:avLst/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অধিবাসি</a:t>
          </a:r>
          <a:endParaRPr lang="en-US" sz="3200" kern="1200" dirty="0"/>
        </a:p>
      </dsp:txBody>
      <dsp:txXfrm>
        <a:off x="1406541" y="3389412"/>
        <a:ext cx="1617775" cy="1048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5A980-664D-42F4-84C4-70FF3E31E222}">
      <dsp:nvSpPr>
        <dsp:cNvPr id="0" name=""/>
        <dsp:cNvSpPr/>
      </dsp:nvSpPr>
      <dsp:spPr>
        <a:xfrm>
          <a:off x="2963556" y="2281554"/>
          <a:ext cx="1990218" cy="1623904"/>
        </a:xfrm>
        <a:prstGeom prst="ellipse">
          <a:avLst/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SolaimanLipi" panose="02000500020000020004" pitchFamily="2" charset="0"/>
              <a:cs typeface="SolaimanLipi" panose="02000500020000020004" pitchFamily="2" charset="0"/>
            </a:rPr>
            <a:t>আইয়্যামে জাহেলিয়া</a:t>
          </a:r>
          <a:endParaRPr lang="en-US" sz="3200" kern="1200" dirty="0">
            <a:latin typeface="SolaimanLipi" panose="02000500020000020004" pitchFamily="2" charset="0"/>
            <a:cs typeface="SolaimanLipi" panose="02000500020000020004" pitchFamily="2" charset="0"/>
          </a:endParaRPr>
        </a:p>
      </dsp:txBody>
      <dsp:txXfrm>
        <a:off x="3255017" y="2519369"/>
        <a:ext cx="1407296" cy="1148274"/>
      </dsp:txXfrm>
    </dsp:sp>
    <dsp:sp modelId="{5AE37EEA-260C-4C14-AFCB-B829574D9CC5}">
      <dsp:nvSpPr>
        <dsp:cNvPr id="0" name=""/>
        <dsp:cNvSpPr/>
      </dsp:nvSpPr>
      <dsp:spPr>
        <a:xfrm rot="15982396">
          <a:off x="3813661" y="1861360"/>
          <a:ext cx="167793" cy="53607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SolaimanLipi" panose="02000500020000020004" pitchFamily="2" charset="0"/>
            <a:cs typeface="SolaimanLipi" panose="02000500020000020004" pitchFamily="2" charset="0"/>
          </a:endParaRPr>
        </a:p>
      </dsp:txBody>
      <dsp:txXfrm rot="10800000">
        <a:off x="3840422" y="1993694"/>
        <a:ext cx="117455" cy="321647"/>
      </dsp:txXfrm>
    </dsp:sp>
    <dsp:sp modelId="{908C22A8-496B-479B-B300-A8F82186FE4D}">
      <dsp:nvSpPr>
        <dsp:cNvPr id="0" name=""/>
        <dsp:cNvSpPr/>
      </dsp:nvSpPr>
      <dsp:spPr>
        <a:xfrm>
          <a:off x="1672516" y="-165290"/>
          <a:ext cx="4294357" cy="2132499"/>
        </a:xfrm>
        <a:prstGeom prst="ellipse">
          <a:avLst/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SolaimanLipi" panose="02000500020000020004" pitchFamily="2" charset="0"/>
              <a:cs typeface="SolaimanLipi" panose="02000500020000020004" pitchFamily="2" charset="0"/>
            </a:rPr>
            <a:t>হযরত ঈসা (আ) এর পর থেকে নবি (স) এর আভির্বাবের পূর্ব পর্যন্ত প্রায় ৬০০ বছর </a:t>
          </a:r>
          <a:endParaRPr lang="en-US" sz="3200" kern="1200" dirty="0">
            <a:latin typeface="SolaimanLipi" panose="02000500020000020004" pitchFamily="2" charset="0"/>
            <a:cs typeface="SolaimanLipi" panose="02000500020000020004" pitchFamily="2" charset="0"/>
          </a:endParaRPr>
        </a:p>
      </dsp:txBody>
      <dsp:txXfrm>
        <a:off x="2301410" y="147007"/>
        <a:ext cx="3036569" cy="1507905"/>
      </dsp:txXfrm>
    </dsp:sp>
    <dsp:sp modelId="{92885C30-A2DD-45BA-B193-E7DF319FBED1}">
      <dsp:nvSpPr>
        <dsp:cNvPr id="0" name=""/>
        <dsp:cNvSpPr/>
      </dsp:nvSpPr>
      <dsp:spPr>
        <a:xfrm rot="1770665">
          <a:off x="4805534" y="3332736"/>
          <a:ext cx="98641" cy="53607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SolaimanLipi" panose="02000500020000020004" pitchFamily="2" charset="0"/>
            <a:cs typeface="SolaimanLipi" panose="02000500020000020004" pitchFamily="2" charset="0"/>
          </a:endParaRPr>
        </a:p>
      </dsp:txBody>
      <dsp:txXfrm>
        <a:off x="4807454" y="3432663"/>
        <a:ext cx="69049" cy="321647"/>
      </dsp:txXfrm>
    </dsp:sp>
    <dsp:sp modelId="{6BB6B182-2036-4665-9864-74189E0B2996}">
      <dsp:nvSpPr>
        <dsp:cNvPr id="0" name=""/>
        <dsp:cNvSpPr/>
      </dsp:nvSpPr>
      <dsp:spPr>
        <a:xfrm>
          <a:off x="4491678" y="3433760"/>
          <a:ext cx="2879097" cy="1552543"/>
        </a:xfrm>
        <a:prstGeom prst="ellipse">
          <a:avLst/>
        </a:prstGeom>
        <a:solidFill>
          <a:schemeClr val="lt1"/>
        </a:solidFill>
        <a:ln w="571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SolaimanLipi" panose="02000500020000020004" pitchFamily="2" charset="0"/>
              <a:cs typeface="SolaimanLipi" panose="02000500020000020004" pitchFamily="2" charset="0"/>
            </a:rPr>
            <a:t>হেজাজ এবং এর পার্শ্ববর্তী এলাকা</a:t>
          </a:r>
          <a:endParaRPr lang="en-US" sz="3200" kern="1200" dirty="0">
            <a:latin typeface="SolaimanLipi" panose="02000500020000020004" pitchFamily="2" charset="0"/>
            <a:cs typeface="SolaimanLipi" panose="02000500020000020004" pitchFamily="2" charset="0"/>
          </a:endParaRPr>
        </a:p>
      </dsp:txBody>
      <dsp:txXfrm>
        <a:off x="4913312" y="3661125"/>
        <a:ext cx="2035829" cy="1097813"/>
      </dsp:txXfrm>
    </dsp:sp>
    <dsp:sp modelId="{72997557-01CB-4DEF-8044-4C67B285EC39}">
      <dsp:nvSpPr>
        <dsp:cNvPr id="0" name=""/>
        <dsp:cNvSpPr/>
      </dsp:nvSpPr>
      <dsp:spPr>
        <a:xfrm rot="8939654">
          <a:off x="3114319" y="3322829"/>
          <a:ext cx="33576" cy="53607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8575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SolaimanLipi" panose="02000500020000020004" pitchFamily="2" charset="0"/>
            <a:cs typeface="SolaimanLipi" panose="02000500020000020004" pitchFamily="2" charset="0"/>
          </a:endParaRPr>
        </a:p>
      </dsp:txBody>
      <dsp:txXfrm rot="10800000">
        <a:off x="3123672" y="3427450"/>
        <a:ext cx="23503" cy="321647"/>
      </dsp:txXfrm>
    </dsp:sp>
    <dsp:sp modelId="{49D255E6-7A8C-4F1C-A09E-CB0FE1F72083}">
      <dsp:nvSpPr>
        <dsp:cNvPr id="0" name=""/>
        <dsp:cNvSpPr/>
      </dsp:nvSpPr>
      <dsp:spPr>
        <a:xfrm>
          <a:off x="674997" y="3363292"/>
          <a:ext cx="2851915" cy="1693389"/>
        </a:xfrm>
        <a:prstGeom prst="ellipse">
          <a:avLst/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SolaimanLipi" panose="02000500020000020004" pitchFamily="2" charset="0"/>
              <a:cs typeface="SolaimanLipi" panose="02000500020000020004" pitchFamily="2" charset="0"/>
            </a:rPr>
            <a:t>হেজাজ এবং এর পার্শ্ববর্তী এলাকার লোক</a:t>
          </a:r>
          <a:endParaRPr lang="en-US" sz="3200" kern="1200" dirty="0">
            <a:latin typeface="SolaimanLipi" panose="02000500020000020004" pitchFamily="2" charset="0"/>
            <a:cs typeface="SolaimanLipi" panose="02000500020000020004" pitchFamily="2" charset="0"/>
          </a:endParaRPr>
        </a:p>
      </dsp:txBody>
      <dsp:txXfrm>
        <a:off x="1092650" y="3611283"/>
        <a:ext cx="2016609" cy="1197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49BD5-FE64-4CD1-B434-492FCCBDF1B8}" type="datetimeFigureOut">
              <a:rPr lang="en-US" smtClean="0"/>
              <a:t>15-Oct-19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83065-ADE9-4EAD-8DA3-BB9D860FF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3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3065-ADE9-4EAD-8DA3-BB9D860FFA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3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3065-ADE9-4EAD-8DA3-BB9D860FFA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3065-ADE9-4EAD-8DA3-BB9D860FFA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9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83065-ADE9-4EAD-8DA3-BB9D860FFA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" y="1"/>
            <a:ext cx="307340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3651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3651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34736" y="5410203"/>
            <a:ext cx="2743200" cy="365125"/>
          </a:xfrm>
        </p:spPr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33650" y="5410203"/>
            <a:ext cx="5124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4138" y="5410201"/>
            <a:ext cx="771089" cy="365125"/>
          </a:xfrm>
        </p:spPr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4304666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5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0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419601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9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1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928772" y="7184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423297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10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134043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71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1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41412" y="3360263"/>
            <a:ext cx="319524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8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4767" y="3363435"/>
            <a:ext cx="3185277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8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0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4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4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56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12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09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1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601"/>
            <a:ext cx="7748591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05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7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2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39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2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141414" y="2249487"/>
            <a:ext cx="99059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8"/>
            <a:ext cx="2743200" cy="365125"/>
          </a:xfrm>
        </p:spPr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5883277"/>
            <a:ext cx="62393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2" y="5883276"/>
            <a:ext cx="771089" cy="365125"/>
          </a:xfrm>
        </p:spPr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42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828565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3657459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14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5106027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4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0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5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5" y="3051014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1" y="3051014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90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55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3" y="609602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6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65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09600"/>
            <a:ext cx="5506157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72361" y="609601"/>
            <a:ext cx="400780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4"/>
            <a:ext cx="550613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69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5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2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1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40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872589"/>
            <a:ext cx="9302752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372798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83501" y="887859"/>
            <a:ext cx="7291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66841" y="3120015"/>
            <a:ext cx="7381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098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8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46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3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09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5" y="2943357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90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50" y="2943357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9" y="2943357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78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5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6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6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6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2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300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9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4" y="4781080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5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31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09603"/>
            <a:ext cx="2553327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3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01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9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7993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92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1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1073890"/>
            <a:ext cx="8187071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874382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1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71991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791456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0"/>
            <a:ext cx="4791456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7093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1" y="381002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5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5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645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1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1252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71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723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3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1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9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2"/>
          </a:xfrm>
        </p:spPr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6882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5" y="2"/>
            <a:ext cx="7355585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3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6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2"/>
          </a:xfrm>
        </p:spPr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8609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47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6"/>
            <a:ext cx="2362573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299" y="382386"/>
            <a:ext cx="7746023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33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429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34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3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7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8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8537" y="2249486"/>
            <a:ext cx="45812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1" y="3073399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69323" y="2249485"/>
            <a:ext cx="457808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9"/>
            <a:ext cx="487521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896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95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641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541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4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56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47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4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49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5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6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1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6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97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5" y="609600"/>
            <a:ext cx="5005283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43822" y="609600"/>
            <a:ext cx="4603591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249486"/>
            <a:ext cx="5005285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5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9051" y="1"/>
            <a:ext cx="12055699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4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4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7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78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6" y="618519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5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5" y="5883277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1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2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843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056" userDrawn="1">
          <p15:clr>
            <a:srgbClr val="F26B43"/>
          </p15:clr>
        </p15:guide>
        <p15:guide id="2" pos="9600" userDrawn="1">
          <p15:clr>
            <a:srgbClr val="F26B43"/>
          </p15:clr>
        </p15:guide>
        <p15:guide id="0" pos="792" userDrawn="1">
          <p15:clr>
            <a:srgbClr val="F26B43"/>
          </p15:clr>
        </p15:guide>
        <p15:guide id="3" pos="7200" userDrawn="1">
          <p15:clr>
            <a:srgbClr val="F26B43"/>
          </p15:clr>
        </p15:guide>
        <p15:guide id="4" orient="horz" pos="4008" userDrawn="1">
          <p15:clr>
            <a:srgbClr val="F26B43"/>
          </p15:clr>
        </p15:guide>
        <p15:guide id="5" orient="horz" pos="1440" userDrawn="1">
          <p15:clr>
            <a:srgbClr val="F26B43"/>
          </p15:clr>
        </p15:guide>
        <p15:guide id="6" orient="horz" pos="3720" userDrawn="1">
          <p15:clr>
            <a:srgbClr val="F26B43"/>
          </p15:clr>
        </p15:guide>
        <p15:guide id="7" orient="horz" pos="2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6EDED-AD98-4337-BA33-D290D92577D9}" type="datetimeFigureOut">
              <a:rPr lang="en-US" smtClean="0"/>
              <a:t>15-Oct-19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9E5D3-7733-4B81-B911-F566A930B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77205" y="2276439"/>
            <a:ext cx="1582497" cy="6375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ArchUp">
              <a:avLst>
                <a:gd name="adj" fmla="val 10461571"/>
              </a:avLst>
            </a:prstTxWarp>
          </a:bodyPr>
          <a:lstStyle/>
          <a:p>
            <a:pPr algn="ctr"/>
            <a:r>
              <a:rPr lang="bn-BD" sz="72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4190" y="2010022"/>
            <a:ext cx="5967683" cy="2541879"/>
            <a:chOff x="2691162" y="2012566"/>
            <a:chExt cx="7956910" cy="3389172"/>
          </a:xfrm>
        </p:grpSpPr>
        <p:sp>
          <p:nvSpPr>
            <p:cNvPr id="2" name="Rectangle 1"/>
            <p:cNvSpPr/>
            <p:nvPr/>
          </p:nvSpPr>
          <p:spPr>
            <a:xfrm>
              <a:off x="2691162" y="2780618"/>
              <a:ext cx="7442200" cy="262112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6" name="Group 5"/>
            <p:cNvGrpSpPr/>
            <p:nvPr/>
          </p:nvGrpSpPr>
          <p:grpSpPr>
            <a:xfrm flipH="1">
              <a:off x="8202668" y="2012566"/>
              <a:ext cx="2445404" cy="1841678"/>
              <a:chOff x="-3247246" y="2471131"/>
              <a:chExt cx="1988369" cy="1113942"/>
            </a:xfrm>
          </p:grpSpPr>
          <p:sp>
            <p:nvSpPr>
              <p:cNvPr id="4" name="Rectangle 3"/>
              <p:cNvSpPr/>
              <p:nvPr/>
            </p:nvSpPr>
            <p:spPr>
              <a:xfrm rot="19337716">
                <a:off x="-2288030" y="2486238"/>
                <a:ext cx="1029153" cy="898902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" name="Rectangle 4"/>
              <p:cNvSpPr/>
              <p:nvPr/>
            </p:nvSpPr>
            <p:spPr>
              <a:xfrm rot="19802069">
                <a:off x="-3247246" y="2471131"/>
                <a:ext cx="1394302" cy="1113942"/>
              </a:xfrm>
              <a:prstGeom prst="rect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638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4177" y="1127707"/>
            <a:ext cx="8200337" cy="46363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5329707" y="2953286"/>
            <a:ext cx="2737850" cy="42197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6" name="Flowchart: Decision 5"/>
          <p:cNvSpPr/>
          <p:nvPr/>
        </p:nvSpPr>
        <p:spPr>
          <a:xfrm>
            <a:off x="3527124" y="1524326"/>
            <a:ext cx="5334443" cy="1032343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সামাজিক অবস্থাঃ</a:t>
            </a:r>
            <a:endParaRPr lang="en-US" sz="27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75897" y="4371504"/>
            <a:ext cx="7126000" cy="1230440"/>
            <a:chOff x="-1826521" y="6216135"/>
            <a:chExt cx="12191999" cy="2067059"/>
          </a:xfrm>
        </p:grpSpPr>
        <p:sp>
          <p:nvSpPr>
            <p:cNvPr id="8" name="Flowchart: Terminator 7"/>
            <p:cNvSpPr/>
            <p:nvPr/>
          </p:nvSpPr>
          <p:spPr>
            <a:xfrm>
              <a:off x="-1826521" y="6216135"/>
              <a:ext cx="12191999" cy="2067059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600" dirty="0"/>
                <a:t>নারীদের অবস্থাঃ </a:t>
              </a:r>
              <a:endParaRPr lang="en-US" sz="36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502683" y="6229756"/>
              <a:ext cx="4780628" cy="2053437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75898" y="4371502"/>
            <a:ext cx="7125999" cy="1296008"/>
            <a:chOff x="-751616" y="1220688"/>
            <a:chExt cx="12191999" cy="2067059"/>
          </a:xfrm>
        </p:grpSpPr>
        <p:sp>
          <p:nvSpPr>
            <p:cNvPr id="7" name="Flowchart: Terminator 6"/>
            <p:cNvSpPr/>
            <p:nvPr/>
          </p:nvSpPr>
          <p:spPr>
            <a:xfrm>
              <a:off x="-751616" y="1220688"/>
              <a:ext cx="12191999" cy="2067059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500" dirty="0"/>
                <a:t>কৌলিণ্য প্রথাঃ </a:t>
              </a:r>
              <a:endParaRPr lang="en-US" sz="45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8332094" y="1309534"/>
              <a:ext cx="3108289" cy="193316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-717460" y="1250005"/>
              <a:ext cx="3108289" cy="1933168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77489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025" y="1019080"/>
            <a:ext cx="8345232" cy="460263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lowchart: Terminator 2"/>
          <p:cNvSpPr/>
          <p:nvPr/>
        </p:nvSpPr>
        <p:spPr>
          <a:xfrm>
            <a:off x="2325711" y="3900261"/>
            <a:ext cx="7093641" cy="1378509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50" dirty="0"/>
              <a:t>জীবন্ত কন্যা সন্তানকে সমাধিত করতঃ</a:t>
            </a:r>
            <a:endParaRPr lang="en-US" sz="4050" dirty="0"/>
          </a:p>
        </p:txBody>
      </p:sp>
      <p:grpSp>
        <p:nvGrpSpPr>
          <p:cNvPr id="4" name="Group 3"/>
          <p:cNvGrpSpPr/>
          <p:nvPr/>
        </p:nvGrpSpPr>
        <p:grpSpPr>
          <a:xfrm>
            <a:off x="2325711" y="3910575"/>
            <a:ext cx="7093641" cy="1368194"/>
            <a:chOff x="41043" y="4611348"/>
            <a:chExt cx="12222780" cy="2179509"/>
          </a:xfrm>
        </p:grpSpPr>
        <p:sp>
          <p:nvSpPr>
            <p:cNvPr id="5" name="Flowchart: Terminator 4"/>
            <p:cNvSpPr/>
            <p:nvPr/>
          </p:nvSpPr>
          <p:spPr>
            <a:xfrm>
              <a:off x="41043" y="4611348"/>
              <a:ext cx="12093196" cy="2179509"/>
            </a:xfrm>
            <a:prstGeom prst="flowChartTermina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4950" dirty="0"/>
                <a:t>দাস-দাসীর অবস্থাঃ</a:t>
              </a:r>
              <a:endParaRPr lang="en-US" sz="495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9595655" y="4770740"/>
              <a:ext cx="2668168" cy="1827859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44243" y="2266299"/>
            <a:ext cx="3023315" cy="42197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47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6502" y="1389566"/>
            <a:ext cx="89314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bn-IN" sz="33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3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একটি </a:t>
            </a:r>
            <a:r>
              <a:rPr lang="bn-BD" sz="3300" dirty="0">
                <a:latin typeface="SolaimanLipi" panose="02000500020000020004" pitchFamily="2" charset="0"/>
                <a:cs typeface="SolaimanLipi" panose="02000500020000020004" pitchFamily="2" charset="0"/>
              </a:rPr>
              <a:t>অনুষ্ঠানে জনৈক ব্যাক্তি তার পাশে একজন দিনমজুর বসার কারণে তিনি  অন্য টেবিলে গিয়ে বসলেন।</a:t>
            </a:r>
            <a:endParaRPr lang="bn-BD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r>
              <a:rPr lang="bn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১। </a:t>
            </a:r>
            <a:r>
              <a:rPr lang="bn-BD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উক্ত ঘটনাটি কোন সময়ের কথা মনে করিয়ে দেয়?</a:t>
            </a:r>
          </a:p>
          <a:p>
            <a:pPr>
              <a:lnSpc>
                <a:spcPct val="150000"/>
              </a:lnSpc>
            </a:pPr>
            <a:r>
              <a:rPr lang="bn-BD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	(ক) সভ্যতার যুগের  (খ) আইয়্যামে জাহেলিয়াতের		(গ) প্রাচীন কালের 	</a:t>
            </a:r>
            <a:r>
              <a:rPr lang="bn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bn-BD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(ঘ) আধুনিক কালের।</a:t>
            </a:r>
            <a:endParaRPr lang="en-US" sz="36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49516" y="3276741"/>
            <a:ext cx="552735" cy="51179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541830" y="2471458"/>
            <a:ext cx="8827887" cy="3158715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২।  </a:t>
            </a:r>
            <a:r>
              <a:rPr lang="bn-BD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উক্ত ঘটনা সে সময়কার কোন অবস্থার সাথে সাদৃশ্যপুর্ণ?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ক) রাজনৈতিক 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bn-IN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	</a:t>
            </a:r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(খ) সামাজিক 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endParaRPr lang="bn-IN" sz="3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(গ) অর্থনোইতিক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bn-IN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 	</a:t>
            </a:r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(ঘ) সংষ্কৃতিক। </a:t>
            </a:r>
            <a:endParaRPr lang="en-US" sz="3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91160" y="3790794"/>
            <a:ext cx="492954" cy="52004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78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9775725"/>
              </p:ext>
            </p:extLst>
          </p:nvPr>
        </p:nvGraphicFramePr>
        <p:xfrm>
          <a:off x="2093890" y="1340210"/>
          <a:ext cx="8073691" cy="455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26123208"/>
              </p:ext>
            </p:extLst>
          </p:nvPr>
        </p:nvGraphicFramePr>
        <p:xfrm>
          <a:off x="2173950" y="1160060"/>
          <a:ext cx="8322365" cy="489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430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25A980-664D-42F4-84C4-70FF3E31E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4F25A980-664D-42F4-84C4-70FF3E31E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4F25A980-664D-42F4-84C4-70FF3E31E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4F25A980-664D-42F4-84C4-70FF3E31E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E37EEA-260C-4C14-AFCB-B829574D9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5AE37EEA-260C-4C14-AFCB-B829574D9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5AE37EEA-260C-4C14-AFCB-B829574D9C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5AE37EEA-260C-4C14-AFCB-B829574D9C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8C22A8-496B-479B-B300-A8F82186F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08C22A8-496B-479B-B300-A8F82186F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08C22A8-496B-479B-B300-A8F82186F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908C22A8-496B-479B-B300-A8F82186F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885C30-A2DD-45BA-B193-E7DF319FB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92885C30-A2DD-45BA-B193-E7DF319FB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92885C30-A2DD-45BA-B193-E7DF319FB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92885C30-A2DD-45BA-B193-E7DF319FB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6B182-2036-4665-9864-74189E0B2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6BB6B182-2036-4665-9864-74189E0B2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6BB6B182-2036-4665-9864-74189E0B2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6BB6B182-2036-4665-9864-74189E0B2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997557-01CB-4DEF-8044-4C67B285E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72997557-01CB-4DEF-8044-4C67B285E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72997557-01CB-4DEF-8044-4C67B285E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72997557-01CB-4DEF-8044-4C67B285E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D255E6-7A8C-4F1C-A09E-CB0FE1F7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9D255E6-7A8C-4F1C-A09E-CB0FE1F7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9D255E6-7A8C-4F1C-A09E-CB0FE1F72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49D255E6-7A8C-4F1C-A09E-CB0FE1F72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3099" y="1184903"/>
            <a:ext cx="3821804" cy="915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পাঠ মূল্যায়ন </a:t>
            </a:r>
            <a:endParaRPr lang="en-US" sz="5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4573" y="2199422"/>
            <a:ext cx="7877095" cy="28285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57250" indent="-857250">
              <a:buFont typeface="+mj-lt"/>
              <a:buAutoNum type="arabicParenR"/>
            </a:pPr>
            <a:r>
              <a:rPr lang="bn-BD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‘আইয়্যাম’ শব্দের অর্থ কী?</a:t>
            </a:r>
          </a:p>
          <a:p>
            <a:pPr marL="857250" indent="-857250">
              <a:buFont typeface="+mj-lt"/>
              <a:buAutoNum type="arabicParenR"/>
            </a:pPr>
            <a:r>
              <a:rPr lang="bn-BD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‘আইয়্যামু জাহেলিয়া’ অর্থ কী?</a:t>
            </a:r>
          </a:p>
          <a:p>
            <a:pPr marL="857250" indent="-857250">
              <a:buFont typeface="+mj-lt"/>
              <a:buAutoNum type="arabicParenR"/>
            </a:pPr>
            <a:r>
              <a:rPr lang="bn-BD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আইয়্যামু জাহেলিয়ার সময় কাল কত বছর?</a:t>
            </a:r>
          </a:p>
          <a:p>
            <a:pPr marL="857250" indent="-857250">
              <a:buFont typeface="+mj-lt"/>
              <a:buAutoNum type="arabicParenR"/>
            </a:pPr>
            <a:r>
              <a:rPr lang="bn-BD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উক্ত সময়ের রাজনৈতিক অবস্থা কেমন ছিল?</a:t>
            </a:r>
          </a:p>
          <a:p>
            <a:pPr marL="857250" indent="-857250">
              <a:buFont typeface="+mj-lt"/>
              <a:buAutoNum type="arabicParenR"/>
            </a:pPr>
            <a:r>
              <a:rPr lang="bn-BD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গোত্র প্রধানের উপাধি কী ছিল?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5075" y="2000804"/>
            <a:ext cx="7986593" cy="3027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91523" y="4890685"/>
            <a:ext cx="7495776" cy="7844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ctr">
              <a:buFont typeface="+mj-lt"/>
              <a:buAutoNum type="arabicParenR"/>
            </a:pPr>
            <a:r>
              <a:rPr lang="bn-BD" sz="4950" dirty="0">
                <a:latin typeface="SolaimanLipi" panose="02000500020000020004" pitchFamily="2" charset="0"/>
                <a:cs typeface="SolaimanLipi" panose="02000500020000020004" pitchFamily="2" charset="0"/>
              </a:rPr>
              <a:t>যুগ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91523" y="4890684"/>
            <a:ext cx="7495776" cy="6802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950" dirty="0">
                <a:latin typeface="SolaimanLipi" panose="02000500020000020004" pitchFamily="2" charset="0"/>
                <a:cs typeface="SolaimanLipi" panose="02000500020000020004" pitchFamily="2" charset="0"/>
              </a:rPr>
              <a:t>২। অজ্ঞতার যুগ।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91523" y="4890683"/>
            <a:ext cx="7495776" cy="7794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950" dirty="0">
                <a:latin typeface="SolaimanLipi" panose="02000500020000020004" pitchFamily="2" charset="0"/>
                <a:cs typeface="SolaimanLipi" panose="02000500020000020004" pitchFamily="2" charset="0"/>
              </a:rPr>
              <a:t>৩। প্রায় ছয় শতাব্দী কাল।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91522" y="4839397"/>
            <a:ext cx="7495776" cy="8357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950" dirty="0">
                <a:latin typeface="SolaimanLipi" panose="02000500020000020004" pitchFamily="2" charset="0"/>
                <a:cs typeface="SolaimanLipi" panose="02000500020000020004" pitchFamily="2" charset="0"/>
              </a:rPr>
              <a:t>৪। খুবই সূচনীয়।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23707" y="4834383"/>
            <a:ext cx="7463592" cy="835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৫।  শায়েখ বা শেখ।</a:t>
            </a:r>
          </a:p>
        </p:txBody>
      </p:sp>
    </p:spTree>
    <p:extLst>
      <p:ext uri="{BB962C8B-B14F-4D97-AF65-F5344CB8AC3E}">
        <p14:creationId xmlns:p14="http://schemas.microsoft.com/office/powerpoint/2010/main" val="178359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8322" y="1536827"/>
            <a:ext cx="2676896" cy="377853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784538" y="1536826"/>
            <a:ext cx="5345771" cy="3778532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BD" sz="4500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আইয়্যামে জাহেলিয়াতের সামজাজিক অথবা রাজনৈতিক অবস্থা নিরূপণ করে একটি প্রতিবেন লিখে আনবে।</a:t>
            </a:r>
            <a:endParaRPr lang="en-US" sz="4500" dirty="0">
              <a:solidFill>
                <a:srgbClr val="002060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>
            <a:off x="3057650" y="1456117"/>
            <a:ext cx="5826626" cy="1255820"/>
          </a:xfrm>
          <a:prstGeom prst="teardrop">
            <a:avLst>
              <a:gd name="adj" fmla="val 69549"/>
            </a:avLst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50" dirty="0"/>
              <a:t>সবাইকে ধন্যবাদ </a:t>
            </a:r>
            <a:endParaRPr lang="en-US" sz="4050" dirty="0"/>
          </a:p>
        </p:txBody>
      </p:sp>
      <p:grpSp>
        <p:nvGrpSpPr>
          <p:cNvPr id="7" name="Group 6"/>
          <p:cNvGrpSpPr/>
          <p:nvPr/>
        </p:nvGrpSpPr>
        <p:grpSpPr>
          <a:xfrm>
            <a:off x="2480257" y="2832712"/>
            <a:ext cx="6959995" cy="2255248"/>
            <a:chOff x="-108488" y="2247254"/>
            <a:chExt cx="10972800" cy="4494507"/>
          </a:xfrm>
        </p:grpSpPr>
        <p:sp>
          <p:nvSpPr>
            <p:cNvPr id="2" name="Teardrop 1"/>
            <p:cNvSpPr/>
            <p:nvPr/>
          </p:nvSpPr>
          <p:spPr>
            <a:xfrm>
              <a:off x="-108488" y="2247254"/>
              <a:ext cx="10972800" cy="4494507"/>
            </a:xfrm>
            <a:prstGeom prst="teardrop">
              <a:avLst>
                <a:gd name="adj" fmla="val 68952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2963" t="-760" r="-17481" b="-9316"/>
              </a:stretch>
            </a:blip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ardrop 5"/>
            <p:cNvSpPr/>
            <p:nvPr/>
          </p:nvSpPr>
          <p:spPr>
            <a:xfrm rot="1167088">
              <a:off x="8901031" y="3431142"/>
              <a:ext cx="1700297" cy="2377854"/>
            </a:xfrm>
            <a:prstGeom prst="teardrop">
              <a:avLst>
                <a:gd name="adj" fmla="val 64922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6644" t="-33374" r="-42166" b="-3516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2199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470599" y="2003137"/>
            <a:ext cx="3403543" cy="19547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ar-SA" sz="2100" dirty="0">
                <a:solidFill>
                  <a:schemeClr val="tx1"/>
                </a:solidFill>
                <a:latin typeface="NikoshBAN" panose="02000000000000000000" pitchFamily="2" charset="0"/>
              </a:rPr>
              <a:t>بسم الله الرحمان الرحيم</a:t>
            </a:r>
            <a:endParaRPr lang="bn-BD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r>
              <a:rPr lang="bn-BD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কামাল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সুপার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মদিনাতুল উলুম ইসলামিয়া দাখিল মাদরাসা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পালিশারা, হাজিগঞ্জ, চাঁদপুর</a:t>
            </a:r>
            <a:r>
              <a:rPr lang="bn-BD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u="db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mdmostafakamal8@gmail.co</a:t>
            </a:r>
            <a:r>
              <a:rPr lang="en-US" sz="2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7056895" y="2003137"/>
            <a:ext cx="3363158" cy="19547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ইসলামের ইতিহাস</a:t>
            </a:r>
          </a:p>
          <a:p>
            <a:pPr algn="ctr"/>
            <a:r>
              <a:rPr lang="bn-BD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 ৯ম-১০ম শ্রেণী</a:t>
            </a:r>
          </a:p>
          <a:p>
            <a:pPr algn="ctr"/>
            <a:r>
              <a:rPr lang="bn-BD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মিঃ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7322" y="2003137"/>
            <a:ext cx="976393" cy="19547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4624590" y="1294359"/>
            <a:ext cx="3284112" cy="608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500" dirty="0">
                <a:latin typeface="SolaimanLipi" panose="02000500020000020004" pitchFamily="2" charset="0"/>
                <a:cs typeface="SolaimanLipi" panose="02000500020000020004" pitchFamily="2" charset="0"/>
              </a:rPr>
              <a:t>পরিচিতি </a:t>
            </a:r>
            <a:endParaRPr lang="en-US" sz="45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1899" y="4171462"/>
            <a:ext cx="1269770" cy="8477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8675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0147" y="1185661"/>
            <a:ext cx="3168203" cy="180083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6643353" y="1185661"/>
            <a:ext cx="2810814" cy="17344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2950134" y="3457881"/>
            <a:ext cx="3119906" cy="135175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6459829" y="3495743"/>
            <a:ext cx="2994338" cy="131388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7643287" y="2892919"/>
            <a:ext cx="156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নারীনির্যাতন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6244" y="2972524"/>
            <a:ext cx="1917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যুদ্ধ বিগ্রহ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0146" y="4843556"/>
            <a:ext cx="2673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নেশা বা মদের আসর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9251" y="4888298"/>
            <a:ext cx="305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নির্যাতিতা গৃহ পরিচারিকা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1343" y="1542257"/>
            <a:ext cx="6829817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bn-BD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আজকের পাঠঃ</a:t>
            </a:r>
          </a:p>
          <a:p>
            <a:pPr marL="1543050" lvl="3" indent="-514350">
              <a:buFont typeface="Wingdings" panose="05000000000000000000" pitchFamily="2" charset="2"/>
              <a:buChar char="v"/>
            </a:pPr>
            <a:r>
              <a:rPr lang="bn-BD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আইয়্যামে জাহেলিয়্যাত </a:t>
            </a:r>
            <a:endParaRPr lang="en-US" sz="5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571750" lvl="6" indent="-514350">
              <a:buFont typeface="Wingdings" panose="05000000000000000000" pitchFamily="2" charset="2"/>
              <a:buChar char="v"/>
            </a:pPr>
            <a:r>
              <a:rPr lang="en-US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১ম অধ্যায়</a:t>
            </a:r>
          </a:p>
          <a:p>
            <a:pPr marL="3171825" lvl="8" indent="-428625" algn="ctr">
              <a:buFont typeface="Wingdings" panose="05000000000000000000" pitchFamily="2" charset="2"/>
              <a:buChar char="Ø"/>
            </a:pPr>
            <a:r>
              <a:rPr lang="en-US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৪র্থ </a:t>
            </a:r>
            <a:r>
              <a:rPr lang="en-US" sz="54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পরিচ্ছেদ</a:t>
            </a:r>
            <a:r>
              <a:rPr lang="bn-BD" sz="54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en-US" sz="54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70974" y="2267487"/>
            <a:ext cx="7704786" cy="957869"/>
            <a:chOff x="0" y="412125"/>
            <a:chExt cx="12192000" cy="1622738"/>
          </a:xfrm>
        </p:grpSpPr>
        <p:sp>
          <p:nvSpPr>
            <p:cNvPr id="2" name="Rectangle 1"/>
            <p:cNvSpPr/>
            <p:nvPr/>
          </p:nvSpPr>
          <p:spPr>
            <a:xfrm>
              <a:off x="10200068" y="412125"/>
              <a:ext cx="1991932" cy="1622737"/>
            </a:xfrm>
            <a:prstGeom prst="rect">
              <a:avLst/>
            </a:prstGeom>
            <a:blipFill dpi="0" rotWithShape="1"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412125"/>
              <a:ext cx="10200068" cy="162273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28625" indent="-428625">
                <a:buFont typeface="Wingdings" panose="05000000000000000000" pitchFamily="2" charset="2"/>
                <a:buChar char="q"/>
              </a:pPr>
              <a:r>
                <a:rPr lang="bn-BD" sz="3000" dirty="0">
                  <a:solidFill>
                    <a:schemeClr val="tx1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“আইয়্যামে জাহেলিয়াতের” সংজ্ঞা </a:t>
              </a:r>
              <a:r>
                <a:rPr lang="bn-IN" sz="3000" dirty="0">
                  <a:solidFill>
                    <a:schemeClr val="tx1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বলতে</a:t>
              </a:r>
              <a:r>
                <a:rPr lang="bn-BD" sz="3000" dirty="0">
                  <a:solidFill>
                    <a:schemeClr val="tx1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 পারবে।</a:t>
              </a:r>
              <a:endParaRPr lang="en-US" sz="30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70975" y="3295380"/>
            <a:ext cx="7704785" cy="788028"/>
            <a:chOff x="-818122" y="8996"/>
            <a:chExt cx="12306736" cy="1622740"/>
          </a:xfrm>
        </p:grpSpPr>
        <p:sp>
          <p:nvSpPr>
            <p:cNvPr id="6" name="Rectangle 5"/>
            <p:cNvSpPr/>
            <p:nvPr/>
          </p:nvSpPr>
          <p:spPr>
            <a:xfrm>
              <a:off x="9458309" y="8996"/>
              <a:ext cx="2030305" cy="1622738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-818122" y="9004"/>
              <a:ext cx="10276431" cy="16227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28625" indent="-428625">
                <a:buFont typeface="Wingdings" panose="05000000000000000000" pitchFamily="2" charset="2"/>
                <a:buChar char="q"/>
              </a:pPr>
              <a:r>
                <a:rPr lang="bn-BD" sz="2700" dirty="0">
                  <a:solidFill>
                    <a:schemeClr val="tx1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“আইয়্যামে জাহেলিয়াতের” রাজনৈতিক অবস্থা ব্যাখ্যা করতে পারবে।</a:t>
              </a:r>
              <a:endParaRPr lang="en-US" sz="27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80369" y="4153434"/>
            <a:ext cx="7695394" cy="775953"/>
            <a:chOff x="14722" y="412125"/>
            <a:chExt cx="12059419" cy="1622738"/>
          </a:xfrm>
        </p:grpSpPr>
        <p:sp>
          <p:nvSpPr>
            <p:cNvPr id="9" name="Rectangle 8"/>
            <p:cNvSpPr/>
            <p:nvPr/>
          </p:nvSpPr>
          <p:spPr>
            <a:xfrm>
              <a:off x="10101464" y="412125"/>
              <a:ext cx="1972677" cy="1622738"/>
            </a:xfrm>
            <a:prstGeom prst="rect">
              <a:avLst/>
            </a:prstGeom>
            <a:blipFill dpi="0" rotWithShape="1"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722" y="412125"/>
              <a:ext cx="10082206" cy="162273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28625" indent="-428625">
                <a:buFont typeface="Wingdings" panose="05000000000000000000" pitchFamily="2" charset="2"/>
                <a:buChar char="q"/>
              </a:pPr>
              <a:r>
                <a:rPr lang="bn-BD" sz="2700" dirty="0">
                  <a:solidFill>
                    <a:schemeClr val="tx1"/>
                  </a:solidFill>
                  <a:latin typeface="SolaimanLipi" panose="02000500020000020004" pitchFamily="2" charset="0"/>
                  <a:cs typeface="SolaimanLipi" panose="02000500020000020004" pitchFamily="2" charset="0"/>
                </a:rPr>
                <a:t>“আইয়্যামে জাহেলিয়াতের” সামাজিক অবস্থা মূল্যায়ণ  করতে পারবে।</a:t>
              </a:r>
              <a:endParaRPr lang="en-US" sz="2700" dirty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endParaRPr>
            </a:p>
          </p:txBody>
        </p:sp>
      </p:grpSp>
      <p:sp>
        <p:nvSpPr>
          <p:cNvPr id="11" name="Flowchart: Decision 10"/>
          <p:cNvSpPr/>
          <p:nvPr/>
        </p:nvSpPr>
        <p:spPr>
          <a:xfrm>
            <a:off x="2750713" y="1144610"/>
            <a:ext cx="6193367" cy="1052848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7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তোমরা.......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7768" y="1376722"/>
            <a:ext cx="4817796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41366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43271" y="556642"/>
            <a:ext cx="8905460" cy="531407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28625" indent="-428625" defTabSz="6858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ব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্যা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প্তিকাল</a:t>
            </a:r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ঃ 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এই অন্ধকা</a:t>
            </a:r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রা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চ্ছন্ন যুগের ব্যপ্তিকাল কতদিন ছিল তা নিয়ে ঐতিহাসিকদের ভিতর মতপার্থক্য রয়েছে।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সেই মতামতসমূহ নিম্ন রুপঃ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অনেকে বলেছেন যে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,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আদম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আঃ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)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থেকে শুরু করে মুহাম্মদ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সাঃ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)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এর জন্মের আগ পর্যন্ত সময়কালকে আইয়্যামে জাহেলিয়াত বলা হয়।</a:t>
            </a:r>
            <a:r>
              <a:rPr lang="bn-BD" sz="2800" dirty="0">
                <a:solidFill>
                  <a:schemeClr val="accent6">
                    <a:lumMod val="7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তবে এধরনের মতামত গ্রহণযোগ্য নয়।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428625" indent="-428625" defTabSz="6858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আবার কোন কোন আরব ঐতিহাসিক বলেছেন যে</a:t>
            </a:r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,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হযরত ঈসা</a:t>
            </a:r>
            <a:r>
              <a:rPr lang="bn-BD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আঃ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) 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এর আবির্ভাবের পর থেকে হযরত মুহাম্মদ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সাঃ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) </a:t>
            </a:r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এর জন্মের আগ পর্যন্ত এর ব্যাপ্তিকাল বিস্তৃত ছিল।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428625" indent="-428625">
              <a:buFont typeface="Wingdings" panose="05000000000000000000" pitchFamily="2" charset="2"/>
              <a:buChar char="Ø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.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কে হিট্টি বলেন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 “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মহানবী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)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 আবির্ভাবের একশ বছর আগে থেকেই আইয়্যামে জাহিলিয়াতে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শুরু হয়।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”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উপরের আলোচনা দ্বারা বুঝা যায় যে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,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ঈসা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)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এর পরে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মুহাম্মদ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সাঃ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)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 আবির্ভাবের পূর্বে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অর্থাৎ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ইসলামের আবির্ভাবের পূর্ব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পর্যন্ত সময়কালকে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আইয়্যামে জাহিলিয়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া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তের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কাল ধরা হয়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59806" y="1089071"/>
            <a:ext cx="5525036" cy="1151237"/>
            <a:chOff x="452908" y="231817"/>
            <a:chExt cx="11447170" cy="1622740"/>
          </a:xfrm>
        </p:grpSpPr>
        <p:sp>
          <p:nvSpPr>
            <p:cNvPr id="2" name="Flowchart: Decision 1"/>
            <p:cNvSpPr/>
            <p:nvPr/>
          </p:nvSpPr>
          <p:spPr>
            <a:xfrm>
              <a:off x="3142445" y="231817"/>
              <a:ext cx="5589431" cy="162274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700" dirty="0"/>
                <a:t>একক কাজ</a:t>
              </a:r>
              <a:endParaRPr lang="en-US" sz="2700" dirty="0"/>
            </a:p>
          </p:txBody>
        </p:sp>
        <p:sp>
          <p:nvSpPr>
            <p:cNvPr id="3" name="Flowchart: Decision 2"/>
            <p:cNvSpPr/>
            <p:nvPr/>
          </p:nvSpPr>
          <p:spPr>
            <a:xfrm>
              <a:off x="8731876" y="489396"/>
              <a:ext cx="3168202" cy="1107583"/>
            </a:xfrm>
            <a:prstGeom prst="flowChartDecision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Flowchart: Decision 3"/>
            <p:cNvSpPr/>
            <p:nvPr/>
          </p:nvSpPr>
          <p:spPr>
            <a:xfrm>
              <a:off x="452908" y="489396"/>
              <a:ext cx="2689537" cy="1107583"/>
            </a:xfrm>
            <a:prstGeom prst="flowChartDecision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Rectangle 5"/>
          <p:cNvSpPr/>
          <p:nvPr/>
        </p:nvSpPr>
        <p:spPr>
          <a:xfrm>
            <a:off x="2238779" y="2240307"/>
            <a:ext cx="7183193" cy="15656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১। “আইয়্যামে </a:t>
            </a:r>
            <a:r>
              <a:rPr lang="bn-BD" sz="3000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জাহেলিয়াতের</a:t>
            </a:r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” অর্থ-</a:t>
            </a:r>
          </a:p>
          <a:p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	(ক) আলোকিত দিন 		(খ) অন্ধকার দিন </a:t>
            </a:r>
          </a:p>
          <a:p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	(গ) </a:t>
            </a:r>
            <a:r>
              <a:rPr lang="bn-IN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অজ্ঞতার যুগ 		(গ) আলোকিত যুগ।</a:t>
            </a:r>
            <a:endParaRPr lang="en-US" sz="3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8779" y="3988660"/>
            <a:ext cx="7189145" cy="14531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২।  “আইয়্যামে </a:t>
            </a:r>
            <a:r>
              <a:rPr lang="bn-BD" sz="3000" dirty="0">
                <a:solidFill>
                  <a:srgbClr val="002060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জাহেলিয়াতের</a:t>
            </a:r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” অন্তর্ভুক্ত ছিল কোনটি?</a:t>
            </a:r>
          </a:p>
          <a:p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(ক) সম্পুর্ণ আরব দেশ 	</a:t>
            </a:r>
            <a:r>
              <a:rPr lang="bn-IN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(খ) </a:t>
            </a:r>
            <a:r>
              <a:rPr lang="bn-IN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হেজাজ ও পাশ্ববর্তী এলাকা </a:t>
            </a:r>
            <a:endParaRPr lang="bn-IN" sz="3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(গ) বিশ্ব ব্যাপী  	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ঘ) ইয়ামান। </a:t>
            </a:r>
            <a:endParaRPr lang="en-US" sz="3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15015" y="3281820"/>
            <a:ext cx="481324" cy="51157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5092178" y="4477214"/>
            <a:ext cx="472019" cy="4760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755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224012" y="1349869"/>
            <a:ext cx="5563673" cy="1410236"/>
          </a:xfrm>
          <a:prstGeom prst="flowChartDecision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SolaimanLipi" panose="02000500020000020004" pitchFamily="2" charset="0"/>
                <a:cs typeface="SolaimanLipi" panose="02000500020000020004" pitchFamily="2" charset="0"/>
              </a:rPr>
              <a:t>রাজনৈতিক অবস্থাঃ</a:t>
            </a:r>
            <a:endParaRPr lang="en-US" sz="27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151843" y="2779423"/>
            <a:ext cx="8255358" cy="1477851"/>
          </a:xfrm>
          <a:prstGeom prst="homePlate">
            <a:avLst>
              <a:gd name="adj" fmla="val 20455"/>
            </a:avLst>
          </a:prstGeom>
          <a:ln w="762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আইয়্যামে জাহেলিয়াতের সময়কার রাজনৈতিক অবস্থা ছিল খুবই সূচনীয়। কারণ তখন কোন কেন্দ্রীয় শাসন ছিল না। </a:t>
            </a:r>
            <a:endParaRPr lang="en-US" sz="3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151843" y="2779423"/>
            <a:ext cx="8255358" cy="1477851"/>
          </a:xfrm>
          <a:prstGeom prst="homePlate">
            <a:avLst>
              <a:gd name="adj" fmla="val 20455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প্রত্যেক গোত্রে একজন শাসক থাকত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,</a:t>
            </a:r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যাকে বলা হত 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ar-SA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شيخ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বা ‘</a:t>
            </a:r>
            <a:r>
              <a:rPr lang="en-US" sz="3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শেখ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’।  </a:t>
            </a:r>
            <a:r>
              <a:rPr lang="en-US" sz="3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ফলে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গোত্রে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গোত্রে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দ্ব</a:t>
            </a:r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ন্দ্ব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সংঘাত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ছিল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নিত্য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নৈমিত্তিক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000" dirty="0" err="1">
                <a:latin typeface="SolaimanLipi" panose="02000500020000020004" pitchFamily="2" charset="0"/>
                <a:cs typeface="SolaimanLipi" panose="02000500020000020004" pitchFamily="2" charset="0"/>
              </a:rPr>
              <a:t>ঘটনা</a:t>
            </a:r>
            <a:r>
              <a:rPr lang="en-US" sz="3000" dirty="0">
                <a:latin typeface="SolaimanLipi" panose="02000500020000020004" pitchFamily="2" charset="0"/>
                <a:cs typeface="SolaimanLipi" panose="02000500020000020004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3798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113" y="1077239"/>
            <a:ext cx="7911112" cy="32159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2700" dirty="0">
                <a:latin typeface="SolaimanLipi" panose="02000500020000020004" pitchFamily="2" charset="0"/>
                <a:cs typeface="SolaimanLipi" panose="02000500020000020004" pitchFamily="2" charset="0"/>
              </a:rPr>
              <a:t>মেলায় একটি খেলাকে কেন্দ্র করে দুই গ্রাম বাসী  সংঘর্ষে জড়িয়ে পড়ল। </a:t>
            </a:r>
            <a:r>
              <a:rPr lang="en-US" sz="2700" dirty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2700" dirty="0">
                <a:latin typeface="SolaimanLipi" panose="02000500020000020004" pitchFamily="2" charset="0"/>
                <a:cs typeface="SolaimanLipi" panose="02000500020000020004" pitchFamily="2" charset="0"/>
              </a:rPr>
              <a:t>এমনকি </a:t>
            </a:r>
            <a:r>
              <a:rPr lang="bn-BD" sz="2700" dirty="0">
                <a:latin typeface="SolaimanLipi" panose="02000500020000020004" pitchFamily="2" charset="0"/>
                <a:cs typeface="SolaimanLipi" panose="02000500020000020004" pitchFamily="2" charset="0"/>
              </a:rPr>
              <a:t>কয়েকদিন পর্যন্ত সংঘাত চলতে থাকল। </a:t>
            </a:r>
          </a:p>
          <a:p>
            <a:r>
              <a:rPr lang="bn-BD" sz="2700" dirty="0">
                <a:latin typeface="SolaimanLipi" panose="02000500020000020004" pitchFamily="2" charset="0"/>
                <a:cs typeface="SolaimanLipi" panose="02000500020000020004" pitchFamily="2" charset="0"/>
              </a:rPr>
              <a:t>	১।  উক্ত ঘটনা তোমার পাঠ্য বইয়ে আলোচিত কোন বিষয়টির কথা মনে করিয়ে দেয়?</a:t>
            </a:r>
          </a:p>
          <a:p>
            <a:r>
              <a:rPr lang="bn-BD" sz="2700" dirty="0">
                <a:latin typeface="SolaimanLipi" panose="02000500020000020004" pitchFamily="2" charset="0"/>
                <a:cs typeface="SolaimanLipi" panose="02000500020000020004" pitchFamily="2" charset="0"/>
              </a:rPr>
              <a:t>২।  উক্ত ঘটনা সে সময়কার কোন অবস্থার সাথে মিল রয়েছে?</a:t>
            </a:r>
          </a:p>
          <a:p>
            <a:r>
              <a:rPr lang="bn-BD" sz="2700" dirty="0">
                <a:latin typeface="SolaimanLipi" panose="02000500020000020004" pitchFamily="2" charset="0"/>
                <a:cs typeface="SolaimanLipi" panose="02000500020000020004" pitchFamily="2" charset="0"/>
              </a:rPr>
              <a:t>	(ক) রাজ নৈতিক 	(খ) সামাজিক 			</a:t>
            </a:r>
          </a:p>
          <a:p>
            <a:r>
              <a:rPr lang="bn-BD" sz="2700" dirty="0">
                <a:latin typeface="SolaimanLipi" panose="02000500020000020004" pitchFamily="2" charset="0"/>
                <a:cs typeface="SolaimanLipi" panose="02000500020000020004" pitchFamily="2" charset="0"/>
              </a:rPr>
              <a:t>	(গ) অর্থনৈতিক 	(ঘ) ধর্মীয়</a:t>
            </a:r>
            <a:r>
              <a:rPr lang="bn-BD" sz="2700" dirty="0"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  <a:endParaRPr lang="en-US" sz="2700" dirty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endParaRPr lang="en-US" sz="27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128212" y="3073981"/>
            <a:ext cx="511791" cy="4913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969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428</Words>
  <Application>Microsoft Office PowerPoint</Application>
  <PresentationFormat>Widescreen</PresentationFormat>
  <Paragraphs>78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Calibri Light</vt:lpstr>
      <vt:lpstr>Gill Sans MT</vt:lpstr>
      <vt:lpstr>Impact</vt:lpstr>
      <vt:lpstr>NikoshBAN</vt:lpstr>
      <vt:lpstr>SolaimanLipi</vt:lpstr>
      <vt:lpstr>Times New Roman</vt:lpstr>
      <vt:lpstr>Trebuchet MS</vt:lpstr>
      <vt:lpstr>Tw Cen MT</vt:lpstr>
      <vt:lpstr>Vrinda</vt:lpstr>
      <vt:lpstr>Wingdings</vt:lpstr>
      <vt:lpstr>Circuit</vt:lpstr>
      <vt:lpstr>Droplet</vt:lpstr>
      <vt:lpstr>Badge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m.m.kamal</dc:creator>
  <cp:lastModifiedBy>md. mostafa kamal</cp:lastModifiedBy>
  <cp:revision>232</cp:revision>
  <dcterms:created xsi:type="dcterms:W3CDTF">2017-01-30T15:02:46Z</dcterms:created>
  <dcterms:modified xsi:type="dcterms:W3CDTF">2019-10-15T15:35:08Z</dcterms:modified>
</cp:coreProperties>
</file>