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68" r:id="rId4"/>
    <p:sldId id="272" r:id="rId5"/>
    <p:sldId id="266" r:id="rId6"/>
    <p:sldId id="269" r:id="rId7"/>
    <p:sldId id="259" r:id="rId8"/>
    <p:sldId id="267" r:id="rId9"/>
    <p:sldId id="265" r:id="rId10"/>
    <p:sldId id="262" r:id="rId11"/>
    <p:sldId id="261" r:id="rId12"/>
    <p:sldId id="263" r:id="rId13"/>
    <p:sldId id="270" r:id="rId14"/>
    <p:sldId id="260" r:id="rId15"/>
    <p:sldId id="271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183DB-3059-4AB2-BB58-BF1B9BE70F02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8B997-3C81-4A95-9142-C1192417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6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8B997-3C81-4A95-9142-C119241755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1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78A5-95D0-4AD0-B85F-D1BC65DEF447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5AEC-A598-4F1E-B215-22104130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3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78A5-95D0-4AD0-B85F-D1BC65DEF447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5AEC-A598-4F1E-B215-22104130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6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78A5-95D0-4AD0-B85F-D1BC65DEF447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5AEC-A598-4F1E-B215-22104130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4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78A5-95D0-4AD0-B85F-D1BC65DEF447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5AEC-A598-4F1E-B215-22104130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1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78A5-95D0-4AD0-B85F-D1BC65DEF447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5AEC-A598-4F1E-B215-22104130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8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78A5-95D0-4AD0-B85F-D1BC65DEF447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5AEC-A598-4F1E-B215-22104130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3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78A5-95D0-4AD0-B85F-D1BC65DEF447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5AEC-A598-4F1E-B215-22104130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78A5-95D0-4AD0-B85F-D1BC65DEF447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5AEC-A598-4F1E-B215-22104130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7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78A5-95D0-4AD0-B85F-D1BC65DEF447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5AEC-A598-4F1E-B215-22104130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1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78A5-95D0-4AD0-B85F-D1BC65DEF447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5AEC-A598-4F1E-B215-22104130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7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78A5-95D0-4AD0-B85F-D1BC65DEF447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5AEC-A598-4F1E-B215-22104130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1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678A5-95D0-4AD0-B85F-D1BC65DEF447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F5AEC-A598-4F1E-B215-22104130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2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3399"/>
            <a:ext cx="5063836" cy="5200993"/>
          </a:xfrm>
          <a:prstGeom prst="rect">
            <a:avLst/>
          </a:prstGeom>
        </p:spPr>
      </p:pic>
      <p:pic>
        <p:nvPicPr>
          <p:cNvPr id="4" name="Picture 2" descr="C:\Users\Hp\Desktop\animated-good-morning-image-00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57439" y="5007547"/>
            <a:ext cx="2607891" cy="10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p\Desktop\animated-good-morning-image-00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81239" y="757439"/>
            <a:ext cx="2607891" cy="10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p\Desktop\animated-good-morning-image-00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43561" y="5007547"/>
            <a:ext cx="2607891" cy="10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p\Desktop\animated-good-morning-image-00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43561" y="816548"/>
            <a:ext cx="2607891" cy="10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33800" y="5577482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7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454" y="609601"/>
            <a:ext cx="2795586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64" y="609600"/>
            <a:ext cx="2795587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971800"/>
            <a:ext cx="2113508" cy="1902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9" y="2971800"/>
            <a:ext cx="2803935" cy="1907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49" y="2966415"/>
            <a:ext cx="2791302" cy="1907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52800" y="609601"/>
            <a:ext cx="2113508" cy="20621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এন্টাসিড ঔষধ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454" y="5375901"/>
            <a:ext cx="40331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সাসপেনশন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0491" y="5375901"/>
            <a:ext cx="399649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ট্যাবলেট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86914"/>
            <a:ext cx="8915400" cy="1295400"/>
            <a:chOff x="228600" y="987459"/>
            <a:chExt cx="6248400" cy="1295400"/>
          </a:xfrm>
        </p:grpSpPr>
        <p:sp>
          <p:nvSpPr>
            <p:cNvPr id="3" name="Flowchart: Decision 2"/>
            <p:cNvSpPr/>
            <p:nvPr/>
          </p:nvSpPr>
          <p:spPr>
            <a:xfrm>
              <a:off x="228600" y="987459"/>
              <a:ext cx="6248400" cy="1295400"/>
            </a:xfrm>
            <a:prstGeom prst="flowChartDecision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33600" y="1281216"/>
              <a:ext cx="2438400" cy="70788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ক্ষারক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400" y="1354643"/>
            <a:ext cx="8527474" cy="140551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শুকনো ক্যালসিয়াম হাইড্রোক্সাইড + ক্লোরিন গ্যাস              ব্লিচিং পাউডার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Ca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(OH)</a:t>
            </a:r>
            <a:r>
              <a:rPr lang="en-US" sz="4400" baseline="-25000" dirty="0" smtClean="0"/>
              <a:t>2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+ Cl</a:t>
            </a:r>
            <a:r>
              <a:rPr lang="en-US" sz="2800" dirty="0" smtClean="0"/>
              <a:t>2    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Ca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OCl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Cl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11091" y="1643924"/>
            <a:ext cx="914400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7086600" y="2856262"/>
            <a:ext cx="294356" cy="50734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3503257"/>
            <a:ext cx="3669805" cy="2718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0" y="3503257"/>
            <a:ext cx="3102390" cy="2667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5611091" y="2057400"/>
            <a:ext cx="952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7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6586" y="1572857"/>
            <a:ext cx="3068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লাইম ওয়াটার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27159"/>
            <a:ext cx="9066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ক্যালসিয়াম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হাইড্রোক্সাইডের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পাতলা দ্রবণ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25" y="3740403"/>
            <a:ext cx="3235295" cy="2547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7083" y="6230990"/>
            <a:ext cx="18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হোয়াইট ওয়াশ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61251" y="3740726"/>
            <a:ext cx="3198079" cy="3138715"/>
            <a:chOff x="2462609" y="1374321"/>
            <a:chExt cx="3034144" cy="27769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609" y="1374321"/>
              <a:ext cx="3034144" cy="227703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715513" y="3628014"/>
              <a:ext cx="2424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পোকামাকড় দমন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078526" y="1592980"/>
            <a:ext cx="3505199" cy="8692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Ca</a:t>
            </a:r>
            <a:r>
              <a:rPr lang="en-US" sz="4000" dirty="0" smtClean="0">
                <a:solidFill>
                  <a:schemeClr val="tx1"/>
                </a:solidFill>
              </a:rPr>
              <a:t>(OH)2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8525" y="376965"/>
            <a:ext cx="7006670" cy="107721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Cao     + H</a:t>
            </a:r>
            <a:r>
              <a:rPr lang="en-US" sz="3200" dirty="0" smtClean="0"/>
              <a:t>2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O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চুন</a:t>
            </a:r>
            <a:r>
              <a:rPr lang="bn-BD" sz="3200" baseline="-2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পানি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74040" y="583918"/>
            <a:ext cx="914400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638800" y="408207"/>
            <a:ext cx="1805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Ca</a:t>
            </a:r>
            <a:r>
              <a:rPr lang="en-US" sz="3200" dirty="0"/>
              <a:t>(OH)2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74039" y="1067148"/>
            <a:ext cx="914400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29383" y="915574"/>
            <a:ext cx="2443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চুনের পানি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761251" y="2283425"/>
            <a:ext cx="484632" cy="36030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 animBg="1"/>
      <p:bldP spid="10" grpId="0" animBg="1"/>
      <p:bldP spid="12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990600"/>
            <a:ext cx="6705600" cy="1066800"/>
          </a:xfrm>
          <a:prstGeom prst="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45000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15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743200"/>
            <a:ext cx="6705600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আমাদের প্রতিদিনের ব্যবহৃত কয়েকটি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ক্ষার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কের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56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905000" y="457200"/>
            <a:ext cx="5308600" cy="15240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9191" y="2362200"/>
            <a:ext cx="54864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কী?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7291" y="3352800"/>
            <a:ext cx="54102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ক্ষারক কী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9191" y="4343400"/>
            <a:ext cx="54864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সংকেত লিখ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9191" y="5257800"/>
            <a:ext cx="54864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ক্ষারকের সংকেত লিখ?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304800" y="180109"/>
            <a:ext cx="8555182" cy="6400800"/>
          </a:xfrm>
          <a:prstGeom prst="frame">
            <a:avLst>
              <a:gd name="adj1" fmla="val 1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8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277091"/>
            <a:ext cx="8305800" cy="6352309"/>
            <a:chOff x="457200" y="277091"/>
            <a:chExt cx="8305800" cy="6352309"/>
          </a:xfrm>
        </p:grpSpPr>
        <p:sp>
          <p:nvSpPr>
            <p:cNvPr id="2" name="Rectangle 1"/>
            <p:cNvSpPr/>
            <p:nvPr/>
          </p:nvSpPr>
          <p:spPr>
            <a:xfrm>
              <a:off x="914400" y="304800"/>
              <a:ext cx="7239000" cy="152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000" dirty="0" smtClean="0">
                  <a:latin typeface="NikoshBAN" pitchFamily="2" charset="0"/>
                  <a:cs typeface="NikoshBAN" pitchFamily="2" charset="0"/>
                </a:rPr>
                <a:t>বাড়ীর কাজ</a:t>
              </a:r>
              <a:endParaRPr lang="en-US" sz="8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14400" y="5305961"/>
              <a:ext cx="7239000" cy="1323439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আমাদের প্রতিদিনের ব্যবহৃত কয়েকটি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ক্ষার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কের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লিখ।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965014"/>
              <a:ext cx="7239000" cy="3140386"/>
            </a:xfrm>
            <a:prstGeom prst="rect">
              <a:avLst/>
            </a:prstGeom>
          </p:spPr>
        </p:pic>
        <p:sp>
          <p:nvSpPr>
            <p:cNvPr id="5" name="L-Shape 4"/>
            <p:cNvSpPr/>
            <p:nvPr/>
          </p:nvSpPr>
          <p:spPr>
            <a:xfrm>
              <a:off x="457200" y="304800"/>
              <a:ext cx="76200" cy="632460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8686800" y="277091"/>
              <a:ext cx="76200" cy="6310745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205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30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609599"/>
            <a:ext cx="7620002" cy="5799293"/>
          </a:xfrm>
          <a:prstGeom prst="rect">
            <a:avLst/>
          </a:prstGeom>
          <a:gradFill>
            <a:gsLst>
              <a:gs pos="35829">
                <a:srgbClr val="EB8B3E"/>
              </a:gs>
              <a:gs pos="18000">
                <a:schemeClr val="accent6">
                  <a:lumMod val="75000"/>
                </a:schemeClr>
              </a:gs>
              <a:gs pos="81000">
                <a:schemeClr val="accent6">
                  <a:lumMod val="34000"/>
                  <a:lumOff val="66000"/>
                  <a:alpha val="25000"/>
                </a:schemeClr>
              </a:gs>
            </a:gsLst>
            <a:path path="circle">
              <a:fillToRect l="100000" t="100000"/>
            </a:path>
          </a:gradFill>
          <a:ln w="57150">
            <a:solidFill>
              <a:srgbClr val="002060"/>
            </a:solidFill>
            <a:prstDash val="sysDot"/>
          </a:ln>
        </p:spPr>
      </p:pic>
      <p:sp>
        <p:nvSpPr>
          <p:cNvPr id="3" name="TextBox 2"/>
          <p:cNvSpPr txBox="1"/>
          <p:nvPr/>
        </p:nvSpPr>
        <p:spPr>
          <a:xfrm>
            <a:off x="2743200" y="3276600"/>
            <a:ext cx="4191000" cy="1323439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B70B55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B70B55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2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FFC000"/>
              </a:solidFill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609600" y="152400"/>
                <a:ext cx="7945582" cy="1676400"/>
              </a:xfrm>
              <a:prstGeom prst="rect">
                <a:avLst/>
              </a:prstGeom>
              <a:gradFill flip="none" rotWithShape="1">
                <a:gsLst>
                  <a:gs pos="5000">
                    <a:srgbClr val="92D050"/>
                  </a:gs>
                  <a:gs pos="58000">
                    <a:srgbClr val="FF0000"/>
                  </a:gs>
                  <a:gs pos="93000">
                    <a:srgbClr val="005CBF"/>
                  </a:gs>
                </a:gsLst>
                <a:lin ang="27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80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8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09600" y="1967345"/>
                <a:ext cx="5105400" cy="452431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শিক্ষক পরিচিতি</a:t>
                </a:r>
              </a:p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উত্তম কুমার বিশ্বাস</a:t>
                </a:r>
              </a:p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সহকারি শিক্ষক</a:t>
                </a:r>
              </a:p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দত্তগাতী বালিকা মাধ্যমিক বিদ্যালয়</a:t>
                </a:r>
              </a:p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মোবাইল নং ০১৭২৭০১২৪১৪</a:t>
                </a: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Email:uttam</a:t>
                </a:r>
                <a:r>
                  <a:rPr lang="en-US" sz="3600" dirty="0" smtClean="0">
                    <a:cs typeface="NikoshBAN" pitchFamily="2" charset="0"/>
                  </a:rPr>
                  <a:t>10121978@gmail,com</a:t>
                </a:r>
              </a:p>
              <a:p>
                <a:endParaRPr lang="bn-IN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791200" y="1967345"/>
                <a:ext cx="2763982" cy="452431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পাঠ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শ্রেণীঃ৮ম</a:t>
                </a:r>
              </a:p>
              <a:p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বিষয়ঃবিজ্ঞান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smtClean="0">
                    <a:latin typeface="NikoshBAN" pitchFamily="2" charset="0"/>
                    <a:cs typeface="NikoshBAN" pitchFamily="2" charset="0"/>
                  </a:rPr>
                  <a:t>অধ্যায়ঃ10ম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সময়ঃ৫০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মিঃ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তারিখঃ১১/১১/১৯</a:t>
                </a:r>
              </a:p>
              <a:p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1967345"/>
              <a:ext cx="1143000" cy="16328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858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8276" y="51954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8" y="3484418"/>
            <a:ext cx="4100512" cy="3182606"/>
          </a:xfrm>
          <a:prstGeom prst="rect">
            <a:avLst/>
          </a:prstGeom>
        </p:spPr>
      </p:pic>
      <p:pic>
        <p:nvPicPr>
          <p:cNvPr id="3" name="Picture 2" descr="kalapara-chun.jpg"/>
          <p:cNvPicPr>
            <a:picLocks noChangeAspect="1"/>
          </p:cNvPicPr>
          <p:nvPr/>
        </p:nvPicPr>
        <p:blipFill rotWithShape="1">
          <a:blip r:embed="rId4"/>
          <a:srcRect t="3785" b="3785"/>
          <a:stretch/>
        </p:blipFill>
        <p:spPr>
          <a:xfrm>
            <a:off x="2147888" y="526473"/>
            <a:ext cx="4100512" cy="282632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Oval 3"/>
          <p:cNvSpPr/>
          <p:nvPr/>
        </p:nvSpPr>
        <p:spPr>
          <a:xfrm>
            <a:off x="4800600" y="3200400"/>
            <a:ext cx="152400" cy="304800"/>
          </a:xfrm>
          <a:prstGeom prst="ellipse">
            <a:avLst/>
          </a:prstGeom>
          <a:gradFill>
            <a:gsLst>
              <a:gs pos="100000">
                <a:srgbClr val="8488C4"/>
              </a:gs>
              <a:gs pos="49000">
                <a:srgbClr val="D4DEFF"/>
              </a:gs>
              <a:gs pos="17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10545" y="3733800"/>
            <a:ext cx="152400" cy="304800"/>
          </a:xfrm>
          <a:prstGeom prst="ellipse">
            <a:avLst/>
          </a:prstGeom>
          <a:gradFill>
            <a:gsLst>
              <a:gs pos="100000">
                <a:srgbClr val="8488C4"/>
              </a:gs>
              <a:gs pos="49000">
                <a:srgbClr val="D4DEFF"/>
              </a:gs>
              <a:gs pos="17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65073" y="3484418"/>
            <a:ext cx="221672" cy="304800"/>
          </a:xfrm>
          <a:prstGeom prst="ellipse">
            <a:avLst/>
          </a:prstGeom>
          <a:gradFill>
            <a:gsLst>
              <a:gs pos="100000">
                <a:srgbClr val="8488C4"/>
              </a:gs>
              <a:gs pos="49000">
                <a:srgbClr val="D4DEFF"/>
              </a:gs>
              <a:gs pos="17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31938" y="3855027"/>
            <a:ext cx="183572" cy="367145"/>
          </a:xfrm>
          <a:prstGeom prst="ellipse">
            <a:avLst/>
          </a:prstGeom>
          <a:gradFill>
            <a:gsLst>
              <a:gs pos="100000">
                <a:srgbClr val="8488C4"/>
              </a:gs>
              <a:gs pos="49000">
                <a:srgbClr val="D4DEFF"/>
              </a:gs>
              <a:gs pos="17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4542909" y="3325092"/>
            <a:ext cx="360216" cy="311726"/>
          </a:xfrm>
          <a:prstGeom prst="ellipse">
            <a:avLst/>
          </a:prstGeom>
          <a:gradFill>
            <a:gsLst>
              <a:gs pos="100000">
                <a:srgbClr val="8488C4"/>
              </a:gs>
              <a:gs pos="49000">
                <a:srgbClr val="D4DEFF"/>
              </a:gs>
              <a:gs pos="17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Callout 1 (Border and Accent Bar) 9"/>
          <p:cNvSpPr/>
          <p:nvPr/>
        </p:nvSpPr>
        <p:spPr>
          <a:xfrm>
            <a:off x="6781800" y="526474"/>
            <a:ext cx="2209800" cy="4426528"/>
          </a:xfrm>
          <a:prstGeom prst="accentBorderCallout1">
            <a:avLst>
              <a:gd name="adj1" fmla="val 67528"/>
              <a:gd name="adj2" fmla="val -13927"/>
              <a:gd name="adj3" fmla="val 67066"/>
              <a:gd name="adj4" fmla="val -7688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চুনের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ধর্মী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চুনের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পানিতে কি আছে?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endParaRPr lang="bn-IN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781801" y="5345884"/>
                <a:ext cx="2209800" cy="130728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𝐶𝑎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𝑂𝐻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1" y="5345884"/>
                <a:ext cx="2209800" cy="1307284"/>
              </a:xfrm>
              <a:prstGeom prst="rect">
                <a:avLst/>
              </a:prstGeom>
              <a:blipFill rotWithShape="1">
                <a:blip r:embed="rId5"/>
                <a:stretch>
                  <a:fillRect r="-4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52800"/>
            <a:ext cx="2057399" cy="20069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"/>
                    </a14:imgEffect>
                    <a14:imgEffect>
                      <a14:brightnessContrast bright="-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31" t="21875" r="51883" b="21443"/>
          <a:stretch/>
        </p:blipFill>
        <p:spPr>
          <a:xfrm>
            <a:off x="906136" y="1433334"/>
            <a:ext cx="328247" cy="16665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359740"/>
            <a:ext cx="2147888" cy="13072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91000" fill="hold" grpId="0" nodeType="afterEffect" p14:presetBounceEnd="1000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3.33333E-6 1.11111E-6 L -3.33333E-6 0.4 " pathEditMode="relative" rAng="0" ptsTypes="AA" p14:bounceEnd="1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8" presetID="42" presetClass="path" presetSubtype="0" repeatCount="indefinite" accel="91000" fill="hold" grpId="0" nodeType="afterEffect" p14:presetBounceEnd="400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.00156 -0.11111 L -0.04011 0.3 " pathEditMode="relative" rAng="0" ptsTypes="AA" p14:bounceEnd="400">
                                          <p:cBhvr>
                                            <p:cTn id="9" dur="5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83" y="205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11" presetID="42" presetClass="path" presetSubtype="0" repeatCount="indefinite" accel="91000" fill="hold" grpId="0" nodeType="afterEffect" p14:presetBounceEnd="400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4.72222E-6 -4.07407E-6 L -0.01128 0.35857 " pathEditMode="relative" rAng="0" ptsTypes="AA" p14:bounceEnd="400">
                                          <p:cBhvr>
                                            <p:cTn id="12" dur="5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3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91000" fill="hold" grpId="0" nodeType="withEffect" p14:presetBounceEnd="5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188 0.00764 L 0.01893 0.29653 " pathEditMode="relative" rAng="0" ptsTypes="AA" p14:bounceEnd="500">
                                          <p:cBhvr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6" y="144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250"/>
                                </p:stCondLst>
                                <p:childTnLst>
                                  <p:par>
                                    <p:cTn id="16" presetID="42" presetClass="path" presetSubtype="0" repeatCount="indefinite" accel="91000" fill="hold" grpId="0" nodeType="afterEffect" p14:presetBounceEnd="400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5.55556E-7 -2.59259E-6 L -5.55556E-7 0.08889 " pathEditMode="relative" rAng="0" ptsTypes="AA" p14:bounceEnd="400">
                                          <p:cBhvr>
                                            <p:cTn id="17" dur="5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4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0.25 E" pathEditMode="relative" ptsTypes="">
                                          <p:cBhvr>
                                            <p:cTn id="33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23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Clr clrSpc="hsl" dir="cw">
                                          <p:cBhvr override="childStyle"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set>
                                          <p:cBhvr>
                                            <p:cTn id="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hlink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10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9100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3.33333E-6 1.11111E-6 L -3.33333E-6 0.4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8" presetID="42" presetClass="path" presetSubtype="0" repeatCount="indefinite" accel="91000" fill="hold" grpId="0" nodeType="after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.00156 -0.11111 L -0.04011 0.3 " pathEditMode="relative" rAng="0" ptsTypes="AA">
                                          <p:cBhvr>
                                            <p:cTn id="9" dur="5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83" y="205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11" presetID="42" presetClass="path" presetSubtype="0" repeatCount="indefinite" accel="91000" fill="hold" grpId="0" nodeType="after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4.72222E-6 -4.07407E-6 L -0.01128 0.35857 " pathEditMode="relative" rAng="0" ptsTypes="AA">
                                          <p:cBhvr>
                                            <p:cTn id="12" dur="5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3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91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188 0.00764 L 0.01893 0.29653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6" y="144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250"/>
                                </p:stCondLst>
                                <p:childTnLst>
                                  <p:par>
                                    <p:cTn id="16" presetID="42" presetClass="path" presetSubtype="0" repeatCount="indefinite" accel="91000" fill="hold" grpId="0" nodeType="after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5.55556E-7 -2.59259E-6 L -5.55556E-7 0.08889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4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0.25 E" pathEditMode="relative" ptsTypes="">
                                          <p:cBhvr>
                                            <p:cTn id="33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23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Clr clrSpc="hsl" dir="cw">
                                          <p:cBhvr override="childStyle"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set>
                                          <p:cBhvr>
                                            <p:cTn id="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hlink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10" grpId="0" animBg="1"/>
          <p:bldP spid="13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077200" cy="5867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ক্ষার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52400"/>
            <a:ext cx="8686800" cy="6553200"/>
          </a:xfrm>
          <a:prstGeom prst="frame">
            <a:avLst>
              <a:gd name="adj1" fmla="val 118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ounded Rectangle 1"/>
            <p:cNvSpPr/>
            <p:nvPr/>
          </p:nvSpPr>
          <p:spPr>
            <a:xfrm>
              <a:off x="838200" y="685800"/>
              <a:ext cx="7467600" cy="5638800"/>
            </a:xfrm>
            <a:prstGeom prst="roundRect">
              <a:avLst>
                <a:gd name="adj" fmla="val 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শিখণফল</a:t>
              </a:r>
              <a:endPara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6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6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পাঠশেষে</a:t>
              </a:r>
              <a:r>
                <a:rPr lang="en-US" sz="6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en-US" sz="6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</a:t>
              </a:r>
            </a:p>
            <a:p>
              <a:pPr marL="857250" indent="-857250">
                <a:buFont typeface="Wingdings" pitchFamily="2" charset="2"/>
                <a:buChar char="Ø"/>
              </a:pP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ক্ষারক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marL="857250" indent="-857250">
                <a:buFont typeface="Wingdings" pitchFamily="2" charset="2"/>
                <a:buChar char="Ø"/>
              </a:pP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ক্ষা</a:t>
              </a:r>
              <a:r>
                <a:rPr lang="bn-IN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রক শনাক্ত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marL="857250" indent="-857250">
                <a:buFont typeface="Wingdings" pitchFamily="2" charset="2"/>
                <a:buChar char="Ø"/>
              </a:pP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ক্ষার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ক্ষারকের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মধ্যে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সম্পর্ক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চিহ্নিত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2500"/>
              </a:avLst>
            </a:prstGeom>
            <a:solidFill>
              <a:srgbClr val="00B05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6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80109"/>
            <a:ext cx="8880764" cy="6553200"/>
            <a:chOff x="187036" y="152400"/>
            <a:chExt cx="8763000" cy="6553200"/>
          </a:xfrm>
        </p:grpSpPr>
        <p:sp>
          <p:nvSpPr>
            <p:cNvPr id="2" name="Rectangle 1"/>
            <p:cNvSpPr/>
            <p:nvPr/>
          </p:nvSpPr>
          <p:spPr>
            <a:xfrm>
              <a:off x="1371600" y="1257300"/>
              <a:ext cx="6477000" cy="4343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	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সাধরনত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ধাতুর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অক্সাইড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হাইড্রোক্সাইডকে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ক্ষারক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যেমনঃ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NaO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NaOH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	যে সকল রাসায়নিক পদার্থ </a:t>
              </a:r>
              <a:r>
                <a:rPr lang="bn-IN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লাল নীল 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লিটমাস কাগজকে</a:t>
              </a:r>
              <a:r>
                <a:rPr lang="bn-IN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নীল 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 তাদেরকে আমরা ক্ষারক বলি।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	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ক্ষারকের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যেগুলো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পানিতে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দ্রবীভুত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সে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গুলোকে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ক্ষার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বলি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4" name="Frame 3"/>
            <p:cNvSpPr/>
            <p:nvPr/>
          </p:nvSpPr>
          <p:spPr>
            <a:xfrm>
              <a:off x="187036" y="152400"/>
              <a:ext cx="8763000" cy="6553200"/>
            </a:xfrm>
            <a:prstGeom prst="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6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43200" y="2133600"/>
            <a:ext cx="3505200" cy="3352800"/>
            <a:chOff x="2743200" y="2133600"/>
            <a:chExt cx="3505200" cy="3352800"/>
          </a:xfrm>
        </p:grpSpPr>
        <p:sp>
          <p:nvSpPr>
            <p:cNvPr id="3" name="Flowchart: Magnetic Disk 2"/>
            <p:cNvSpPr/>
            <p:nvPr/>
          </p:nvSpPr>
          <p:spPr>
            <a:xfrm>
              <a:off x="2743200" y="2133600"/>
              <a:ext cx="3505200" cy="3276600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Magnetic Disk 3"/>
            <p:cNvSpPr/>
            <p:nvPr/>
          </p:nvSpPr>
          <p:spPr>
            <a:xfrm>
              <a:off x="2743200" y="3352800"/>
              <a:ext cx="3505200" cy="2133600"/>
            </a:xfrm>
            <a:prstGeom prst="flowChartMagneticDisk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810000" y="4495800"/>
            <a:ext cx="914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4495800"/>
            <a:ext cx="914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3429000"/>
            <a:ext cx="1371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191000"/>
            <a:ext cx="1371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পানি,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>
            <a:off x="1981200" y="4419600"/>
            <a:ext cx="990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200" y="152400"/>
            <a:ext cx="8915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বিক্রিয়াটি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5562600"/>
            <a:ext cx="89154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অনুরুপভাবে যে সমস্ত রাসায়নিক পদার্থে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পারমানু আছে এবং পানিতে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OH</a:t>
            </a:r>
            <a:r>
              <a:rPr lang="en-US" sz="4000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আয়ন তৈরি করে সে সমস্ত পদার্থই ক্ষারক।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KOH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aseline="4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24"/>
          <p:cNvGrpSpPr/>
          <p:nvPr/>
        </p:nvGrpSpPr>
        <p:grpSpPr>
          <a:xfrm>
            <a:off x="76200" y="1066800"/>
            <a:ext cx="8915400" cy="609600"/>
            <a:chOff x="2133600" y="1066800"/>
            <a:chExt cx="4953000" cy="6096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2133600" y="1066800"/>
              <a:ext cx="4953000" cy="609600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NaOH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                     Na</a:t>
              </a:r>
              <a:r>
                <a:rPr lang="en-US" sz="3600" baseline="30000" dirty="0" smtClean="0">
                  <a:latin typeface="NikoshBAN" pitchFamily="2" charset="0"/>
                  <a:cs typeface="NikoshBAN" pitchFamily="2" charset="0"/>
                </a:rPr>
                <a:t>+</a:t>
              </a:r>
              <a:r>
                <a:rPr lang="en-US" sz="2400" baseline="50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+ OH</a:t>
              </a:r>
              <a:r>
                <a:rPr lang="en-US" sz="4000" baseline="30000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4000" baseline="50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080933" y="1497106"/>
              <a:ext cx="872067" cy="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3886200" y="1219200"/>
              <a:ext cx="762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H</a:t>
              </a:r>
              <a:r>
                <a:rPr lang="en-US" baseline="-25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O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57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-0.03334 L 0.04166 0.144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3.7037E-6 L 0.00677 3.7037E-6 C 0.00989 3.7037E-6 0.01354 -0.00579 0.01666 -0.00649 C 0.01909 -0.00649 0.02361 -0.00116 0.02552 -0.00116 C 0.0283 -0.00116 0.03107 -0.00278 0.03628 -0.00278 L 0.03993 -0.06713 L 0.04392 0.01064 L 0.04878 3.7037E-6 L 0.05277 -0.00278 L 0.06232 -0.00024 C 0.06666 -0.00162 0.07031 -0.00695 0.07465 -0.00903 C 0.07639 -0.00949 0.07986 -0.00996 0.08229 -0.00903 C 0.08472 -0.00811 0.0868 -0.00255 0.0875 -0.00209 C 0.08871 -0.00024 0.09149 -0.00209 0.09305 -0.00116 L 0.09548 3.7037E-6 L 0.1 3.7037E-6 " pathEditMode="relative" rAng="0" ptsTypes="FfffFFFFFffffFFF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2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667 -0.00347 L -0.02466 -0.00347 C -0.02848 -0.00347 -0.03264 -0.01181 -0.03629 -0.01296 C -0.03907 -0.01296 -0.04427 -0.00532 -0.0467 -0.00532 C -0.04983 -0.00532 -0.05313 -0.00764 -0.0592 -0.00764 L -0.06337 -0.09722 L -0.06806 0.01111 L -0.07379 -0.00347 L -0.0783 -0.00764 L -0.08959 -0.00417 C -0.09462 -0.00579 -0.09896 -0.01343 -0.104 -0.01644 C -0.10591 -0.0169 -0.11007 -0.01736 -0.11285 -0.01644 C -0.11563 -0.01528 -0.11806 -0.00718 -0.11893 -0.00648 C -0.12032 -0.00417 -0.12361 -0.00648 -0.12552 -0.00532 L -0.1283 -0.00347 L -0.13334 -0.00347 " pathEditMode="relative" rAng="0" ptsTypes="FfffFFFFFffffFFF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7" grpId="2"/>
      <p:bldP spid="8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80010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ছকটি লক্ষ্য করে নিচে প্রশ্নের উত্তর দাও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852384"/>
              </p:ext>
            </p:extLst>
          </p:nvPr>
        </p:nvGraphicFramePr>
        <p:xfrm>
          <a:off x="699052" y="1244599"/>
          <a:ext cx="8001000" cy="4013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3124200"/>
                <a:gridCol w="2667000"/>
              </a:tblGrid>
              <a:tr h="898477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রাসায়নিক সংকেত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পানিতে দ্রবীভূত/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দ্রবীভূত নয়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ক্ষারক/ক্ষার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7786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NaOH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পানিতে দ্রবীভূত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ক্ষারক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এবং ক্ষারও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786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পানিতে দ্রবীভূত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ক্ষারক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এবং ক্ষারও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86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Al(OH)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পানিতে দ্রবীভূত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নয়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ক্ষারক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কিন্তু ক্ষার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নয়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786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CuO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পানিতে দ্রবীভূত নয়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ক্ষারক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কিন্তু ক্ষার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নয়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92426" y="5791200"/>
            <a:ext cx="80010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“সকল ক্ষার ক্ষারক কিন্তু সকল ক্ষারক ক্ষার নয়” ব্যাখ্যা কর।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7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0" y="521458"/>
            <a:ext cx="7391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ছকটি খাতায় লিখ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205951"/>
              </p:ext>
            </p:extLst>
          </p:nvPr>
        </p:nvGraphicFramePr>
        <p:xfrm>
          <a:off x="952500" y="1295401"/>
          <a:ext cx="7391400" cy="5216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93"/>
                <a:gridCol w="3866054"/>
                <a:gridCol w="3294453"/>
              </a:tblGrid>
              <a:tr h="989709">
                <a:tc rowSpan="5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ক্ষার / ক্ষারক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পানিতে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OH</a:t>
                      </a:r>
                      <a:r>
                        <a:rPr lang="en-US" sz="3200" baseline="30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- 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তৈরি করে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06472">
                <a:tc vMerge="1"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NaOH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সোডিয়াম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হাইড্রোক্সাইড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en-US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+  OH</a:t>
                      </a:r>
                      <a:r>
                        <a:rPr lang="en-US" sz="2000" b="1" baseline="48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064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127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KOH</a:t>
                      </a: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পটাসিয়াম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হাইড্রোক্সাইড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2000" baseline="40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+  OH</a:t>
                      </a:r>
                      <a:r>
                        <a:rPr lang="en-US" sz="2000" b="1" baseline="48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07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Ca(OH)</a:t>
                      </a:r>
                      <a:r>
                        <a:rPr lang="en-US" sz="2000" baseline="-2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bn-BD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ক্যালসিয়াম হাইড্রোক্সাইড</a:t>
                      </a:r>
                      <a:endParaRPr lang="bn-BD" sz="2000" baseline="-2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r>
                        <a:rPr lang="en-US" sz="2000" baseline="40000" dirty="0" smtClean="0">
                          <a:latin typeface="Times New Roman" pitchFamily="18" charset="0"/>
                          <a:cs typeface="Times New Roman" pitchFamily="18" charset="0"/>
                        </a:rPr>
                        <a:t>2-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+  OH</a:t>
                      </a:r>
                      <a:r>
                        <a:rPr lang="en-US" sz="2000" b="1" baseline="48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07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OH</a:t>
                      </a:r>
                    </a:p>
                    <a:p>
                      <a:pPr algn="ctr"/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অ্যামোনিয়াম হাইড্রোক্সাইড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+  OH</a:t>
                      </a:r>
                      <a:r>
                        <a:rPr lang="en-US" sz="2000" b="1" baseline="48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99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303</Words>
  <Application>Microsoft Office PowerPoint</Application>
  <PresentationFormat>On-screen Show (4:3)</PresentationFormat>
  <Paragraphs>95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65</cp:revision>
  <dcterms:created xsi:type="dcterms:W3CDTF">2019-12-02T05:23:34Z</dcterms:created>
  <dcterms:modified xsi:type="dcterms:W3CDTF">2019-12-04T15:18:57Z</dcterms:modified>
</cp:coreProperties>
</file>