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60" r:id="rId4"/>
    <p:sldId id="280" r:id="rId5"/>
    <p:sldId id="281" r:id="rId6"/>
    <p:sldId id="283" r:id="rId7"/>
    <p:sldId id="285" r:id="rId8"/>
    <p:sldId id="278" r:id="rId9"/>
    <p:sldId id="279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920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CEE0C-0E62-463F-8D32-391A2AA38FCF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7B0D6-47DA-4BEF-AAF4-3D09BE87A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8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003B1-8BF8-40FC-B668-F45A9A5A0E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73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4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37E54-F836-4F3A-9D88-5954EFC02F5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8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946CC-5DA2-48FD-B028-7E8DC8A9853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76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5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6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7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4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8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5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6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6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2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7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87CA-0BC2-4B04-85DF-B43B3CAC2717}" type="datetimeFigureOut">
              <a:rPr lang="en-US" smtClean="0"/>
              <a:t>05-Dec-19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7886-6879-401E-A97E-952710C4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7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1999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66900" y="990601"/>
            <a:ext cx="8667750" cy="2554545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en-US" sz="8000" dirty="0" err="1">
                <a:solidFill>
                  <a:srgbClr val="FF0000"/>
                </a:solidFill>
              </a:rPr>
              <a:t>মাল্টিমিডিয়া</a:t>
            </a: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err="1">
                <a:solidFill>
                  <a:srgbClr val="FF0000"/>
                </a:solidFill>
              </a:rPr>
              <a:t>ক্লাশে</a:t>
            </a:r>
            <a:r>
              <a:rPr lang="en-US" sz="8000" dirty="0">
                <a:solidFill>
                  <a:srgbClr val="FF0000"/>
                </a:solidFill>
              </a:rPr>
              <a:t>  </a:t>
            </a:r>
            <a:r>
              <a:rPr lang="en-US" sz="8000" dirty="0" err="1">
                <a:solidFill>
                  <a:srgbClr val="FF0000"/>
                </a:solidFill>
              </a:rPr>
              <a:t>সকলকে</a:t>
            </a: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err="1">
                <a:solidFill>
                  <a:srgbClr val="FF0000"/>
                </a:solidFill>
              </a:rPr>
              <a:t>স্বাগতম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12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209800" y="3288268"/>
            <a:ext cx="1905000" cy="1295400"/>
          </a:xfrm>
          <a:prstGeom prst="triangl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4648200" y="3288268"/>
            <a:ext cx="1905000" cy="1295400"/>
          </a:xfrm>
          <a:prstGeom prst="triangl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7010400" y="2373868"/>
            <a:ext cx="2667000" cy="2209800"/>
          </a:xfrm>
          <a:prstGeom prst="triangle">
            <a:avLst>
              <a:gd name="adj" fmla="val 49537"/>
            </a:avLst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391400" y="3897868"/>
            <a:ext cx="19050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848600" y="3212068"/>
            <a:ext cx="9906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7315200" y="3974068"/>
            <a:ext cx="685800" cy="5334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7658100" y="3402568"/>
            <a:ext cx="1371600" cy="9906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696200" y="3440668"/>
            <a:ext cx="1371600" cy="9144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8724900" y="4012168"/>
            <a:ext cx="685800" cy="4572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3"/>
            <a:endCxn id="3" idx="5"/>
          </p:cNvCxnSpPr>
          <p:nvPr/>
        </p:nvCxnSpPr>
        <p:spPr>
          <a:xfrm rot="5400000" flipH="1" flipV="1">
            <a:off x="5514975" y="4021693"/>
            <a:ext cx="647700" cy="47625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5"/>
            <a:endCxn id="3" idx="1"/>
          </p:cNvCxnSpPr>
          <p:nvPr/>
        </p:nvCxnSpPr>
        <p:spPr>
          <a:xfrm flipH="1">
            <a:off x="5124450" y="3935968"/>
            <a:ext cx="9525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1"/>
            <a:endCxn id="3" idx="3"/>
          </p:cNvCxnSpPr>
          <p:nvPr/>
        </p:nvCxnSpPr>
        <p:spPr>
          <a:xfrm rot="10800000" flipH="1" flipV="1">
            <a:off x="5124450" y="3935968"/>
            <a:ext cx="476250" cy="6477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46598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47360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9600" y="481226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43050" y="0"/>
            <a:ext cx="8839200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6000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ঘোষণাঃ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5400" dirty="0">
                <a:latin typeface="NikoshBAN" pitchFamily="2" charset="0"/>
                <a:cs typeface="NikoshBAN" pitchFamily="2" charset="0"/>
              </a:rPr>
              <a:t>              (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3243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/>
      <p:bldP spid="15" grpId="0"/>
      <p:bldP spid="16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2171700" y="3008312"/>
            <a:ext cx="12954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3656012"/>
            <a:ext cx="7620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19400" y="2360612"/>
            <a:ext cx="7620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934494" y="3007518"/>
            <a:ext cx="1295400" cy="1588"/>
          </a:xfrm>
          <a:prstGeom prst="line">
            <a:avLst/>
          </a:prstGeom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001294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48994" y="3655218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48994" y="2359818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764088" y="3006724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102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102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525294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6057900" y="3008312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056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056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819106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676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4676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582694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229600" y="36560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229600" y="2360612"/>
            <a:ext cx="7620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8344694" y="3007518"/>
            <a:ext cx="12954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71800" y="372933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১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620000" y="372933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৩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4000" y="372933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828800" y="4514671"/>
            <a:ext cx="8686800" cy="156966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তালিকার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52600" y="1214736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752600" y="405825"/>
            <a:ext cx="8686800" cy="707886"/>
          </a:xfrm>
          <a:prstGeom prst="rect">
            <a:avLst/>
          </a:prstGeom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পাঠদানঃ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5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 animBg="1"/>
      <p:bldP spid="58" grpId="0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6751" y="533400"/>
            <a:ext cx="11906249" cy="5583399"/>
            <a:chOff x="2057400" y="152401"/>
            <a:chExt cx="8382000" cy="5102250"/>
          </a:xfrm>
        </p:grpSpPr>
        <p:sp>
          <p:nvSpPr>
            <p:cNvPr id="4" name="TextBox 3"/>
            <p:cNvSpPr txBox="1"/>
            <p:nvPr/>
          </p:nvSpPr>
          <p:spPr>
            <a:xfrm>
              <a:off x="2286000" y="1143001"/>
              <a:ext cx="8153400" cy="703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কাঠির সংখ্যার তালিকাঃ ৪, ৭, ১০............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57400" y="2357735"/>
              <a:ext cx="8153400" cy="2896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কাঠির সংখ্যার তালিকাঃ ৪, ৭, ১০............</a:t>
              </a:r>
            </a:p>
            <a:p>
              <a:endParaRPr lang="bn-IN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সমাধান : তালিকার সংখ্যাগুলো 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 ৪, ৭, ১০..........</a:t>
              </a:r>
              <a:endParaRPr lang="as-IN" sz="40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IN" sz="4000" dirty="0">
                  <a:latin typeface="NikoshBAN" pitchFamily="2" charset="0"/>
                  <a:cs typeface="NikoshBAN" pitchFamily="2" charset="0"/>
                </a:rPr>
                <a:t>           পাশাপাশি দুটি সংখ্যার পার্থক্যঃ ৩, ৩,......</a:t>
              </a:r>
            </a:p>
            <a:p>
              <a:r>
                <a:rPr lang="bn-IN" sz="4000" dirty="0">
                  <a:latin typeface="NikoshBAN" pitchFamily="2" charset="0"/>
                  <a:cs typeface="NikoshBAN" pitchFamily="2" charset="0"/>
                </a:rPr>
                <a:t>এখানে প্রতিবার পার্থক্য ৩। 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অতএব পরবর্তী  সংখ্যা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 হবে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১০+৩</a:t>
              </a:r>
              <a:r>
                <a:rPr lang="as-IN" sz="4000" dirty="0">
                  <a:latin typeface="NikoshBAN" pitchFamily="2" charset="0"/>
                  <a:cs typeface="NikoshBAN" pitchFamily="2" charset="0"/>
                </a:rPr>
                <a:t> = </a:t>
              </a:r>
              <a:r>
                <a:rPr lang="bn-IN" sz="4000" dirty="0">
                  <a:latin typeface="NikoshBAN" pitchFamily="2" charset="0"/>
                  <a:cs typeface="NikoshBAN" pitchFamily="2" charset="0"/>
                </a:rPr>
                <a:t>১৩</a:t>
              </a:r>
              <a:endParaRPr lang="as-IN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86000" y="1777426"/>
              <a:ext cx="7086600" cy="646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প্রশ্নের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133600" y="152401"/>
              <a:ext cx="7086600" cy="759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8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r>
                <a:rPr lang="en-US" sz="48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48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প্রশ্নের</a:t>
              </a:r>
              <a:r>
                <a:rPr lang="en-US" sz="48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48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53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23900" y="838201"/>
            <a:ext cx="11468100" cy="5265241"/>
            <a:chOff x="2286000" y="228601"/>
            <a:chExt cx="7162800" cy="5265241"/>
          </a:xfrm>
        </p:grpSpPr>
        <p:sp>
          <p:nvSpPr>
            <p:cNvPr id="2" name="TextBox 1"/>
            <p:cNvSpPr txBox="1"/>
            <p:nvPr/>
          </p:nvSpPr>
          <p:spPr>
            <a:xfrm>
              <a:off x="2286000" y="228601"/>
              <a:ext cx="7086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প্রশ্নের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u="sng" dirty="0" err="1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4000" u="sng" dirty="0">
                  <a:solidFill>
                    <a:schemeClr val="accent2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 rot="5400000">
              <a:off x="3389312" y="3162300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4037012" y="38100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037012" y="25146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4150518" y="3161506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799012" y="38100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99012" y="25146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914106" y="3161506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561012" y="38100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561012" y="25146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676106" y="3161506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874168" y="1258670"/>
              <a:ext cx="59832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কাঠি দিয়ে পরবর্তী চিত্র নিন্মে আঁকা হলঃ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0" y="4724401"/>
              <a:ext cx="6477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solidFill>
                    <a:srgbClr val="FFC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কাঠি দিয়ে তৈরি পরবর্তী চিত্রে কাঠির সংখ্যাঃ ১৩ </a:t>
              </a:r>
              <a:endParaRPr lang="en-US" sz="4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324600" y="25146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324600" y="3810000"/>
              <a:ext cx="7620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6438106" y="3161506"/>
              <a:ext cx="1295400" cy="1588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93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 rot="5400000">
            <a:off x="2019300" y="2247106"/>
            <a:ext cx="8389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2934097" y="2247503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V="1">
            <a:off x="2439194" y="2666206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2934097" y="30087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5400000">
            <a:off x="3924300" y="2247900"/>
            <a:ext cx="8389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4839097" y="2248297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0800000" flipV="1">
            <a:off x="4344194" y="2667000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4839097" y="3085703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5753497" y="2248297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0800000" flipV="1">
            <a:off x="5257800" y="2667000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5752703" y="3085703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6743700" y="2247900"/>
            <a:ext cx="838994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7658497" y="22467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0800000" flipV="1">
            <a:off x="7162800" y="2666206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7658497" y="30849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8572897" y="2248297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 flipV="1">
            <a:off x="8077994" y="2666206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8572897" y="30849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9487297" y="2247503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 flipV="1">
            <a:off x="8992394" y="2667000"/>
            <a:ext cx="914400" cy="79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9487297" y="3084909"/>
            <a:ext cx="838994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200400" y="3657600"/>
            <a:ext cx="333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৪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105400" y="3733801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৭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839200" y="3733801"/>
            <a:ext cx="449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১০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05000" y="4572000"/>
            <a:ext cx="8363532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প্যাটার্ন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দিয়াশলাইয়ের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52600" y="87767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জ্যামিতিক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2600" y="68759"/>
            <a:ext cx="8686800" cy="707886"/>
          </a:xfrm>
          <a:prstGeom prst="rect">
            <a:avLst/>
          </a:prstGeom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পাঠদানঃ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7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40" grpId="0"/>
      <p:bldP spid="28" grpId="0" animBg="1"/>
      <p:bldP spid="29" grpId="0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52401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912674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প্যাটার্ণঃ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পন্থায়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নকসা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গানিতিক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সাজানোকে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2687079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3505201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                  =৩.১+১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4495801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২য় চিত্রে কাঠির সংখ্যাঃ ৭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                  =৩.২+১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5675294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৩য় চিত্রে কাঠির সংখ্যাঃ ১০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                   =৩.৩+১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9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ক-তম চিত্রে কাঠির সংখ্যাঃ ৩ক+১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152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...........................................................................................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3716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প্যাটার্ণটির বীজগাণিতিক রাশিঃ ৩ক+১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286001"/>
            <a:ext cx="624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 তম চিত্রে কাঠির সংখ্যাঃ ৩.১০+১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                        =৩০+১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		   =৩১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758626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u="sng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43200" y="4303693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১ম চিত্রে কাঠির সংখ্যাঃ ৪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4800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১০ তম চিত্রে কাঠির সংখ্যাঃ ৩১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53340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পদ সংখ্যা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7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6096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00382" y="8382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91200" y="388204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(১ম সংখ্যা+শেষ সংখ্যা)× পদসংখ্যা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14300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>
            <a:endCxn id="11" idx="3"/>
          </p:cNvCxnSpPr>
          <p:nvPr/>
        </p:nvCxnSpPr>
        <p:spPr>
          <a:xfrm flipV="1">
            <a:off x="5943600" y="1522484"/>
            <a:ext cx="1343168" cy="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1200" y="1105470"/>
            <a:ext cx="1495568" cy="834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(৪+৩১)× ১০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286001"/>
            <a:ext cx="33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019800" y="2516833"/>
            <a:ext cx="61471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1981201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৩৫×১০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7482" y="3124200"/>
            <a:ext cx="137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= ১৭৫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61382" y="4082535"/>
            <a:ext cx="487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=১৭৫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5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1" grpId="0"/>
      <p:bldP spid="15" grpId="0"/>
      <p:bldP spid="21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6096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00382" y="8382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91200" y="388204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(১ম সংখ্যা+শেষ সংখ্যা)× পদসংখ্যা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	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14300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>
            <a:endCxn id="11" idx="3"/>
          </p:cNvCxnSpPr>
          <p:nvPr/>
        </p:nvCxnSpPr>
        <p:spPr>
          <a:xfrm flipV="1">
            <a:off x="5943600" y="1522484"/>
            <a:ext cx="1343168" cy="1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1200" y="1105470"/>
            <a:ext cx="1495568" cy="834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(৪+৩১)× ১০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286001"/>
            <a:ext cx="33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019800" y="2516833"/>
            <a:ext cx="61471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1981201"/>
            <a:ext cx="114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৩৫×১০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 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7482" y="3124200"/>
            <a:ext cx="1376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= ১৭৫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61382" y="4082535"/>
            <a:ext cx="4872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টি চিত্রে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দিয়াশলাইয়ে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=১৭৫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7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1" grpId="0"/>
      <p:bldP spid="15" grpId="0"/>
      <p:bldP spid="21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00600" y="29736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048470"/>
            <a:ext cx="7543800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ক্রমে ম্যাজিক বর্গ সংখ্যা কত?</a:t>
            </a:r>
            <a:endParaRPr lang="en-US" sz="5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31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258" y="-211015"/>
            <a:ext cx="6240742" cy="70690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33350" y="-211015"/>
            <a:ext cx="6194182" cy="70690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1700" y="438150"/>
            <a:ext cx="7967793" cy="3218648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19900" b="1" dirty="0">
                <a:ln/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শুভেচ্ছা</a:t>
            </a:r>
            <a:endParaRPr lang="en-US" sz="1600" b="1" dirty="0">
              <a:ln/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88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1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752600"/>
            <a:ext cx="8915400" cy="21236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এবংসূত্র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ক্রমিক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সংখ্যাগুলোর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4110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558225"/>
            <a:ext cx="87630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676400" y="1981032"/>
            <a:ext cx="8763000" cy="335296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(5K+2)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GKwU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exR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MwYZxq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ivwk</a:t>
            </a:r>
            <a:r>
              <a:rPr lang="en-US" sz="3600" b="1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|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(K)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ivwkwUi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1g I 2q c` KZ?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(L)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DÏxc‡Ki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Av‡jv‡K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3q I 4_© c‡`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জ্যামিতিক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প্যাটার্ণ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AsKb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Ges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AsK‡bi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সত্যতা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hvPvB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Ki|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 marR="182880">
              <a:lnSpc>
                <a:spcPct val="107000"/>
              </a:lnSpc>
              <a:spcAft>
                <a:spcPts val="600"/>
              </a:spcAft>
            </a:pP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(M)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ivwkwUi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cÖ_g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100wU c‡`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mgwó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wbY©q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Ki | </a:t>
            </a:r>
            <a:endParaRPr lang="en-US" sz="3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82083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8972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1" y="691247"/>
            <a:ext cx="9143999" cy="3770263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3900" dirty="0">
                <a:solidFill>
                  <a:srgbClr val="FF0000"/>
                </a:solidFill>
              </a:rPr>
              <a:t>ধ</a:t>
            </a:r>
            <a:r>
              <a:rPr lang="bn-BD" sz="23900" dirty="0">
                <a:solidFill>
                  <a:srgbClr val="00B0F0"/>
                </a:solidFill>
              </a:rPr>
              <a:t>ন্য</a:t>
            </a:r>
            <a:r>
              <a:rPr lang="bn-BD" sz="23900" dirty="0">
                <a:solidFill>
                  <a:srgbClr val="7030A0"/>
                </a:solidFill>
              </a:rPr>
              <a:t>বা</a:t>
            </a:r>
            <a:r>
              <a:rPr lang="bn-BD" sz="23900" dirty="0">
                <a:solidFill>
                  <a:srgbClr val="002060"/>
                </a:solidFill>
              </a:rPr>
              <a:t>দ</a:t>
            </a:r>
            <a:endParaRPr lang="en-US" sz="23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1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190501"/>
            <a:ext cx="12192000" cy="6667498"/>
            <a:chOff x="0" y="362857"/>
            <a:chExt cx="9658350" cy="6667498"/>
          </a:xfrm>
        </p:grpSpPr>
        <p:sp>
          <p:nvSpPr>
            <p:cNvPr id="4" name="TextBox 3"/>
            <p:cNvSpPr txBox="1"/>
            <p:nvPr/>
          </p:nvSpPr>
          <p:spPr>
            <a:xfrm>
              <a:off x="0" y="3315606"/>
              <a:ext cx="9658350" cy="371474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4800" b="1" dirty="0" err="1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সহকারী</a:t>
              </a:r>
              <a:r>
                <a:rPr lang="en-US" sz="4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 </a:t>
              </a:r>
              <a:r>
                <a:rPr lang="en-US" sz="4800" b="1" dirty="0" err="1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প্রধান</a:t>
              </a:r>
              <a:r>
                <a:rPr lang="en-US" sz="4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 </a:t>
              </a:r>
              <a:r>
                <a:rPr lang="en-US" sz="4800" b="1" dirty="0" err="1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C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শিক্ষক</a:t>
              </a:r>
              <a:endPara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endParaRPr>
            </a:p>
            <a:p>
              <a:r>
                <a:rPr lang="en-US" sz="48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আর.কে.নুরুল</a:t>
              </a:r>
              <a:r>
                <a:rPr lang="en-US" sz="48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 </a:t>
              </a:r>
              <a:r>
                <a:rPr lang="en-US" sz="48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আমিন</a:t>
              </a:r>
              <a:r>
                <a:rPr lang="en-US" sz="48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 </a:t>
              </a:r>
              <a:r>
                <a:rPr lang="en-US" sz="48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চৌধুরী</a:t>
              </a:r>
              <a:r>
                <a:rPr lang="en-US" sz="48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 </a:t>
              </a:r>
              <a:r>
                <a:rPr lang="en-US" sz="48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উচ্চ</a:t>
              </a:r>
              <a:r>
                <a:rPr lang="en-US" sz="48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 </a:t>
              </a:r>
              <a:r>
                <a:rPr lang="en-US" sz="4800" b="1" dirty="0" err="1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বিদ্যালয়</a:t>
              </a:r>
              <a:endParaRPr lang="en-US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  <a:p>
              <a:r>
                <a:rPr lang="en-US" sz="4400" dirty="0" err="1">
                  <a:solidFill>
                    <a:srgbClr val="00B0F0"/>
                  </a:solidFill>
                </a:rPr>
                <a:t>চকরিয়া</a:t>
              </a:r>
              <a:r>
                <a:rPr lang="en-US" sz="4400" dirty="0">
                  <a:solidFill>
                    <a:srgbClr val="00B0F0"/>
                  </a:solidFill>
                </a:rPr>
                <a:t>, </a:t>
              </a:r>
              <a:r>
                <a:rPr lang="en-US" sz="4400" dirty="0" err="1">
                  <a:solidFill>
                    <a:srgbClr val="00B0F0"/>
                  </a:solidFill>
                </a:rPr>
                <a:t>কক্সবাজার</a:t>
              </a:r>
              <a:r>
                <a:rPr lang="en-US" sz="4400" dirty="0">
                  <a:solidFill>
                    <a:srgbClr val="00B0F0"/>
                  </a:solidFill>
                </a:rPr>
                <a:t>।</a:t>
              </a:r>
            </a:p>
            <a:p>
              <a:r>
                <a:rPr lang="en-US" sz="4400" dirty="0" err="1">
                  <a:solidFill>
                    <a:srgbClr val="00B0F0"/>
                  </a:solidFill>
                </a:rPr>
                <a:t>মোবাইল</a:t>
              </a:r>
              <a:r>
                <a:rPr lang="en-US" sz="4400" dirty="0">
                  <a:solidFill>
                    <a:srgbClr val="00B0F0"/>
                  </a:solidFill>
                </a:rPr>
                <a:t>: </a:t>
              </a:r>
              <a:r>
                <a:rPr lang="en-US" sz="4400" dirty="0">
                  <a:solidFill>
                    <a:srgbClr val="00B0F0"/>
                  </a:solidFill>
                  <a:latin typeface="AdarshaLipiExp" pitchFamily="2" charset="0"/>
                </a:rPr>
                <a:t>01618921724</a:t>
              </a:r>
            </a:p>
            <a:p>
              <a:r>
                <a:rPr lang="en-US" sz="4400" dirty="0">
                  <a:solidFill>
                    <a:srgbClr val="00B0F0"/>
                  </a:solidFill>
                  <a:latin typeface="+mj-lt"/>
                </a:rPr>
                <a:t>Email: akabirbabul@gmail.com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5601" y="374650"/>
              <a:ext cx="2425890" cy="323452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0" name="Rectangle 9"/>
            <p:cNvSpPr/>
            <p:nvPr/>
          </p:nvSpPr>
          <p:spPr>
            <a:xfrm>
              <a:off x="135821" y="2077357"/>
              <a:ext cx="549318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7200" b="1" dirty="0" err="1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আহমদ</a:t>
              </a:r>
              <a:r>
                <a:rPr lang="en-US" sz="7200" b="1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 </a:t>
              </a:r>
              <a:r>
                <a:rPr lang="en-US" sz="7200" b="1" dirty="0" err="1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কবির</a:t>
              </a:r>
              <a:r>
                <a:rPr lang="en-US" sz="7200" b="1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 </a:t>
              </a:r>
            </a:p>
          </p:txBody>
        </p:sp>
        <p:sp>
          <p:nvSpPr>
            <p:cNvPr id="2" name="Horizontal Scroll 1"/>
            <p:cNvSpPr/>
            <p:nvPr/>
          </p:nvSpPr>
          <p:spPr>
            <a:xfrm>
              <a:off x="928914" y="362857"/>
              <a:ext cx="4470400" cy="1509486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b="1" dirty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7266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28749"/>
            <a:ext cx="12192000" cy="542925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6438900" cy="3219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503" y="2857501"/>
            <a:ext cx="5350104" cy="314325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7" name="Down Arrow Callout 6"/>
          <p:cNvSpPr/>
          <p:nvPr/>
        </p:nvSpPr>
        <p:spPr>
          <a:xfrm>
            <a:off x="3218088" y="257174"/>
            <a:ext cx="6554562" cy="1171575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</a:rPr>
              <a:t>নিচের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ছবিগুলো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লক্ষ্য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</a:rPr>
              <a:t>কর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0904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828" y="1029025"/>
            <a:ext cx="7271657" cy="5697085"/>
          </a:xfrm>
          <a:prstGeom prst="rect">
            <a:avLst/>
          </a:prstGeom>
        </p:spPr>
      </p:pic>
      <p:sp>
        <p:nvSpPr>
          <p:cNvPr id="3" name="Down Arrow Callout 2"/>
          <p:cNvSpPr/>
          <p:nvPr/>
        </p:nvSpPr>
        <p:spPr>
          <a:xfrm>
            <a:off x="2960914" y="0"/>
            <a:ext cx="3933372" cy="928914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লক্ষ্য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কর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53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8765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" y="1034474"/>
            <a:ext cx="7486650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13800" b="1" dirty="0" smtClean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8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96101" y="4169390"/>
            <a:ext cx="745358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০ মিনিট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8250" y="0"/>
            <a:ext cx="520065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8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0"/>
            <a:ext cx="4552950" cy="4552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14525" y="3114675"/>
            <a:ext cx="4772025" cy="74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42974" y="4718953"/>
            <a:ext cx="56864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13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প্যাটার্ন</a:t>
            </a:r>
            <a:endParaRPr lang="en-US" sz="13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16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4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13849"/>
            <a:ext cx="12191999" cy="58477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এ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…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12191999" cy="1371600"/>
            <a:chOff x="1295400" y="533400"/>
            <a:chExt cx="3810000" cy="13716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" name="Round Single Corner Rectangle 81"/>
            <p:cNvSpPr/>
            <p:nvPr/>
          </p:nvSpPr>
          <p:spPr>
            <a:xfrm flipH="1" flipV="1">
              <a:off x="1295400" y="533400"/>
              <a:ext cx="3810000" cy="1371600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42099" y="533400"/>
              <a:ext cx="1287011" cy="120032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       </a:t>
              </a:r>
              <a:r>
                <a:rPr lang="en-US" sz="7200" dirty="0" err="1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95534" y="2474656"/>
            <a:ext cx="11996382" cy="4001095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s-IN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6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প্যাটার্ন কী তা ব্যাখ্যা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as-IN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 ধরনের জ্যামিতিক প্যাটার্ন লিখতে ও বর্ণনা করতে পারবে।</a:t>
            </a:r>
            <a:endParaRPr lang="en-US" sz="4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রৈখিক</a:t>
            </a:r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প্যাটার্নকে</a:t>
            </a:r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রাশিমালায়</a:t>
            </a:r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800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রৈখিক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প্যাটার্নের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নির্দিষ্টতম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0443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5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0"/>
                            </p:stCondLst>
                            <p:childTnLst>
                              <p:par>
                                <p:cTn id="4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3500"/>
                            </p:stCondLst>
                            <p:childTnLst>
                              <p:par>
                                <p:cTn id="5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7650" y="544260"/>
            <a:ext cx="1163954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400" dirty="0">
                <a:solidFill>
                  <a:srgbClr val="00B0F0"/>
                </a:solidFill>
              </a:rPr>
              <a:t>কোনো সংখ্যা তার পূর্ববর্তী এবং পরবর্তী পদের সাথে কিছু নিয়মে সজ্জিত থাকে। একেই প্যাটার্ন বলে। </a:t>
            </a:r>
            <a:endParaRPr lang="en-US" sz="4400" dirty="0" smtClean="0">
              <a:solidFill>
                <a:srgbClr val="00B0F0"/>
              </a:solidFill>
            </a:endParaRPr>
          </a:p>
          <a:p>
            <a:r>
              <a:rPr lang="as-IN" sz="4400" dirty="0" smtClean="0">
                <a:solidFill>
                  <a:srgbClr val="FF0000"/>
                </a:solidFill>
              </a:rPr>
              <a:t>যেমনঃ</a:t>
            </a:r>
            <a:r>
              <a:rPr lang="en-US" sz="4400" dirty="0" smtClean="0">
                <a:solidFill>
                  <a:srgbClr val="FF0000"/>
                </a:solidFill>
              </a:rPr>
              <a:t>  </a:t>
            </a:r>
            <a:r>
              <a:rPr lang="as-IN" sz="4400" dirty="0" smtClean="0">
                <a:solidFill>
                  <a:srgbClr val="FF0000"/>
                </a:solidFill>
              </a:rPr>
              <a:t>৫ </a:t>
            </a:r>
            <a:r>
              <a:rPr lang="as-IN" sz="4400" dirty="0">
                <a:solidFill>
                  <a:srgbClr val="FF0000"/>
                </a:solidFill>
              </a:rPr>
              <a:t>, ১০ , ১৫ , ২০ , </a:t>
            </a:r>
            <a:r>
              <a:rPr lang="as-IN" sz="4400" dirty="0" smtClean="0">
                <a:solidFill>
                  <a:srgbClr val="FF0000"/>
                </a:solidFill>
              </a:rPr>
              <a:t>.....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as-IN" sz="4400" dirty="0">
                <a:solidFill>
                  <a:srgbClr val="FF0000"/>
                </a:solidFill>
              </a:rPr>
              <a:t/>
            </a:r>
            <a:br>
              <a:rPr lang="as-IN" sz="4400" dirty="0">
                <a:solidFill>
                  <a:srgbClr val="FF0000"/>
                </a:solidFill>
              </a:rPr>
            </a:br>
            <a:r>
              <a:rPr lang="as-IN" sz="5400" dirty="0" smtClean="0">
                <a:solidFill>
                  <a:srgbClr val="00B050"/>
                </a:solidFill>
              </a:rPr>
              <a:t>এই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as-IN" sz="5400" dirty="0" smtClean="0">
                <a:solidFill>
                  <a:srgbClr val="00B050"/>
                </a:solidFill>
              </a:rPr>
              <a:t>প্যাটার্নটিতে প্রতিবারে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as-IN" sz="5400" dirty="0" smtClean="0">
                <a:solidFill>
                  <a:srgbClr val="00B050"/>
                </a:solidFill>
              </a:rPr>
              <a:t>৫করে </a:t>
            </a:r>
            <a:r>
              <a:rPr lang="as-IN" sz="5400" dirty="0">
                <a:solidFill>
                  <a:srgbClr val="00B050"/>
                </a:solidFill>
              </a:rPr>
              <a:t>বাড়ছে। </a:t>
            </a:r>
            <a:endParaRPr lang="en-US" sz="6000" dirty="0" smtClean="0">
              <a:solidFill>
                <a:srgbClr val="00B050"/>
              </a:solidFill>
            </a:endParaRPr>
          </a:p>
          <a:p>
            <a:r>
              <a:rPr lang="as-IN" sz="6000" dirty="0" smtClean="0">
                <a:solidFill>
                  <a:srgbClr val="00B050"/>
                </a:solidFill>
              </a:rPr>
              <a:t>একে </a:t>
            </a:r>
            <a:r>
              <a:rPr lang="as-IN" sz="6000" dirty="0">
                <a:solidFill>
                  <a:srgbClr val="00B050"/>
                </a:solidFill>
              </a:rPr>
              <a:t>সমান্তর প্যাটার্নও বলা যায়।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300"/>
                            </p:stCondLst>
                            <p:childTnLst>
                              <p:par>
                                <p:cTn id="2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0050" y="876300"/>
            <a:ext cx="117919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৩ক + ১ কোনো একটি প্যাটার্নের সাধারণ পদ। এখানে "ক" হচ্ছে পদ সংখ্যা। ৩ক+১ এই রাশির সাহায্যে প্যাটার্নের যেকোনো পদ নির্ণয় করা যায়। </a:t>
            </a:r>
            <a:endParaRPr lang="en-US" sz="4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as-IN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যেমনঃ</a:t>
            </a:r>
            <a:r>
              <a:rPr lang="en-US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as-IN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as-IN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as-IN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ক এর মান ৪ হলে ৪র্থ পদটি হবে ৩*৪+১ = ১৩</a:t>
            </a:r>
            <a:br>
              <a:rPr lang="as-IN" sz="4000" dirty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as-IN" sz="4000" dirty="0"/>
              <a:t/>
            </a:r>
            <a:br>
              <a:rPr lang="as-IN" sz="4000" dirty="0"/>
            </a:br>
            <a:r>
              <a:rPr lang="as-IN" sz="4000" dirty="0">
                <a:solidFill>
                  <a:schemeClr val="accent2">
                    <a:lumMod val="75000"/>
                  </a:schemeClr>
                </a:solidFill>
              </a:rPr>
              <a:t>৪ , ৭ , ১০ , ১৩ , ১৬, ..... এই প্যাটার্নটির সাধারণ পদ ৩ক + ১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2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567</Words>
  <Application>Microsoft Office PowerPoint</Application>
  <PresentationFormat>Widescreen</PresentationFormat>
  <Paragraphs>120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AdarshaLipiExp</vt:lpstr>
      <vt:lpstr>Arial</vt:lpstr>
      <vt:lpstr>Calibri</vt:lpstr>
      <vt:lpstr>Calibri Light</vt:lpstr>
      <vt:lpstr>NikoshBAN</vt:lpstr>
      <vt:lpstr>NikoshLightBAN</vt:lpstr>
      <vt:lpstr>SutonnyMJ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15</cp:revision>
  <dcterms:created xsi:type="dcterms:W3CDTF">2019-12-04T15:21:44Z</dcterms:created>
  <dcterms:modified xsi:type="dcterms:W3CDTF">2019-12-05T16:07:42Z</dcterms:modified>
</cp:coreProperties>
</file>