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90" r:id="rId3"/>
    <p:sldId id="289" r:id="rId4"/>
    <p:sldId id="284" r:id="rId5"/>
    <p:sldId id="274" r:id="rId6"/>
    <p:sldId id="280" r:id="rId7"/>
    <p:sldId id="259" r:id="rId8"/>
    <p:sldId id="281" r:id="rId9"/>
    <p:sldId id="282" r:id="rId10"/>
    <p:sldId id="283" r:id="rId11"/>
    <p:sldId id="262" r:id="rId12"/>
    <p:sldId id="263" r:id="rId13"/>
    <p:sldId id="264" r:id="rId14"/>
    <p:sldId id="287" r:id="rId15"/>
    <p:sldId id="267" r:id="rId16"/>
    <p:sldId id="288" r:id="rId17"/>
    <p:sldId id="272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0000"/>
    <a:srgbClr val="ECBC8C"/>
    <a:srgbClr val="000066"/>
    <a:srgbClr val="1B1714"/>
    <a:srgbClr val="7A5447"/>
    <a:srgbClr val="634945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60" autoAdjust="0"/>
    <p:restoredTop sz="88324" autoAdjust="0"/>
  </p:normalViewPr>
  <p:slideViewPr>
    <p:cSldViewPr snapToGrid="0">
      <p:cViewPr varScale="1">
        <p:scale>
          <a:sx n="70" d="100"/>
          <a:sy n="70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52848-092C-41FF-A558-9A9B461D6523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2EC52-6618-49BB-B0CC-190B11100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873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(সবুজ</a:t>
            </a:r>
            <a:r>
              <a:rPr lang="bn-IN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GB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689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বর্গ</a:t>
            </a:r>
            <a:r>
              <a:rPr lang="bn-BD" baseline="0" dirty="0" smtClean="0"/>
              <a:t>সংখ্যার একক স্থানীয় অংক কত?(৯)। সংখ্যার একক স্থানীয় অংক গুলো  কি কি ?(৩,৭)।  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44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aseline="0" dirty="0" smtClean="0"/>
              <a:t>সংখ্যার একক স্থানীয় অংক গুলো  কি কি ?(৪,৬) । </a:t>
            </a:r>
            <a:r>
              <a:rPr lang="bn-BD" dirty="0" smtClean="0"/>
              <a:t>বর্গ</a:t>
            </a:r>
            <a:r>
              <a:rPr lang="bn-BD" baseline="0" dirty="0" smtClean="0"/>
              <a:t>সংখ্যার একক স্থানীয় অংক গুলো  কি কি ?(৬) ।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848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সংখ্যাগুলো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বর্গসংখ্যা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  <a:r>
              <a:rPr lang="bn-BD" sz="12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কারণ , </a:t>
            </a:r>
            <a:r>
              <a:rPr lang="bn-BD" sz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বর্গসংখ্যার  একক স্থানীয় অঙ্ক ৯,৫ও১</a:t>
            </a:r>
            <a:r>
              <a:rPr lang="bn-BD" sz="1200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0847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১৬কে সবচেয়ে ছোট</a:t>
            </a:r>
            <a:r>
              <a:rPr lang="bn-BD" baseline="0" dirty="0" smtClean="0"/>
              <a:t> কোন মৌলিক সংখ্যা দ্বারা ভাগ করা যায় ?(২)।</a:t>
            </a:r>
            <a:r>
              <a:rPr lang="en-US" baseline="0" dirty="0" smtClean="0"/>
              <a:t> </a:t>
            </a:r>
            <a:r>
              <a:rPr lang="bn-BD" baseline="0" dirty="0" smtClean="0"/>
              <a:t>৮</a:t>
            </a:r>
            <a:r>
              <a:rPr lang="bn-BD" dirty="0" smtClean="0"/>
              <a:t>কে সবচেয়ে ছোট</a:t>
            </a:r>
            <a:r>
              <a:rPr lang="bn-BD" baseline="0" dirty="0" smtClean="0"/>
              <a:t> কোন মৌলিক সংখ্যা দ্বারা ভাগ করা যায় ?(২)।</a:t>
            </a:r>
            <a:r>
              <a:rPr lang="en-US" baseline="0" dirty="0" smtClean="0"/>
              <a:t> </a:t>
            </a:r>
            <a:r>
              <a:rPr lang="bn-BD" baseline="0" dirty="0" smtClean="0"/>
              <a:t>৪</a:t>
            </a:r>
            <a:r>
              <a:rPr lang="bn-BD" dirty="0" smtClean="0"/>
              <a:t>কে সবচেয়ে ছোট</a:t>
            </a:r>
            <a:r>
              <a:rPr lang="bn-BD" baseline="0" dirty="0" smtClean="0"/>
              <a:t> কোন মৌলিক সংখ্যা দ্বারা ভাগ করা যায় ?(২)। 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647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(সবুজ</a:t>
            </a:r>
            <a:r>
              <a:rPr lang="bn-IN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GB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78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(সবুজ</a:t>
            </a:r>
            <a:r>
              <a:rPr lang="bn-IN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GB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4760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(সবুজ</a:t>
            </a:r>
            <a:r>
              <a:rPr lang="bn-IN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GB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292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(সবুজ</a:t>
            </a:r>
            <a:r>
              <a:rPr lang="bn-IN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GB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2240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(সবুজ</a:t>
            </a:r>
            <a:r>
              <a:rPr lang="bn-IN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GB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8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(সবুজ</a:t>
            </a:r>
            <a:r>
              <a:rPr lang="bn-IN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GB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80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(সবুজ</a:t>
            </a:r>
            <a:r>
              <a:rPr lang="bn-IN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GB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25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(সবুজ</a:t>
            </a:r>
            <a:r>
              <a:rPr lang="bn-IN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GB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sz="1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65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(সবুজ</a:t>
            </a:r>
            <a:r>
              <a:rPr lang="bn-IN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GB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03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aseline="0" dirty="0" smtClean="0"/>
              <a:t> কয়টি সেপ/ক্ষেত্র রয়েছে ? (৪টি) ।  দৈর্ঘ্য ও প্রস্থে ৪টি সেপ/ক্ষেত্র হলে মোট কয়টি ক্ষেত্র হবে ? (১৬টি) 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80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baseline="0" dirty="0" smtClean="0"/>
              <a:t> ১ম চিত্রে কয়টি বল আছে ? (৪টি) । ৪ এর বর্গমূল কত? (২)।</a:t>
            </a:r>
            <a:r>
              <a:rPr lang="en-US" baseline="0" dirty="0" smtClean="0"/>
              <a:t> </a:t>
            </a:r>
            <a:r>
              <a:rPr lang="bn-BD" baseline="0" dirty="0" smtClean="0"/>
              <a:t>আবার ২এর বর্গ কত?(৪)  এভাবে ...... </a:t>
            </a:r>
            <a:r>
              <a:rPr lang="bn-BD" dirty="0" smtClean="0"/>
              <a:t>স্লাইডটি</a:t>
            </a:r>
            <a:r>
              <a:rPr lang="bn-BD" baseline="0" dirty="0" smtClean="0"/>
              <a:t> দ্বারা বর্গমুল ও বর্গ সংখ্যার ধারণা দিন ।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9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একক</a:t>
            </a:r>
            <a:r>
              <a:rPr lang="bn-BD" baseline="0" dirty="0" smtClean="0"/>
              <a:t> কাজ হিসেবে দেওয়া যেতে পারে  । উত্তর মিলাতে ক্লিক করুন।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98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বর্গ</a:t>
            </a:r>
            <a:r>
              <a:rPr lang="bn-BD" baseline="0" dirty="0" smtClean="0"/>
              <a:t>সংখ্যার একক স্থানীয় অংক গুলো  কি কি 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2EC52-6618-49BB-B0CC-190B111008C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78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5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2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5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8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7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9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2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2C5CD-A86F-4B17-8EC8-B40B538F086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0FF52-1B80-4996-92F7-09B3D34E8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93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png"/><Relationship Id="rId11" Type="http://schemas.openxmlformats.org/officeDocument/2006/relationships/image" Target="../media/image13.png"/><Relationship Id="rId5" Type="http://schemas.openxmlformats.org/officeDocument/2006/relationships/image" Target="../media/image70.png"/><Relationship Id="rId10" Type="http://schemas.openxmlformats.org/officeDocument/2006/relationships/image" Target="../media/image12.png"/><Relationship Id="rId4" Type="http://schemas.openxmlformats.org/officeDocument/2006/relationships/image" Target="../media/image60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41570" y="0"/>
            <a:ext cx="5832436" cy="1364776"/>
          </a:xfrm>
          <a:prstGeom prst="rect">
            <a:avLst/>
          </a:prstGeom>
        </p:spPr>
        <p:txBody>
          <a:bodyPr vert="horz" lIns="91440" tIns="45720" rIns="91440" bIns="45720" numCol="1" rtlCol="0" anchor="b">
            <a:prstTxWarp prst="textPlain">
              <a:avLst/>
            </a:prstTxWarp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sz="7200" dirty="0" smtClean="0">
                <a:ln/>
                <a:solidFill>
                  <a:srgbClr val="00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</a:t>
            </a:r>
            <a:r>
              <a:rPr lang="bn-BD" sz="72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bn-BD" sz="7200" dirty="0" smtClean="0">
                <a:ln/>
                <a:solidFill>
                  <a:srgbClr val="00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bn-BD" sz="72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sz="72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080" y="1468059"/>
            <a:ext cx="6200926" cy="452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9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00"/>
                            </p:stCondLst>
                            <p:childTnLst>
                              <p:par>
                                <p:cTn id="13" presetID="10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 override="childStyl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" grpI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bg1"/>
            </a:gs>
            <a:gs pos="85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5834" y="3665398"/>
            <a:ext cx="7529499" cy="200673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5728" y="1706998"/>
            <a:ext cx="8901109" cy="685800"/>
          </a:xfrm>
          <a:prstGeom prst="rect">
            <a:avLst/>
          </a:prstGeom>
          <a:noFill/>
          <a:ln w="28575"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7180" y="1685925"/>
            <a:ext cx="857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১০,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2989" y="1719947"/>
            <a:ext cx="914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১৬,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98421" y="1689318"/>
            <a:ext cx="914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২১,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3689" y="1685924"/>
            <a:ext cx="914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২৫,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71854" y="1700211"/>
            <a:ext cx="914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৪৯,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80008" y="1717890"/>
            <a:ext cx="914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৫০,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69866" y="1717887"/>
            <a:ext cx="914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৬২,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2155" y="1728786"/>
            <a:ext cx="842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৬৪,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77587" y="1751667"/>
            <a:ext cx="1014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১০০,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65185" y="1728786"/>
            <a:ext cx="1014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১০৯,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80453" y="1746467"/>
            <a:ext cx="1014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১২১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68348" y="2957513"/>
            <a:ext cx="18538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বর্গসংখ্যা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1558" y="707888"/>
            <a:ext cx="7643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7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নিচের বক্স থেকে বর্গসংখ্যাগুলো খুঁজে বের কর  </a:t>
            </a:r>
            <a:endParaRPr lang="en-US" sz="4000" dirty="0">
              <a:solidFill>
                <a:srgbClr val="7E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603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0.07501 0.381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1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7407E-6 L -0.0007 0.380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9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0.01684 0.3863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-0.0875 0.367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1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3333E-6 L -0.04132 0.3687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6" y="18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7 L -0.09566 0.3608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2" y="18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chemeClr val="bg1"/>
            </a:gs>
            <a:gs pos="83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" y="1343025"/>
            <a:ext cx="3771899" cy="38719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745562"/>
              </p:ext>
            </p:extLst>
          </p:nvPr>
        </p:nvGraphicFramePr>
        <p:xfrm>
          <a:off x="538164" y="1497014"/>
          <a:ext cx="3419474" cy="3505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709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9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1567">
                <a:tc>
                  <a:txBody>
                    <a:bodyPr/>
                    <a:lstStyle/>
                    <a:p>
                      <a:pPr algn="ctr"/>
                      <a:r>
                        <a:rPr lang="bn-BD" sz="40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বর্গ</a:t>
                      </a:r>
                      <a:r>
                        <a:rPr lang="bn-BD" sz="4000" b="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সংখ্যা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40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সংখ্যা</a:t>
                      </a:r>
                      <a:endParaRPr lang="en-US" sz="4000" b="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Cloud Callout 4"/>
          <p:cNvSpPr/>
          <p:nvPr/>
        </p:nvSpPr>
        <p:spPr>
          <a:xfrm>
            <a:off x="5100638" y="1128712"/>
            <a:ext cx="3729038" cy="3486149"/>
          </a:xfrm>
          <a:prstGeom prst="cloudCallout">
            <a:avLst>
              <a:gd name="adj1" fmla="val -72315"/>
              <a:gd name="adj2" fmla="val 13890"/>
            </a:avLst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 স্থানীয় অঙ্ক ১ বা ৯ হলে ,এর বর্গসংখ্যার  একক স্থানীয় অঙ্ক ১ হবে 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7275" y="2102345"/>
            <a:ext cx="6572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00363" y="2116631"/>
            <a:ext cx="6572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7262" y="2871786"/>
            <a:ext cx="8572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৮১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00363" y="2894261"/>
            <a:ext cx="542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৯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0103" y="3631106"/>
            <a:ext cx="9572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১২১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82479" y="3631105"/>
            <a:ext cx="7608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১১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1880" y="4230140"/>
            <a:ext cx="11680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৩৬১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65511" y="4230140"/>
            <a:ext cx="794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১৯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6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chemeClr val="bg1"/>
            </a:gs>
            <a:gs pos="83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" y="1343025"/>
            <a:ext cx="3771899" cy="38719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443533"/>
              </p:ext>
            </p:extLst>
          </p:nvPr>
        </p:nvGraphicFramePr>
        <p:xfrm>
          <a:off x="538164" y="1497014"/>
          <a:ext cx="3419474" cy="3505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709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9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1567">
                <a:tc>
                  <a:txBody>
                    <a:bodyPr/>
                    <a:lstStyle/>
                    <a:p>
                      <a:pPr algn="ctr"/>
                      <a:r>
                        <a:rPr lang="bn-BD" sz="40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বর্গ</a:t>
                      </a:r>
                      <a:r>
                        <a:rPr lang="bn-BD" sz="4000" b="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সংখ্যা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40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সংখ্যা</a:t>
                      </a:r>
                      <a:endParaRPr lang="en-US" sz="4000" b="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Cloud Callout 3"/>
          <p:cNvSpPr/>
          <p:nvPr/>
        </p:nvSpPr>
        <p:spPr>
          <a:xfrm>
            <a:off x="5100638" y="1128712"/>
            <a:ext cx="3729038" cy="3486149"/>
          </a:xfrm>
          <a:prstGeom prst="cloudCallout">
            <a:avLst>
              <a:gd name="adj1" fmla="val -72315"/>
              <a:gd name="adj2" fmla="val 13890"/>
            </a:avLst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 স্থানীয় অঙ্ক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বা 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7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হলে ,এর বর্গসংখ্যার  একক স্থানীয় অঙ্ক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9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হবে 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810230"/>
              </p:ext>
            </p:extLst>
          </p:nvPr>
        </p:nvGraphicFramePr>
        <p:xfrm>
          <a:off x="538164" y="1497014"/>
          <a:ext cx="3419474" cy="3505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709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9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1567">
                <a:tc>
                  <a:txBody>
                    <a:bodyPr/>
                    <a:lstStyle/>
                    <a:p>
                      <a:pPr algn="ctr"/>
                      <a:r>
                        <a:rPr lang="bn-BD" sz="40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বর্গ</a:t>
                      </a:r>
                      <a:r>
                        <a:rPr lang="bn-BD" sz="4000" b="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সংখ্যা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40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সংখ্যা</a:t>
                      </a:r>
                      <a:endParaRPr lang="en-US" sz="4000" b="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57275" y="2102345"/>
            <a:ext cx="6572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৯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0363" y="2116631"/>
            <a:ext cx="6572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7262" y="2871786"/>
            <a:ext cx="8572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৪৯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00363" y="2894261"/>
            <a:ext cx="542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৭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0103" y="3631106"/>
            <a:ext cx="9572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১৬৯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82479" y="3631105"/>
            <a:ext cx="7608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১৩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40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chemeClr val="bg1"/>
            </a:gs>
            <a:gs pos="84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" y="1343025"/>
            <a:ext cx="3771899" cy="38719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443533"/>
              </p:ext>
            </p:extLst>
          </p:nvPr>
        </p:nvGraphicFramePr>
        <p:xfrm>
          <a:off x="538164" y="1497014"/>
          <a:ext cx="3419474" cy="3505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709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9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1567">
                <a:tc>
                  <a:txBody>
                    <a:bodyPr/>
                    <a:lstStyle/>
                    <a:p>
                      <a:pPr algn="ctr"/>
                      <a:r>
                        <a:rPr lang="bn-BD" sz="40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বর্গ</a:t>
                      </a:r>
                      <a:r>
                        <a:rPr lang="bn-BD" sz="4000" b="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সংখ্যা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40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সংখ্যা</a:t>
                      </a:r>
                      <a:endParaRPr lang="en-US" sz="4000" b="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Cloud Callout 3"/>
          <p:cNvSpPr/>
          <p:nvPr/>
        </p:nvSpPr>
        <p:spPr>
          <a:xfrm>
            <a:off x="5200651" y="771524"/>
            <a:ext cx="3729038" cy="3486149"/>
          </a:xfrm>
          <a:prstGeom prst="cloudCallout">
            <a:avLst>
              <a:gd name="adj1" fmla="val -72315"/>
              <a:gd name="adj2" fmla="val 13890"/>
            </a:avLst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 স্থানীয় অঙ্ক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4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6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হলে ,এর বর্গসংখ্যার  একক স্থানীয় অঙ্ক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6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হবে 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810230"/>
              </p:ext>
            </p:extLst>
          </p:nvPr>
        </p:nvGraphicFramePr>
        <p:xfrm>
          <a:off x="538164" y="1497014"/>
          <a:ext cx="3419474" cy="35052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709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9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1567">
                <a:tc>
                  <a:txBody>
                    <a:bodyPr/>
                    <a:lstStyle/>
                    <a:p>
                      <a:pPr algn="ctr"/>
                      <a:r>
                        <a:rPr lang="bn-BD" sz="40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বর্গ</a:t>
                      </a:r>
                      <a:r>
                        <a:rPr lang="bn-BD" sz="4000" b="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সংখ্যা</a:t>
                      </a:r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40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সংখ্যা</a:t>
                      </a:r>
                      <a:endParaRPr lang="en-US" sz="4000" b="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81567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57275" y="2102345"/>
            <a:ext cx="7500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১৬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0363" y="2116631"/>
            <a:ext cx="6572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7262" y="2871786"/>
            <a:ext cx="8572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৩৬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00363" y="2894261"/>
            <a:ext cx="542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৬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0103" y="3631106"/>
            <a:ext cx="11197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96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53918" y="3631106"/>
            <a:ext cx="7608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4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1880" y="4230140"/>
            <a:ext cx="11680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256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36950" y="4230140"/>
            <a:ext cx="794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6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36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chemeClr val="bg1"/>
            </a:gs>
            <a:gs pos="84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0119" y="1957388"/>
            <a:ext cx="6915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সংখ্যাগুলো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বর্গ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;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86075" y="3629025"/>
            <a:ext cx="3043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৫২৯ , ২২৫ ও ৯৬১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558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bg1"/>
            </a:gs>
            <a:gs pos="84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4362" y="1118724"/>
            <a:ext cx="3771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১৬ এর মৌলিক গুণনীয়ক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4362" y="2202331"/>
            <a:ext cx="3771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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১৬ = ২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 ২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 ২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 ২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69827" y="3462060"/>
            <a:ext cx="3273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=(২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 ২)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(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২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 ২)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55552" y="4385382"/>
            <a:ext cx="3273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= ২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 ২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55552" y="5467951"/>
            <a:ext cx="1601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= ৪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425044" y="2257000"/>
            <a:ext cx="1014413" cy="590728"/>
          </a:xfrm>
          <a:prstGeom prst="rightArrow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553738" y="3519921"/>
            <a:ext cx="1014413" cy="590728"/>
          </a:xfrm>
          <a:prstGeom prst="rightArrow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7211" y="2849411"/>
            <a:ext cx="3426249" cy="1841152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>
            <a:off x="4524208" y="4444810"/>
            <a:ext cx="1014413" cy="590728"/>
          </a:xfrm>
          <a:prstGeom prst="rightArrow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7916" y="3557447"/>
            <a:ext cx="3426249" cy="2365453"/>
          </a:xfrm>
          <a:prstGeom prst="rect">
            <a:avLst/>
          </a:prstGeom>
        </p:spPr>
      </p:pic>
      <p:sp>
        <p:nvSpPr>
          <p:cNvPr id="16" name="Right Arrow 15"/>
          <p:cNvSpPr/>
          <p:nvPr/>
        </p:nvSpPr>
        <p:spPr>
          <a:xfrm>
            <a:off x="4553738" y="5529694"/>
            <a:ext cx="1014413" cy="590728"/>
          </a:xfrm>
          <a:prstGeom prst="rightArrow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6369" y="5016848"/>
            <a:ext cx="3353091" cy="184115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515101" y="826337"/>
            <a:ext cx="700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১৬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20" name="Elbow Connector 19"/>
          <p:cNvCxnSpPr/>
          <p:nvPr/>
        </p:nvCxnSpPr>
        <p:spPr>
          <a:xfrm>
            <a:off x="6515101" y="907655"/>
            <a:ext cx="1157288" cy="503457"/>
          </a:xfrm>
          <a:prstGeom prst="bentConnector3">
            <a:avLst>
              <a:gd name="adj1" fmla="val -61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057900" y="907655"/>
            <a:ext cx="350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32986" y="1397969"/>
            <a:ext cx="38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৮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23" name="Elbow Connector 22"/>
          <p:cNvCxnSpPr/>
          <p:nvPr/>
        </p:nvCxnSpPr>
        <p:spPr>
          <a:xfrm>
            <a:off x="6672264" y="1424240"/>
            <a:ext cx="1157288" cy="503457"/>
          </a:xfrm>
          <a:prstGeom prst="bentConnector3">
            <a:avLst>
              <a:gd name="adj1" fmla="val -61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215063" y="1395664"/>
            <a:ext cx="350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83018" y="1912249"/>
            <a:ext cx="38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26" name="Elbow Connector 25"/>
          <p:cNvCxnSpPr/>
          <p:nvPr/>
        </p:nvCxnSpPr>
        <p:spPr>
          <a:xfrm>
            <a:off x="6922296" y="1938520"/>
            <a:ext cx="907256" cy="503457"/>
          </a:xfrm>
          <a:prstGeom prst="bentConnector3">
            <a:avLst>
              <a:gd name="adj1" fmla="val -5118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465095" y="1909944"/>
            <a:ext cx="350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50872" y="2424224"/>
            <a:ext cx="350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5322" y="1792987"/>
            <a:ext cx="3493311" cy="1847248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721519" y="92305"/>
            <a:ext cx="5336381" cy="92266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ুণনীয়কের</a:t>
            </a:r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সাহায্যে</a:t>
            </a:r>
            <a:r>
              <a:rPr lang="bn-BD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বর্গ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</a:t>
            </a:r>
            <a:r>
              <a:rPr lang="bn-BD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 </a:t>
            </a:r>
            <a:r>
              <a:rPr lang="bn-BD" sz="36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নির্ণয়  </a:t>
            </a:r>
            <a:endParaRPr lang="en-US" sz="36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1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 animBg="1"/>
      <p:bldP spid="7" grpId="1" animBg="1"/>
      <p:bldP spid="10" grpId="0" animBg="1"/>
      <p:bldP spid="10" grpId="1" animBg="1"/>
      <p:bldP spid="13" grpId="0" animBg="1"/>
      <p:bldP spid="13" grpId="1" animBg="1"/>
      <p:bldP spid="16" grpId="0" animBg="1"/>
      <p:bldP spid="16" grpId="1" animBg="1"/>
      <p:bldP spid="19" grpId="0"/>
      <p:bldP spid="19" grpId="1"/>
      <p:bldP spid="21" grpId="0"/>
      <p:bldP spid="21" grpId="1"/>
      <p:bldP spid="22" grpId="0"/>
      <p:bldP spid="22" grpId="1"/>
      <p:bldP spid="24" grpId="0"/>
      <p:bldP spid="24" grpId="1"/>
      <p:bldP spid="25" grpId="0"/>
      <p:bldP spid="25" grpId="1"/>
      <p:bldP spid="27" grpId="0"/>
      <p:bldP spid="27" grpId="1"/>
      <p:bldP spid="28" grpId="0"/>
      <p:bldP spid="2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3851" y="3139404"/>
            <a:ext cx="70143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১৪৭ </a:t>
            </a:r>
            <a:r>
              <a:rPr lang="bn-BD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সংখ্যাটিকে কোন ক্ষুদ্রতম সংখ্যা দ্বারা গুণ করলে গুণফল পূর্ণবর্গ সংখ্যা হবে ?   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67571" y="779928"/>
            <a:ext cx="3160059" cy="100853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BD" b="1" u="sng" dirty="0" smtClean="0">
                <a:ln w="0"/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জোড়ায় কাজ </a:t>
            </a:r>
            <a:endParaRPr lang="en-US" b="1" u="sng" dirty="0">
              <a:ln w="0"/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47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9000">
              <a:schemeClr val="bg1"/>
            </a:gs>
            <a:gs pos="70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0434" y="551328"/>
            <a:ext cx="3160059" cy="100853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BD" b="1" u="sng" dirty="0" smtClean="0">
                <a:ln w="0"/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</a:t>
            </a:r>
            <a:r>
              <a:rPr lang="bn-BD" b="1" u="sng" dirty="0" smtClean="0">
                <a:ln w="0"/>
                <a:solidFill>
                  <a:srgbClr val="1B1714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bn-BD" b="1" u="sng" dirty="0" smtClean="0">
                <a:ln w="0"/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কাজ </a:t>
            </a:r>
            <a:endParaRPr lang="en-US" b="1" u="sng" dirty="0">
              <a:ln w="0"/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2247" y="2595283"/>
            <a:ext cx="47737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ভাগের সাহায্যে বর্গমুল নির্ণয় কর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75210" y="3515073"/>
            <a:ext cx="17077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১০৪০৪ 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903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2000">
              <a:schemeClr val="bg1"/>
            </a:gs>
            <a:gs pos="75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027507" y="598323"/>
            <a:ext cx="3371374" cy="903299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BD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</a:t>
            </a:r>
            <a:r>
              <a:rPr lang="bn-BD" sz="7200" b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ল্যা</a:t>
            </a:r>
            <a:r>
              <a:rPr lang="bn-BD" sz="72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bn-BD" sz="7200" b="1" u="sng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r>
              <a:rPr lang="bn-BD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98495" y="2245659"/>
            <a:ext cx="35903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  ৬৪ এর বর্গমূল কত ?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98493" y="4200039"/>
            <a:ext cx="5190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 নিচের কোন সংখ্যাটি পূর্ণ বর্গসংখ্যা  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98493" y="2830434"/>
            <a:ext cx="77455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২)  ৫টি সংখ্যা লেখ যার একক স্থানীয় অঙ্ক দেখেই সিদ্ধান্ত </a:t>
            </a:r>
          </a:p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নেয়া যায় তা পূর্ণবর্গ সংখ্যা নয় ।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98493" y="5077201"/>
            <a:ext cx="1438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ক) ২৮৬  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4357" y="5077200"/>
            <a:ext cx="1438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খ) ৩২৫  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88860" y="5077200"/>
            <a:ext cx="1438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 ৩৬১   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03363" y="5077200"/>
            <a:ext cx="1438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ঘ) ৪২৪   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08182" y="4963066"/>
            <a:ext cx="9412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2" panose="05020102010507070707" pitchFamily="18" charset="2"/>
              </a:rPr>
              <a:t>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889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0">
              <a:schemeClr val="bg1"/>
            </a:gs>
            <a:gs pos="74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7565" y="1913237"/>
            <a:ext cx="76513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নিচের সংখ্যা দু’টিকে কোন ক্ষুদ্রতম সংখ্যা দ্বারা গুণ করলে গুণফল পূর্ণ বর্গসংখ্যা হবে ?   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20871" y="3260176"/>
            <a:ext cx="1479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ক) ৩৮৪   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3665" y="3260176"/>
            <a:ext cx="1479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খ) ১৮৭০   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08730" y="245659"/>
            <a:ext cx="4529049" cy="1105469"/>
          </a:xfrm>
          <a:prstGeom prst="rect">
            <a:avLst/>
          </a:prstGeom>
          <a:solidFill>
            <a:srgbClr val="ECBC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solidFill>
                  <a:srgbClr val="7E0000"/>
                </a:solidFill>
              </a:rPr>
              <a:t>বাড়ীর কাজ </a:t>
            </a:r>
            <a:endParaRPr lang="en-US" sz="6600" dirty="0">
              <a:solidFill>
                <a:srgbClr val="7E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650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04263" y="2142699"/>
            <a:ext cx="4039737" cy="4715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b="1" dirty="0">
                <a:ln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</a:p>
          <a:p>
            <a:pPr algn="ctr"/>
            <a:r>
              <a:rPr lang="bn-BD" sz="6000" b="1" dirty="0">
                <a:ln/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৭ম-শ্রেণি </a:t>
            </a:r>
          </a:p>
          <a:p>
            <a:pPr algn="ctr"/>
            <a:r>
              <a:rPr lang="bn-BD" sz="6000" b="1" dirty="0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অধ্যায়-১</a:t>
            </a:r>
          </a:p>
          <a:p>
            <a:pPr algn="ctr"/>
            <a:r>
              <a:rPr lang="bn-BD" sz="6000" b="1" dirty="0">
                <a:ln/>
                <a:solidFill>
                  <a:srgbClr val="7E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অনুশীলনী-১</a:t>
            </a:r>
            <a:r>
              <a:rPr lang="en-US" sz="6000" b="1" dirty="0" smtClean="0">
                <a:ln/>
                <a:solidFill>
                  <a:srgbClr val="7E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.1 </a:t>
            </a:r>
            <a:endParaRPr lang="en-US" sz="6000" b="1" dirty="0">
              <a:ln/>
              <a:solidFill>
                <a:srgbClr val="7E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142699"/>
            <a:ext cx="5104263" cy="4715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rgbClr val="000066"/>
                </a:solidFill>
              </a:rPr>
              <a:t>শিক্ষক পরিচিতি</a:t>
            </a:r>
          </a:p>
          <a:p>
            <a:pPr algn="ctr"/>
            <a:r>
              <a:rPr lang="bn-IN" sz="2800" dirty="0" smtClean="0">
                <a:solidFill>
                  <a:srgbClr val="C00000"/>
                </a:solidFill>
              </a:rPr>
              <a:t>মোঃ আনিছুর রহমান(সবুজ)</a:t>
            </a:r>
          </a:p>
          <a:p>
            <a:pPr algn="ctr"/>
            <a:r>
              <a:rPr lang="bn-IN" sz="2800" dirty="0" smtClean="0">
                <a:solidFill>
                  <a:srgbClr val="000066"/>
                </a:solidFill>
              </a:rPr>
              <a:t>গোড়ল দাখিল মাদরাসা</a:t>
            </a:r>
          </a:p>
          <a:p>
            <a:pPr algn="ctr"/>
            <a:r>
              <a:rPr lang="bn-IN" sz="2800" dirty="0" smtClean="0">
                <a:solidFill>
                  <a:srgbClr val="7E0000"/>
                </a:solidFill>
              </a:rPr>
              <a:t>কালীগঞ্জ,লালমনিরহাট</a:t>
            </a:r>
          </a:p>
          <a:p>
            <a:pPr algn="ctr"/>
            <a:r>
              <a:rPr lang="bn-IN" sz="2800" dirty="0" smtClean="0">
                <a:solidFill>
                  <a:schemeClr val="tx1"/>
                </a:solidFill>
              </a:rPr>
              <a:t>ফোন নং-০১৭২৩৩১৪১৩৮</a:t>
            </a:r>
          </a:p>
          <a:p>
            <a:pPr algn="ctr"/>
            <a:r>
              <a:rPr lang="bn-IN" dirty="0" smtClean="0">
                <a:solidFill>
                  <a:srgbClr val="7E0000"/>
                </a:solidFill>
              </a:rPr>
              <a:t>মেইল-</a:t>
            </a:r>
            <a:r>
              <a:rPr lang="en-US" dirty="0" smtClean="0">
                <a:solidFill>
                  <a:srgbClr val="7E0000"/>
                </a:solidFill>
              </a:rPr>
              <a:t>shabujnamuri@gmail.com</a:t>
            </a:r>
            <a:endParaRPr lang="en-US" dirty="0">
              <a:solidFill>
                <a:srgbClr val="7E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881" y="0"/>
            <a:ext cx="2361062" cy="21426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91169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chemeClr val="bg1"/>
            </a:gs>
            <a:gs pos="58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898860" y="1271589"/>
            <a:ext cx="5059154" cy="1243012"/>
          </a:xfrm>
          <a:prstGeom prst="rect">
            <a:avLst/>
          </a:prstGeom>
        </p:spPr>
        <p:txBody>
          <a:bodyPr numCol="1">
            <a:prstTxWarp prst="textPlain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800" b="1" u="sng" spc="50" dirty="0" err="1" smtClean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r>
              <a:rPr lang="en-US" sz="13800" b="1" u="sng" spc="50" dirty="0" err="1" smtClean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ন্য</a:t>
            </a:r>
            <a:r>
              <a:rPr lang="en-US" sz="13800" b="1" u="sng" spc="50" dirty="0" err="1" smtClean="0">
                <a:ln w="0">
                  <a:solidFill>
                    <a:srgbClr val="3366CC"/>
                  </a:solidFill>
                </a:ln>
                <a:solidFill>
                  <a:srgbClr val="33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13800" b="1" u="sng" spc="50" dirty="0" err="1" smtClean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13800" b="1" u="sng" spc="50" dirty="0" smtClean="0">
                <a:ln w="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3800" b="1" u="sng" spc="50" dirty="0">
              <a:ln w="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233" y="2722088"/>
            <a:ext cx="4476466" cy="366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28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89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40" y="2210936"/>
            <a:ext cx="4142369" cy="27615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4350" y="5829301"/>
            <a:ext cx="8315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চিত্রের টাইলসগুলো ও খেলনার গুটিগুলোর আকৃতি কীরুপ ?  </a:t>
            </a:r>
            <a:endParaRPr lang="en-GB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538" y="1534263"/>
            <a:ext cx="2979499" cy="327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79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bg1"/>
            </a:gs>
            <a:gs pos="85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798" y="328222"/>
            <a:ext cx="4762500" cy="4762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382623" y="1623622"/>
            <a:ext cx="2171700" cy="214312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139860" y="1437885"/>
            <a:ext cx="714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025560" y="2273346"/>
            <a:ext cx="828675" cy="768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11185" y="1570549"/>
            <a:ext cx="2314576" cy="2350294"/>
          </a:xfrm>
          <a:prstGeom prst="rect">
            <a:avLst/>
          </a:prstGeom>
          <a:solidFill>
            <a:srgbClr val="ECBC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54147" y="938000"/>
            <a:ext cx="714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08754" y="1066916"/>
            <a:ext cx="3143249" cy="32851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961267" y="2273346"/>
            <a:ext cx="828675" cy="76813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৯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98425" y="584617"/>
            <a:ext cx="4197245" cy="4307007"/>
          </a:xfrm>
          <a:prstGeom prst="rect">
            <a:avLst/>
          </a:prstGeom>
          <a:solidFill>
            <a:srgbClr val="7A5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156658" y="423199"/>
            <a:ext cx="4753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endParaRPr lang="en-US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66862" y="580923"/>
            <a:ext cx="4146068" cy="43903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442983" y="1982116"/>
            <a:ext cx="1902649" cy="9858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১৬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10893" y="5279852"/>
            <a:ext cx="4929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বাহুর দৈর্ঘ্য ২ হলে বর্গটির ক্ষেত্রফল ৪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15522" y="6053757"/>
            <a:ext cx="4436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7E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২ এর বর্গ ৪ এবং ৪ </a:t>
            </a:r>
            <a:r>
              <a:rPr lang="bn-BD" sz="3200" dirty="0">
                <a:solidFill>
                  <a:srgbClr val="7E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 বর্গমূল </a:t>
            </a:r>
            <a:r>
              <a:rPr lang="bn-BD" sz="3200" dirty="0" smtClean="0">
                <a:solidFill>
                  <a:srgbClr val="7E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 </a:t>
            </a:r>
            <a:endParaRPr lang="en-US" sz="3200" dirty="0">
              <a:solidFill>
                <a:srgbClr val="7E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10893" y="5276158"/>
            <a:ext cx="4929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বাহুর দৈর্ঘ্য ৩ হলে বর্গটির ক্ষেত্রফল ৯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20216" y="6073841"/>
            <a:ext cx="4436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7E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৩ এর বর্গ ৯ এবং ৯ </a:t>
            </a:r>
            <a:r>
              <a:rPr lang="bn-BD" sz="3200" dirty="0">
                <a:solidFill>
                  <a:srgbClr val="7E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 বর্গমূল ৩ </a:t>
            </a:r>
            <a:endParaRPr lang="en-US" sz="3200" dirty="0">
              <a:solidFill>
                <a:srgbClr val="7E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29596" y="5272464"/>
            <a:ext cx="4929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বাহুর দৈর্ঘ্য ৪ হলে বর্গটির ক্ষেত্রফল ১৬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84509" y="6066453"/>
            <a:ext cx="4710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7E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৪ এর বর্গ ১৬ এবং ১৬ এর বর্গমূল ৪ </a:t>
            </a:r>
            <a:endParaRPr lang="en-US" sz="3200" dirty="0">
              <a:solidFill>
                <a:srgbClr val="7E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73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7" grpId="0"/>
      <p:bldP spid="10" grpId="0" animBg="1"/>
      <p:bldP spid="8" grpId="0" animBg="1"/>
      <p:bldP spid="14" grpId="0" animBg="1"/>
      <p:bldP spid="11" grpId="0"/>
      <p:bldP spid="12" grpId="0" animBg="1"/>
      <p:bldP spid="13" grpId="0" animBg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9000">
              <a:schemeClr val="bg1"/>
            </a:gs>
            <a:gs pos="61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7768" y="2518121"/>
            <a:ext cx="6830458" cy="145422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bn-BD" sz="44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বর্গ ও </a:t>
            </a:r>
            <a:r>
              <a:rPr lang="bn-BD" sz="44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0066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বর্গমূল</a:t>
            </a:r>
            <a:r>
              <a:rPr lang="bn-BD" sz="44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400" b="1" u="sng" dirty="0">
              <a:ln w="13462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32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chemeClr val="bg1"/>
            </a:gs>
            <a:gs pos="84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57342"/>
            <a:ext cx="5786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 ।  বর্গ ও বর্গমূল ব্যাখ্যা করতে পারবে ;   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0049" y="3703673"/>
            <a:ext cx="6586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 ।  বর্গ সংখ্যার ধর্ম ব্যাখ্যা করতে পারবে ;   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0049" y="4350004"/>
            <a:ext cx="8015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BD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  গুণনীয়কের সাহায্যে বর্গমূল নির্ণয় করতে পারবে ;   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7213" y="4996335"/>
            <a:ext cx="7115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 ।  ভাগের সাহায্যে বর্গমূল নির্ণয় করতে পারবে ।   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744503"/>
            <a:ext cx="4131327" cy="1090670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/>
            </a:prstTxWarp>
            <a:spAutoFit/>
          </a:bodyPr>
          <a:lstStyle/>
          <a:p>
            <a:r>
              <a:rPr lang="en-US" sz="6600" b="1" u="sng" dirty="0" err="1" smtClean="0">
                <a:ln w="10160">
                  <a:noFill/>
                  <a:prstDash val="solid"/>
                </a:ln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</a:t>
            </a:r>
            <a:r>
              <a:rPr lang="en-US" sz="3600" b="1" u="sng" dirty="0" err="1" smtClean="0">
                <a:ln w="10160">
                  <a:noFill/>
                  <a:prstDash val="solid"/>
                </a:ln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ঠশেষে</a:t>
            </a:r>
            <a:r>
              <a:rPr lang="en-US" sz="3600" b="1" u="sng" dirty="0" smtClean="0">
                <a:ln w="10160">
                  <a:noFill/>
                  <a:prstDash val="solid"/>
                </a:ln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u="sng" dirty="0" err="1" smtClean="0">
                <a:ln w="10160">
                  <a:noFill/>
                  <a:prstDash val="solid"/>
                </a:ln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3600" b="1" u="sng" dirty="0" smtClean="0">
                <a:ln w="10160">
                  <a:noFill/>
                  <a:prstDash val="solid"/>
                </a:ln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- </a:t>
            </a:r>
            <a:endParaRPr lang="en-US" sz="3600" b="1" u="sng" dirty="0">
              <a:ln w="10160">
                <a:noFill/>
                <a:prstDash val="solid"/>
              </a:ln>
              <a:solidFill>
                <a:srgbClr val="C0000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840219" y="333829"/>
            <a:ext cx="7302295" cy="1214869"/>
          </a:xfrm>
          <a:prstGeom prst="rect">
            <a:avLst/>
          </a:prstGeom>
        </p:spPr>
        <p:txBody>
          <a:bodyPr numCol="1">
            <a:prstTxWarp prst="textCascadeUp">
              <a:avLst>
                <a:gd name="adj" fmla="val 50679"/>
              </a:avLst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n-BD" sz="66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6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0049" y="4343817"/>
            <a:ext cx="8015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BD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  গুণনীয়কের সাহায্যে বর্গমূল নির্ণয় করতে পারবে ;   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7213" y="4990148"/>
            <a:ext cx="7115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 ।  ভাগের সাহায্যে বর্গমূল নির্ণয় করতে পারবে ।   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17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chemeClr val="bg1"/>
            </a:gs>
            <a:gs pos="84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33" y="1270741"/>
            <a:ext cx="914401" cy="9144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827" y="1270741"/>
            <a:ext cx="914401" cy="9144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721" y="1270741"/>
            <a:ext cx="914401" cy="91440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33" y="2454082"/>
            <a:ext cx="914401" cy="9144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827" y="2454082"/>
            <a:ext cx="914401" cy="9144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721" y="2454082"/>
            <a:ext cx="914401" cy="91440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33" y="3637423"/>
            <a:ext cx="914401" cy="91440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827" y="3637423"/>
            <a:ext cx="914401" cy="91440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721" y="3637423"/>
            <a:ext cx="914401" cy="91440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251510" y="947575"/>
            <a:ext cx="3561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ক্ষেত্রটিতে সারি কয়টি ?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67063" y="947575"/>
            <a:ext cx="818032" cy="64633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 টি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90145" y="1861976"/>
            <a:ext cx="4946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প্রত্যেক সারিতে ভূ-গোলক কয়টি?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67063" y="2488566"/>
            <a:ext cx="818032" cy="64633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 টি 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05830" y="3362189"/>
            <a:ext cx="5038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ক্ষেত্রটিতে মোট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 ভূ-গোলক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সংখ্যা ?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641475" y="4008520"/>
                <a:ext cx="2781302" cy="693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৩</a:t>
                </a:r>
                <a:r>
                  <a:rPr lang="en-US" sz="3600" dirty="0" smtClean="0">
                    <a:latin typeface="NikoshBAN" panose="02000000000000000000" pitchFamily="2" charset="0"/>
                    <a:cs typeface="NikoshBAN" panose="02000000000000000000" pitchFamily="2" charset="0"/>
                    <a:sym typeface="Symbol" panose="05050102010706020507" pitchFamily="18" charset="2"/>
                  </a:rPr>
                  <a:t></a:t>
                </a:r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  <a:sym typeface="Symbol" panose="05050102010706020507" pitchFamily="18" charset="2"/>
                  </a:rPr>
                  <a:t>৩=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sz="360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  <a:sym typeface="Symbol" panose="05050102010706020507" pitchFamily="18" charset="2"/>
                          </a:rPr>
                          <m:t>৩</m:t>
                        </m:r>
                      </m:e>
                      <m:sup>
                        <m:r>
                          <a:rPr lang="bn-BD" sz="36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  <a:sym typeface="Symbol" panose="05050102010706020507" pitchFamily="18" charset="2"/>
                          </a:rPr>
                          <m:t>২</m:t>
                        </m:r>
                      </m:sup>
                    </m:sSup>
                  </m:oMath>
                </a14:m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  <a:sym typeface="Symbol" panose="05050102010706020507" pitchFamily="18" charset="2"/>
                  </a:rPr>
                  <a:t>= ৯ । </a:t>
                </a:r>
                <a:endParaRPr lang="en-US" sz="36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1475" y="4008520"/>
                <a:ext cx="2781302" cy="693780"/>
              </a:xfrm>
              <a:prstGeom prst="rect">
                <a:avLst/>
              </a:prstGeom>
              <a:blipFill rotWithShape="0">
                <a:blip r:embed="rId4"/>
                <a:stretch>
                  <a:fillRect l="-6565" t="-14159" r="-1969" b="-33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951376" y="4820764"/>
            <a:ext cx="27813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চিত্রটি বর্গাকৃতির ।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94240" y="5619384"/>
            <a:ext cx="7071755" cy="76944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৩ এর বর্গ ৯ আর ৯ এর বর্গমূল ৩।</a:t>
            </a:r>
            <a:endParaRPr lang="en-US" sz="44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76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 animBg="1"/>
      <p:bldP spid="22" grpId="0"/>
      <p:bldP spid="23" grpId="0" animBg="1"/>
      <p:bldP spid="24" grpId="0"/>
      <p:bldP spid="25" grpId="0"/>
      <p:bldP spid="26" grpId="0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chemeClr val="bg1"/>
            </a:gs>
            <a:gs pos="84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43166" y="828681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00448" y="842969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14856" y="842969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72138" y="842969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7454" y="1771651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600448" y="1771651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43442" y="1785939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679279" y="1785939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7454" y="2714621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600448" y="2700333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629154" y="2728909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86436" y="2728909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543166" y="3657591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600448" y="3657591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43442" y="3671879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700724" y="3671879"/>
            <a:ext cx="1042994" cy="9286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18532" y="4947870"/>
            <a:ext cx="405346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4</a:t>
            </a:r>
            <a:r>
              <a:rPr lang="bn-BD" sz="44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এর বর্গ </a:t>
            </a:r>
            <a:r>
              <a:rPr lang="en-US" sz="44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16</a:t>
            </a:r>
            <a:endParaRPr lang="en-US" sz="44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14856" y="4947869"/>
            <a:ext cx="4053462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16</a:t>
            </a:r>
            <a:r>
              <a:rPr lang="bn-BD" sz="44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এর বর্গমূল 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186377" y="5890839"/>
                <a:ext cx="2071688" cy="753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bn-BD" sz="400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  <a:sym typeface="Symbol" panose="05050102010706020507" pitchFamily="18" charset="2"/>
                      </a:rPr>
                      <m:t>√</m:t>
                    </m:r>
                    <m:r>
                      <a:rPr lang="bn-BD" sz="40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  <a:sym typeface="Symbol" panose="05050102010706020507" pitchFamily="18" charset="2"/>
                      </a:rPr>
                      <m:t>১৬</m:t>
                    </m:r>
                  </m:oMath>
                </a14:m>
                <a:r>
                  <a:rPr lang="bn-BD" sz="4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  <a:sym typeface="Symbol" panose="05050102010706020507" pitchFamily="18" charset="2"/>
                  </a:rPr>
                  <a:t> = ৪ </a:t>
                </a:r>
                <a:endParaRPr lang="en-US" sz="4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377" y="5890839"/>
                <a:ext cx="2071688" cy="753796"/>
              </a:xfrm>
              <a:prstGeom prst="rect">
                <a:avLst/>
              </a:prstGeom>
              <a:blipFill rotWithShape="0">
                <a:blip r:embed="rId3"/>
                <a:stretch>
                  <a:fillRect t="-7258" r="-3235" b="-411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450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2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bg1"/>
            </a:gs>
            <a:gs pos="85000">
              <a:srgbClr val="00B0F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1762" y="129609"/>
            <a:ext cx="2686050" cy="672839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43024" y="222208"/>
                <a:ext cx="778669" cy="687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</m:oMath>
                </a14:m>
                <a:r>
                  <a:rPr lang="en-US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4</a:t>
                </a:r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024" y="222208"/>
                <a:ext cx="778669" cy="687689"/>
              </a:xfrm>
              <a:prstGeom prst="rect">
                <a:avLst/>
              </a:prstGeom>
              <a:blipFill rotWithShape="0">
                <a:blip r:embed="rId4"/>
                <a:stretch>
                  <a:fillRect t="-6195" r="-17188" b="-40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028825" y="242888"/>
            <a:ext cx="957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 2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57775" y="242888"/>
                <a:ext cx="685800" cy="693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e>
                      <m:sup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sup>
                    </m:sSup>
                  </m:oMath>
                </a14:m>
                <a:r>
                  <a:rPr lang="en-US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7775" y="242888"/>
                <a:ext cx="685800" cy="69378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743575" y="242888"/>
            <a:ext cx="1328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২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86588" y="261762"/>
            <a:ext cx="957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৪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7399" y="1271588"/>
            <a:ext cx="957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086349" y="1271588"/>
                <a:ext cx="685800" cy="6827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bn-BD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৩</m:t>
                        </m:r>
                      </m:e>
                      <m:sup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sup>
                    </m:sSup>
                  </m:oMath>
                </a14:m>
                <a:r>
                  <a:rPr lang="en-US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6349" y="1271588"/>
                <a:ext cx="685800" cy="68275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772149" y="1271588"/>
            <a:ext cx="1328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৩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15162" y="1290462"/>
            <a:ext cx="957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৯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1561" y="2323040"/>
                <a:ext cx="935832" cy="687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</m:oMath>
                </a14:m>
                <a:r>
                  <a:rPr lang="bn-BD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১৬</a:t>
                </a:r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1561" y="2323040"/>
                <a:ext cx="935832" cy="687689"/>
              </a:xfrm>
              <a:prstGeom prst="rect">
                <a:avLst/>
              </a:prstGeom>
              <a:blipFill rotWithShape="0">
                <a:blip r:embed="rId7"/>
                <a:stretch>
                  <a:fillRect t="-7080" r="-20915" b="-40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057399" y="2359811"/>
            <a:ext cx="957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086349" y="2359811"/>
                <a:ext cx="685800" cy="693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bn-BD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৪</m:t>
                        </m:r>
                      </m:e>
                      <m:sup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sup>
                    </m:sSup>
                  </m:oMath>
                </a14:m>
                <a:r>
                  <a:rPr lang="en-US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6349" y="2359811"/>
                <a:ext cx="685800" cy="69378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5772149" y="2359811"/>
            <a:ext cx="1328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৪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15162" y="2378685"/>
            <a:ext cx="1171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১৬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157288" y="3682156"/>
                <a:ext cx="964405" cy="687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</m:oMath>
                </a14:m>
                <a:r>
                  <a:rPr lang="bn-BD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২৫</a:t>
                </a:r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288" y="3682156"/>
                <a:ext cx="964405" cy="687689"/>
              </a:xfrm>
              <a:prstGeom prst="rect">
                <a:avLst/>
              </a:prstGeom>
              <a:blipFill rotWithShape="0">
                <a:blip r:embed="rId9"/>
                <a:stretch>
                  <a:fillRect t="-7080" r="-17089" b="-40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2028825" y="3702836"/>
            <a:ext cx="957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৫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057775" y="3702836"/>
                <a:ext cx="685800" cy="693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bn-BD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৫</m:t>
                        </m:r>
                      </m:e>
                      <m:sup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sup>
                    </m:sSup>
                  </m:oMath>
                </a14:m>
                <a:r>
                  <a:rPr lang="en-US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7775" y="3702836"/>
                <a:ext cx="685800" cy="69378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5743575" y="3702836"/>
            <a:ext cx="1328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৫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৫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86588" y="372171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২৫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171576" y="5582393"/>
                <a:ext cx="978692" cy="687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</m:oMath>
                </a14:m>
                <a:r>
                  <a:rPr lang="bn-BD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৩৬</a:t>
                </a:r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576" y="5582393"/>
                <a:ext cx="978692" cy="687689"/>
              </a:xfrm>
              <a:prstGeom prst="rect">
                <a:avLst/>
              </a:prstGeom>
              <a:blipFill rotWithShape="0">
                <a:blip r:embed="rId11"/>
                <a:stretch>
                  <a:fillRect t="-7080" r="-21118" b="-398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2057399" y="5603073"/>
            <a:ext cx="957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৬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086349" y="5603073"/>
                <a:ext cx="685800" cy="693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sSupPr>
                      <m:e>
                        <m:r>
                          <a:rPr lang="bn-BD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৬</m:t>
                        </m:r>
                      </m:e>
                      <m:sup>
                        <m:r>
                          <a:rPr lang="en-US" sz="36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sup>
                    </m:sSup>
                  </m:oMath>
                </a14:m>
                <a:r>
                  <a:rPr lang="en-US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6349" y="5603073"/>
                <a:ext cx="685800" cy="69378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5772149" y="5603073"/>
            <a:ext cx="1328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৬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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Symbol" panose="05050102010706020507" pitchFamily="18" charset="2"/>
              </a:rPr>
              <a:t>৬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15162" y="5621947"/>
            <a:ext cx="1114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৩৬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285874" y="1239403"/>
                <a:ext cx="821532" cy="687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</m:oMath>
                </a14:m>
                <a:r>
                  <a:rPr lang="bn-BD" sz="3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NikoshBAN" panose="02000000000000000000" pitchFamily="2" charset="0"/>
                    <a:cs typeface="NikoshBAN" panose="02000000000000000000" pitchFamily="2" charset="0"/>
                  </a:rPr>
                  <a:t>৯</a:t>
                </a:r>
                <a:endParaRPr lang="en-US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874" y="1239403"/>
                <a:ext cx="821532" cy="687689"/>
              </a:xfrm>
              <a:prstGeom prst="rect">
                <a:avLst/>
              </a:prstGeom>
              <a:blipFill rotWithShape="0">
                <a:blip r:embed="rId13"/>
                <a:stretch>
                  <a:fillRect t="-6195" r="-11852" b="-40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690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1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1225</TotalTime>
  <Words>734</Words>
  <Application>Microsoft Office PowerPoint</Application>
  <PresentationFormat>On-screen Show (4:3)</PresentationFormat>
  <Paragraphs>192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NikoshBAN</vt:lpstr>
      <vt:lpstr>Symbol</vt:lpstr>
      <vt:lpstr>Vrinda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 Laptop</dc:creator>
  <cp:lastModifiedBy>SHABUJ</cp:lastModifiedBy>
  <cp:revision>264</cp:revision>
  <dcterms:created xsi:type="dcterms:W3CDTF">2014-12-27T08:25:03Z</dcterms:created>
  <dcterms:modified xsi:type="dcterms:W3CDTF">2019-12-04T18:44:13Z</dcterms:modified>
</cp:coreProperties>
</file>