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0" r:id="rId2"/>
    <p:sldId id="301" r:id="rId3"/>
    <p:sldId id="275" r:id="rId4"/>
    <p:sldId id="293" r:id="rId5"/>
    <p:sldId id="310" r:id="rId6"/>
    <p:sldId id="291" r:id="rId7"/>
    <p:sldId id="256" r:id="rId8"/>
    <p:sldId id="272" r:id="rId9"/>
    <p:sldId id="257" r:id="rId10"/>
    <p:sldId id="277" r:id="rId11"/>
    <p:sldId id="274" r:id="rId12"/>
    <p:sldId id="307" r:id="rId13"/>
    <p:sldId id="258" r:id="rId14"/>
    <p:sldId id="259" r:id="rId15"/>
    <p:sldId id="278" r:id="rId16"/>
    <p:sldId id="288" r:id="rId17"/>
    <p:sldId id="262" r:id="rId18"/>
    <p:sldId id="280" r:id="rId19"/>
    <p:sldId id="294" r:id="rId20"/>
    <p:sldId id="269" r:id="rId21"/>
    <p:sldId id="281" r:id="rId22"/>
    <p:sldId id="296" r:id="rId23"/>
    <p:sldId id="263" r:id="rId24"/>
    <p:sldId id="282" r:id="rId25"/>
    <p:sldId id="264" r:id="rId26"/>
    <p:sldId id="305" r:id="rId27"/>
    <p:sldId id="285" r:id="rId28"/>
    <p:sldId id="298" r:id="rId29"/>
    <p:sldId id="284" r:id="rId30"/>
    <p:sldId id="30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FE94B-A36E-4743-89AB-56F7060DE4F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4E010-B427-4387-A317-86CFBB6EC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5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চিত্র</a:t>
            </a:r>
            <a:r>
              <a:rPr lang="bn-BD" baseline="0" dirty="0"/>
              <a:t> দুইটিতে কি দেখতে  পাচ্ছ ? সাহারা মরুভূমি , এন্টারটিকা , </a:t>
            </a:r>
            <a:r>
              <a:rPr lang="bn-BD" baseline="0" dirty="0">
                <a:solidFill>
                  <a:srgbClr val="FFFF00"/>
                </a:solidFill>
              </a:rPr>
              <a:t>থার্মমিটার</a:t>
            </a:r>
            <a:r>
              <a:rPr lang="bn-BD" baseline="0" dirty="0">
                <a:solidFill>
                  <a:srgbClr val="FF0000"/>
                </a:solidFill>
              </a:rPr>
              <a:t> </a:t>
            </a:r>
            <a:r>
              <a:rPr lang="bn-BD" baseline="0" dirty="0"/>
              <a:t>। থার্মমিটার দিয়ে কি করা হয় ? তাপমাত্রা মাপা হয়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64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E1017-6E58-4245-ABA6-5C040684D6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34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7D2FD-BA50-4CA2-B32C-0FC7F67D61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07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E010-B427-4387-A317-86CFBB6EC9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1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928F-9946-4AB3-AD15-2236F702206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7D70-49C8-45D9-B42D-176E965AC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41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928F-9946-4AB3-AD15-2236F702206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7D70-49C8-45D9-B42D-176E965AC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2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928F-9946-4AB3-AD15-2236F702206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7D70-49C8-45D9-B42D-176E965AC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13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928F-9946-4AB3-AD15-2236F702206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7D70-49C8-45D9-B42D-176E965AC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928F-9946-4AB3-AD15-2236F702206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7D70-49C8-45D9-B42D-176E965AC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1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928F-9946-4AB3-AD15-2236F702206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7D70-49C8-45D9-B42D-176E965AC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928F-9946-4AB3-AD15-2236F702206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7D70-49C8-45D9-B42D-176E965AC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7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928F-9946-4AB3-AD15-2236F702206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7D70-49C8-45D9-B42D-176E965AC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9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928F-9946-4AB3-AD15-2236F702206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7D70-49C8-45D9-B42D-176E965AC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7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928F-9946-4AB3-AD15-2236F702206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7D70-49C8-45D9-B42D-176E965AC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1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928F-9946-4AB3-AD15-2236F702206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B7D70-49C8-45D9-B42D-176E965AC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5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F928F-9946-4AB3-AD15-2236F702206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B7D70-49C8-45D9-B42D-176E965AC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0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mmarbd.com/en-grammar/noun#common" TargetMode="External"/><Relationship Id="rId2" Type="http://schemas.openxmlformats.org/officeDocument/2006/relationships/hyperlink" Target="http://www.grammarbd.com/en-grammar/noun#prope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rammarbd.com/en-grammar/noun#abstract" TargetMode="External"/><Relationship Id="rId5" Type="http://schemas.openxmlformats.org/officeDocument/2006/relationships/hyperlink" Target="http://www.grammarbd.com/en-grammar/noun#material" TargetMode="External"/><Relationship Id="rId4" Type="http://schemas.openxmlformats.org/officeDocument/2006/relationships/hyperlink" Target="http://www.grammarbd.com/en-grammar/noun#collectiv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alamgirchz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89711" y="2877094"/>
            <a:ext cx="6436178" cy="25309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numCol="1" rtlCol="0" anchor="b">
            <a:prstTxWarp prst="textWave1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aseline="-25000" dirty="0">
                <a:ln w="7620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স্বাগতম</a:t>
            </a:r>
            <a:endParaRPr lang="en-US" sz="6000" baseline="-25000" dirty="0">
              <a:ln w="7620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 descr="bloomingrose.gif">
            <a:extLst>
              <a:ext uri="{FF2B5EF4-FFF2-40B4-BE49-F238E27FC236}">
                <a16:creationId xmlns:a16="http://schemas.microsoft.com/office/drawing/2014/main" id="{5D15429C-4608-9645-B19A-2DB5C9BA0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63" y="1127926"/>
            <a:ext cx="2242401" cy="4008038"/>
          </a:xfrm>
          <a:prstGeom prst="rect">
            <a:avLst/>
          </a:prstGeom>
        </p:spPr>
      </p:pic>
      <p:pic>
        <p:nvPicPr>
          <p:cNvPr id="6" name="Picture 5" descr="bloomingrose.gif">
            <a:extLst>
              <a:ext uri="{FF2B5EF4-FFF2-40B4-BE49-F238E27FC236}">
                <a16:creationId xmlns:a16="http://schemas.microsoft.com/office/drawing/2014/main" id="{E7A7F7BB-5B0E-B844-B6DE-030848399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391" y="1127926"/>
            <a:ext cx="2140037" cy="3825074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i="0" u="none" strike="noStrike" kern="1200" normalizeH="0" baseline="0" noProof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9007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31630" y="2474970"/>
            <a:ext cx="1939974" cy="1939974"/>
            <a:chOff x="3602012" y="2718201"/>
            <a:chExt cx="1939974" cy="1939974"/>
          </a:xfrm>
        </p:grpSpPr>
        <p:sp>
          <p:nvSpPr>
            <p:cNvPr id="33" name="Oval 32"/>
            <p:cNvSpPr/>
            <p:nvPr/>
          </p:nvSpPr>
          <p:spPr>
            <a:xfrm>
              <a:off x="3602012" y="2718201"/>
              <a:ext cx="1939974" cy="1939974"/>
            </a:xfrm>
            <a:prstGeom prst="ellipse">
              <a:avLst/>
            </a:prstGeom>
            <a:solidFill>
              <a:srgbClr val="CC0066"/>
            </a:solidFill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Oval 4"/>
            <p:cNvSpPr txBox="1"/>
            <p:nvPr/>
          </p:nvSpPr>
          <p:spPr>
            <a:xfrm>
              <a:off x="3886115" y="3002304"/>
              <a:ext cx="1371768" cy="13717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smtClean="0">
                  <a:ln>
                    <a:solidFill>
                      <a:srgbClr val="003366"/>
                    </a:solidFill>
                  </a:ln>
                  <a:solidFill>
                    <a:schemeClr val="tx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Noun</a:t>
              </a:r>
              <a:endParaRPr lang="en-US" sz="4400" kern="1200" dirty="0">
                <a:ln>
                  <a:solidFill>
                    <a:srgbClr val="003366"/>
                  </a:solidFill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 rot="20398873">
            <a:off x="5951360" y="2121308"/>
            <a:ext cx="659591" cy="325122"/>
            <a:chOff x="4809670" y="2392247"/>
            <a:chExt cx="659591" cy="325122"/>
          </a:xfrm>
        </p:grpSpPr>
        <p:sp>
          <p:nvSpPr>
            <p:cNvPr id="31" name="Right Arrow 30"/>
            <p:cNvSpPr/>
            <p:nvPr/>
          </p:nvSpPr>
          <p:spPr>
            <a:xfrm rot="17795786">
              <a:off x="4976905" y="2225012"/>
              <a:ext cx="325122" cy="65959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2" name="Right Arrow 6"/>
            <p:cNvSpPr txBox="1"/>
            <p:nvPr/>
          </p:nvSpPr>
          <p:spPr>
            <a:xfrm rot="17795786">
              <a:off x="5003840" y="2400538"/>
              <a:ext cx="227585" cy="39575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43529" y="193964"/>
            <a:ext cx="1939974" cy="1939974"/>
            <a:chOff x="4745184" y="434984"/>
            <a:chExt cx="1939974" cy="1939974"/>
          </a:xfrm>
        </p:grpSpPr>
        <p:sp>
          <p:nvSpPr>
            <p:cNvPr id="29" name="Oval 28"/>
            <p:cNvSpPr/>
            <p:nvPr/>
          </p:nvSpPr>
          <p:spPr>
            <a:xfrm>
              <a:off x="4745184" y="434984"/>
              <a:ext cx="1939974" cy="1939974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Oval 8"/>
            <p:cNvSpPr txBox="1"/>
            <p:nvPr/>
          </p:nvSpPr>
          <p:spPr>
            <a:xfrm>
              <a:off x="5029287" y="719087"/>
              <a:ext cx="1371768" cy="13717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 rot="463223">
            <a:off x="7169023" y="2701998"/>
            <a:ext cx="413263" cy="659591"/>
            <a:chOff x="5639405" y="2917519"/>
            <a:chExt cx="413263" cy="659591"/>
          </a:xfrm>
        </p:grpSpPr>
        <p:sp>
          <p:nvSpPr>
            <p:cNvPr id="27" name="Right Arrow 26"/>
            <p:cNvSpPr/>
            <p:nvPr/>
          </p:nvSpPr>
          <p:spPr>
            <a:xfrm rot="20454725">
              <a:off x="5639405" y="2917519"/>
              <a:ext cx="413263" cy="65959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28" name="Right Arrow 10"/>
            <p:cNvSpPr txBox="1"/>
            <p:nvPr/>
          </p:nvSpPr>
          <p:spPr>
            <a:xfrm rot="20454725">
              <a:off x="5642813" y="3069709"/>
              <a:ext cx="289284" cy="395755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sp>
        <p:nvSpPr>
          <p:cNvPr id="25" name="Oval 24"/>
          <p:cNvSpPr/>
          <p:nvPr/>
        </p:nvSpPr>
        <p:spPr>
          <a:xfrm>
            <a:off x="7909628" y="1585572"/>
            <a:ext cx="1899389" cy="2058173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oup 6"/>
          <p:cNvGrpSpPr/>
          <p:nvPr/>
        </p:nvGrpSpPr>
        <p:grpSpPr>
          <a:xfrm rot="20252887">
            <a:off x="6701241" y="4272900"/>
            <a:ext cx="659591" cy="410371"/>
            <a:chOff x="5033078" y="4571548"/>
            <a:chExt cx="659591" cy="410371"/>
          </a:xfrm>
        </p:grpSpPr>
        <p:sp>
          <p:nvSpPr>
            <p:cNvPr id="23" name="Right Arrow 22"/>
            <p:cNvSpPr/>
            <p:nvPr/>
          </p:nvSpPr>
          <p:spPr>
            <a:xfrm rot="3240000">
              <a:off x="5157688" y="4446938"/>
              <a:ext cx="410371" cy="65959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24" name="Right Arrow 14"/>
            <p:cNvSpPr txBox="1"/>
            <p:nvPr/>
          </p:nvSpPr>
          <p:spPr>
            <a:xfrm rot="3240000">
              <a:off x="5183062" y="4529057"/>
              <a:ext cx="287260" cy="3957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sp>
        <p:nvSpPr>
          <p:cNvPr id="21" name="Oval 20"/>
          <p:cNvSpPr/>
          <p:nvPr/>
        </p:nvSpPr>
        <p:spPr>
          <a:xfrm>
            <a:off x="7017978" y="4464332"/>
            <a:ext cx="1904588" cy="1991887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/>
          <p:cNvGrpSpPr/>
          <p:nvPr/>
        </p:nvGrpSpPr>
        <p:grpSpPr>
          <a:xfrm>
            <a:off x="4980947" y="4356027"/>
            <a:ext cx="659591" cy="410371"/>
            <a:chOff x="3451329" y="4571548"/>
            <a:chExt cx="659591" cy="410371"/>
          </a:xfrm>
        </p:grpSpPr>
        <p:sp>
          <p:nvSpPr>
            <p:cNvPr id="19" name="Right Arrow 18"/>
            <p:cNvSpPr/>
            <p:nvPr/>
          </p:nvSpPr>
          <p:spPr>
            <a:xfrm rot="7560000">
              <a:off x="3575939" y="4446938"/>
              <a:ext cx="410371" cy="65959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20" name="Right Arrow 18"/>
            <p:cNvSpPr txBox="1"/>
            <p:nvPr/>
          </p:nvSpPr>
          <p:spPr>
            <a:xfrm rot="18360000">
              <a:off x="3673676" y="4529057"/>
              <a:ext cx="287260" cy="395755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36228" y="4698563"/>
            <a:ext cx="1939974" cy="1939974"/>
            <a:chOff x="2006610" y="4914084"/>
            <a:chExt cx="1939974" cy="1939974"/>
          </a:xfrm>
        </p:grpSpPr>
        <p:sp>
          <p:nvSpPr>
            <p:cNvPr id="17" name="Oval 16"/>
            <p:cNvSpPr/>
            <p:nvPr/>
          </p:nvSpPr>
          <p:spPr>
            <a:xfrm>
              <a:off x="2006610" y="4914084"/>
              <a:ext cx="1939974" cy="1939974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Oval 20"/>
            <p:cNvSpPr txBox="1"/>
            <p:nvPr/>
          </p:nvSpPr>
          <p:spPr>
            <a:xfrm>
              <a:off x="2290713" y="5198187"/>
              <a:ext cx="1371768" cy="13717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smtClean="0">
                  <a:solidFill>
                    <a:schemeClr val="tx1"/>
                  </a:solidFill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Material</a:t>
              </a:r>
              <a:endParaRPr lang="en-US" sz="2600" kern="12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16770" y="2727084"/>
            <a:ext cx="410371" cy="659591"/>
            <a:chOff x="3087152" y="2942605"/>
            <a:chExt cx="410371" cy="659591"/>
          </a:xfrm>
        </p:grpSpPr>
        <p:sp>
          <p:nvSpPr>
            <p:cNvPr id="15" name="Right Arrow 14"/>
            <p:cNvSpPr/>
            <p:nvPr/>
          </p:nvSpPr>
          <p:spPr>
            <a:xfrm rot="11880000">
              <a:off x="3087152" y="2942605"/>
              <a:ext cx="410371" cy="65959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16" name="Right Arrow 22"/>
            <p:cNvSpPr txBox="1"/>
            <p:nvPr/>
          </p:nvSpPr>
          <p:spPr>
            <a:xfrm rot="22680000">
              <a:off x="3207250" y="3093545"/>
              <a:ext cx="287260" cy="395755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sp>
        <p:nvSpPr>
          <p:cNvPr id="13" name="Oval 12"/>
          <p:cNvSpPr/>
          <p:nvPr/>
        </p:nvSpPr>
        <p:spPr>
          <a:xfrm>
            <a:off x="2550215" y="1663927"/>
            <a:ext cx="1939974" cy="1939974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ectangle 34"/>
          <p:cNvSpPr/>
          <p:nvPr/>
        </p:nvSpPr>
        <p:spPr>
          <a:xfrm>
            <a:off x="304530" y="251751"/>
            <a:ext cx="3575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Look at the </a:t>
            </a:r>
            <a:r>
              <a:rPr lang="en-US" sz="3200" b="1" dirty="0" smtClean="0"/>
              <a:t>diagram</a:t>
            </a:r>
            <a:endParaRPr lang="en-US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958792" y="1505421"/>
            <a:ext cx="1048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Proper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333636" y="2925673"/>
            <a:ext cx="134363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Common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446005" y="5391785"/>
            <a:ext cx="109613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Collective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740746" y="2787129"/>
            <a:ext cx="125181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Abstract</a:t>
            </a:r>
          </a:p>
        </p:txBody>
      </p:sp>
      <p:sp>
        <p:nvSpPr>
          <p:cNvPr id="40" name="Frame 39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101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3048001"/>
            <a:ext cx="8686800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30BC5"/>
                </a:solidFill>
              </a:rPr>
              <a:t>1. Students will learn about the classification of Nouns.</a:t>
            </a:r>
          </a:p>
          <a:p>
            <a:r>
              <a:rPr lang="en-US" sz="5400" b="1" dirty="0">
                <a:solidFill>
                  <a:srgbClr val="330BC5"/>
                </a:solidFill>
              </a:rPr>
              <a:t>2</a:t>
            </a:r>
            <a:r>
              <a:rPr lang="en-US" sz="4800" b="1" dirty="0">
                <a:solidFill>
                  <a:srgbClr val="330BC5"/>
                </a:solidFill>
              </a:rPr>
              <a:t>. They will know the uses of Nouns.</a:t>
            </a:r>
          </a:p>
        </p:txBody>
      </p:sp>
      <p:sp>
        <p:nvSpPr>
          <p:cNvPr id="3" name="Oval 2"/>
          <p:cNvSpPr/>
          <p:nvPr/>
        </p:nvSpPr>
        <p:spPr>
          <a:xfrm>
            <a:off x="2251364" y="381000"/>
            <a:ext cx="6324600" cy="16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Learning Outcomes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96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4629" y="515820"/>
            <a:ext cx="2538899" cy="13255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1910" y="2476806"/>
            <a:ext cx="66904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1. Noun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3364" y="3800436"/>
            <a:ext cx="8158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Noun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650020" y="4962119"/>
            <a:ext cx="9613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3.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Word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Noun.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166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158" y="563988"/>
            <a:ext cx="9666429" cy="4299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2250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sz="3600" b="1" dirty="0" smtClean="0">
                <a:solidFill>
                  <a:srgbClr val="11111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Nouns are classified into five types:-</a:t>
            </a:r>
            <a:endParaRPr lang="en-US" sz="2800" b="1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1718" y="1465746"/>
            <a:ext cx="7689926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3600" b="1" u="sng" spc="300" dirty="0" smtClean="0">
                <a:solidFill>
                  <a:srgbClr val="9B3D0F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Proper Noun (নাম বাচক বিশেষ্য)"/>
              </a:rPr>
              <a:t>1. Proper Noun (</a:t>
            </a:r>
            <a:r>
              <a:rPr lang="en-US" sz="3600" b="1" u="sng" spc="300" dirty="0" err="1" smtClean="0">
                <a:solidFill>
                  <a:srgbClr val="9B3D0F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Proper Noun (নাম বাচক বিশেষ্য)"/>
              </a:rPr>
              <a:t>নাম</a:t>
            </a:r>
            <a:r>
              <a:rPr lang="en-US" sz="3600" b="1" u="sng" spc="300" dirty="0" smtClean="0">
                <a:solidFill>
                  <a:srgbClr val="9B3D0F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Proper Noun (নাম বাচক বিশেষ্য)"/>
              </a:rPr>
              <a:t> </a:t>
            </a:r>
            <a:r>
              <a:rPr lang="en-US" sz="3600" b="1" u="sng" spc="300" dirty="0" err="1" smtClean="0">
                <a:solidFill>
                  <a:srgbClr val="9B3D0F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Proper Noun (নাম বাচক বিশেষ্য)"/>
              </a:rPr>
              <a:t>বাচক</a:t>
            </a:r>
            <a:r>
              <a:rPr lang="en-US" sz="3600" b="1" u="sng" spc="300" dirty="0" smtClean="0">
                <a:solidFill>
                  <a:srgbClr val="9B3D0F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Proper Noun (নাম বাচক বিশেষ্য)"/>
              </a:rPr>
              <a:t> </a:t>
            </a:r>
            <a:r>
              <a:rPr lang="en-US" sz="3600" b="1" u="sng" spc="300" dirty="0" err="1" smtClean="0">
                <a:solidFill>
                  <a:srgbClr val="9B3D0F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Proper Noun (নাম বাচক বিশেষ্য)"/>
              </a:rPr>
              <a:t>বিশেষ্য</a:t>
            </a:r>
            <a:r>
              <a:rPr lang="en-US" sz="3600" b="1" u="sng" spc="300" dirty="0" smtClean="0">
                <a:solidFill>
                  <a:srgbClr val="9B3D0F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Proper Noun (নাম বাচক বিশেষ্য)"/>
              </a:rPr>
              <a:t>)</a:t>
            </a:r>
            <a:endParaRPr lang="en-US" sz="2400" b="1" u="sng" spc="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0991" y="2460407"/>
            <a:ext cx="7358105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3200" b="1" u="none" strike="noStrike" spc="300" dirty="0" smtClean="0">
                <a:solidFill>
                  <a:srgbClr val="9B3D0F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Common Noun (জাতিবাচক বিশেষ্য)"/>
              </a:rPr>
              <a:t>2. Common Noun (</a:t>
            </a:r>
            <a:r>
              <a:rPr lang="en-US" sz="3200" b="1" u="none" strike="noStrike" spc="300" dirty="0" err="1" smtClean="0">
                <a:solidFill>
                  <a:srgbClr val="9B3D0F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Common Noun (জাতিবাচক বিশেষ্য)"/>
              </a:rPr>
              <a:t>জাতিবাচক</a:t>
            </a:r>
            <a:r>
              <a:rPr lang="en-US" sz="3200" b="1" u="none" strike="noStrike" spc="300" dirty="0" smtClean="0">
                <a:solidFill>
                  <a:srgbClr val="9B3D0F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Common Noun (জাতিবাচক বিশেষ্য)"/>
              </a:rPr>
              <a:t> </a:t>
            </a:r>
            <a:r>
              <a:rPr lang="en-US" sz="3200" b="1" u="none" strike="noStrike" spc="300" dirty="0" err="1" smtClean="0">
                <a:solidFill>
                  <a:srgbClr val="9B3D0F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Common Noun (জাতিবাচক বিশেষ্য)"/>
              </a:rPr>
              <a:t>বিশেষ্য</a:t>
            </a:r>
            <a:r>
              <a:rPr lang="en-US" sz="3200" b="1" u="none" strike="noStrike" spc="300" dirty="0" smtClean="0">
                <a:solidFill>
                  <a:srgbClr val="9B3D0F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Common Noun (জাতিবাচক বিশেষ্য)"/>
              </a:rPr>
              <a:t>)</a:t>
            </a:r>
            <a:endParaRPr lang="en-US" sz="2000" b="1" spc="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4918" y="3367652"/>
            <a:ext cx="7830990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3200" b="1" u="none" strike="noStrike" spc="300" dirty="0" smtClean="0">
                <a:solidFill>
                  <a:srgbClr val="9B3D0F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tooltip="Collective Noun (সমষ্টিবাচক বিশেষ্য)"/>
              </a:rPr>
              <a:t>3. Collective Noun (</a:t>
            </a:r>
            <a:r>
              <a:rPr lang="en-US" sz="3200" b="1" u="none" strike="noStrike" spc="300" dirty="0" err="1" smtClean="0">
                <a:solidFill>
                  <a:srgbClr val="9B3D0F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tooltip="Collective Noun (সমষ্টিবাচক বিশেষ্য)"/>
              </a:rPr>
              <a:t>সমষ্টিবাচক</a:t>
            </a:r>
            <a:r>
              <a:rPr lang="en-US" sz="3200" b="1" u="none" strike="noStrike" spc="300" dirty="0" smtClean="0">
                <a:solidFill>
                  <a:srgbClr val="9B3D0F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tooltip="Collective Noun (সমষ্টিবাচক বিশেষ্য)"/>
              </a:rPr>
              <a:t> </a:t>
            </a:r>
            <a:r>
              <a:rPr lang="en-US" sz="3200" b="1" u="none" strike="noStrike" spc="300" dirty="0" err="1" smtClean="0">
                <a:solidFill>
                  <a:srgbClr val="9B3D0F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tooltip="Collective Noun (সমষ্টিবাচক বিশেষ্য)"/>
              </a:rPr>
              <a:t>বিশেষ্য</a:t>
            </a:r>
            <a:r>
              <a:rPr lang="en-US" sz="3200" b="1" u="none" strike="noStrike" spc="300" dirty="0" smtClean="0">
                <a:solidFill>
                  <a:srgbClr val="9B3D0F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tooltip="Collective Noun (সমষ্টিবাচক বিশেষ্য)"/>
              </a:rPr>
              <a:t>)</a:t>
            </a:r>
            <a:endParaRPr lang="en-US" sz="2000" b="1" spc="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9046" y="4338678"/>
            <a:ext cx="7790915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3600" b="1" u="none" strike="noStrike" spc="300" dirty="0" smtClean="0">
                <a:solidFill>
                  <a:srgbClr val="9B3D0F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tooltip="Material Noun (বস্তুবাচক বিশেষ্য)"/>
              </a:rPr>
              <a:t>4. Material Noun (</a:t>
            </a:r>
            <a:r>
              <a:rPr lang="en-US" sz="3600" b="1" u="none" strike="noStrike" spc="300" dirty="0" err="1" smtClean="0">
                <a:solidFill>
                  <a:srgbClr val="9B3D0F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tooltip="Material Noun (বস্তুবাচক বিশেষ্য)"/>
              </a:rPr>
              <a:t>বস্তুবাচক</a:t>
            </a:r>
            <a:r>
              <a:rPr lang="en-US" sz="3600" b="1" u="none" strike="noStrike" spc="300" dirty="0" smtClean="0">
                <a:solidFill>
                  <a:srgbClr val="9B3D0F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tooltip="Material Noun (বস্তুবাচক বিশেষ্য)"/>
              </a:rPr>
              <a:t> </a:t>
            </a:r>
            <a:r>
              <a:rPr lang="en-US" sz="3600" b="1" u="none" strike="noStrike" spc="300" dirty="0" err="1" smtClean="0">
                <a:solidFill>
                  <a:srgbClr val="9B3D0F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tooltip="Material Noun (বস্তুবাচক বিশেষ্য)"/>
              </a:rPr>
              <a:t>বিশেষ্য</a:t>
            </a:r>
            <a:r>
              <a:rPr lang="en-US" sz="3600" b="1" u="none" strike="noStrike" spc="300" dirty="0" smtClean="0">
                <a:solidFill>
                  <a:srgbClr val="9B3D0F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tooltip="Material Noun (বস্তুবাচক বিশেষ্য)"/>
              </a:rPr>
              <a:t>)</a:t>
            </a:r>
            <a:endParaRPr lang="en-US" sz="2400" b="1" spc="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0609" y="5366094"/>
            <a:ext cx="711104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3200" b="1" u="none" strike="noStrike" spc="300" dirty="0" smtClean="0">
                <a:solidFill>
                  <a:srgbClr val="9B3D0F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tooltip="Abstract Noun (গুণবাচক বিশেষ্য)"/>
              </a:rPr>
              <a:t>5. Abstract Noun (</a:t>
            </a:r>
            <a:r>
              <a:rPr lang="en-US" sz="3200" b="1" u="none" strike="noStrike" spc="300" dirty="0" err="1" smtClean="0">
                <a:solidFill>
                  <a:srgbClr val="9B3D0F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tooltip="Abstract Noun (গুণবাচক বিশেষ্য)"/>
              </a:rPr>
              <a:t>গুণবাচক</a:t>
            </a:r>
            <a:r>
              <a:rPr lang="en-US" sz="3200" b="1" u="none" strike="noStrike" spc="300" dirty="0" smtClean="0">
                <a:solidFill>
                  <a:srgbClr val="9B3D0F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tooltip="Abstract Noun (গুণবাচক বিশেষ্য)"/>
              </a:rPr>
              <a:t> </a:t>
            </a:r>
            <a:r>
              <a:rPr lang="en-US" sz="3200" b="1" u="none" strike="noStrike" spc="300" dirty="0" err="1" smtClean="0">
                <a:solidFill>
                  <a:srgbClr val="9B3D0F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tooltip="Abstract Noun (গুণবাচক বিশেষ্য)"/>
              </a:rPr>
              <a:t>বিশেষ্য</a:t>
            </a:r>
            <a:r>
              <a:rPr lang="en-US" sz="3200" b="1" u="none" strike="noStrike" spc="300" dirty="0" smtClean="0">
                <a:solidFill>
                  <a:srgbClr val="9B3D0F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tooltip="Abstract Noun (গুণবাচক বিশেষ্য)"/>
              </a:rPr>
              <a:t>)</a:t>
            </a:r>
            <a:endParaRPr lang="en-US" sz="2000" b="1" spc="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788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1906" y="585540"/>
            <a:ext cx="7156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11111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Proper Noun (</a:t>
            </a:r>
            <a:r>
              <a:rPr lang="en-US" sz="3200" b="1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নাম</a:t>
            </a:r>
            <a:r>
              <a:rPr lang="en-US" sz="3200" b="1" dirty="0" smtClean="0">
                <a:solidFill>
                  <a:srgbClr val="11111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বাচক</a:t>
            </a:r>
            <a:r>
              <a:rPr lang="en-US" sz="3200" b="1" dirty="0" smtClean="0">
                <a:solidFill>
                  <a:srgbClr val="11111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বিশেষ্য</a:t>
            </a:r>
            <a:r>
              <a:rPr lang="en-US" sz="3200" b="1" dirty="0" smtClean="0">
                <a:solidFill>
                  <a:srgbClr val="11111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553052" y="1378573"/>
            <a:ext cx="86938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800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যে</a:t>
            </a:r>
            <a:r>
              <a:rPr lang="en-US" sz="2800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Noun </a:t>
            </a:r>
            <a:r>
              <a:rPr lang="en-US" sz="2800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দ্বারা</a:t>
            </a:r>
            <a:r>
              <a:rPr lang="en-US" sz="2800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কোন</a:t>
            </a:r>
            <a:r>
              <a:rPr lang="en-US" sz="2800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নির্দিষ্ট</a:t>
            </a:r>
            <a:r>
              <a:rPr lang="en-US" sz="2800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ব্যক্তি</a:t>
            </a:r>
            <a:r>
              <a:rPr lang="en-US" sz="2800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বস্তু</a:t>
            </a:r>
            <a:r>
              <a:rPr lang="en-US" sz="2800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বা</a:t>
            </a:r>
            <a:r>
              <a:rPr lang="en-US" sz="2800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স্থানের</a:t>
            </a:r>
            <a:r>
              <a:rPr lang="en-US" sz="2800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নাম</a:t>
            </a:r>
            <a:r>
              <a:rPr lang="en-US" sz="2800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বোঝায়</a:t>
            </a:r>
            <a:r>
              <a:rPr lang="en-US" sz="2800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তাকে</a:t>
            </a:r>
            <a:r>
              <a:rPr lang="en-US" sz="2800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2800" b="1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Proper Noun</a:t>
            </a:r>
            <a:r>
              <a:rPr lang="en-US" sz="2800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2800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বলে</a:t>
            </a:r>
            <a:r>
              <a:rPr lang="en-US" sz="2800" dirty="0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endParaRPr lang="en-US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3944" y="2603536"/>
            <a:ext cx="96691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ts val="1050"/>
              </a:spcBef>
              <a:spcAft>
                <a:spcPts val="1050"/>
              </a:spcAft>
            </a:pPr>
            <a:r>
              <a:rPr lang="en-US" sz="2800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 proper noun refers to specific names of persons, things, places, etc. and 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always start with a capital letter</a:t>
            </a:r>
            <a:r>
              <a:rPr lang="en-US" sz="2800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9603" y="3765901"/>
            <a:ext cx="20024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en-US" sz="3200" b="1" i="1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Example:</a:t>
            </a:r>
            <a:endParaRPr lang="en-US" sz="3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0543" y="4508783"/>
            <a:ext cx="333676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spc="15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like the story of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53" y="5385844"/>
            <a:ext cx="3974789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spc="15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you ever seen the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9603" y="6035948"/>
            <a:ext cx="3606427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spc="15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planned to visit </a:t>
            </a:r>
            <a:endParaRPr lang="en-US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12842" y="4635395"/>
            <a:ext cx="52969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pc="15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(Shakespeare </a:t>
            </a:r>
            <a:r>
              <a:rPr lang="en-US" sz="2000" b="1" spc="15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নির্দিষ্ট</a:t>
            </a:r>
            <a:r>
              <a:rPr lang="en-US" sz="2000" b="1" spc="15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15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একজন</a:t>
            </a:r>
            <a:r>
              <a:rPr lang="en-US" sz="2000" b="1" spc="15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15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ব্যক্তির</a:t>
            </a:r>
            <a:r>
              <a:rPr lang="en-US" sz="2000" b="1" spc="15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15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নাম</a:t>
            </a:r>
            <a:r>
              <a:rPr lang="en-US" sz="2000" b="1" spc="15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4113995" y="4524673"/>
            <a:ext cx="2427909" cy="530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b="1" spc="15" dirty="0" smtClean="0">
                <a:solidFill>
                  <a:srgbClr val="C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Shakespeare</a:t>
            </a:r>
            <a:endParaRPr lang="en-US" sz="28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76696" y="5455050"/>
            <a:ext cx="4204484" cy="404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spc="15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b="1" spc="15" dirty="0" err="1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Tajmahal</a:t>
            </a:r>
            <a:r>
              <a:rPr lang="en-US" sz="2000" b="1" spc="15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15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একটি</a:t>
            </a:r>
            <a:r>
              <a:rPr lang="en-US" sz="2000" b="1" spc="15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15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স্থাপনার</a:t>
            </a:r>
            <a:r>
              <a:rPr lang="en-US" sz="2000" b="1" spc="15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15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নাম</a:t>
            </a:r>
            <a:r>
              <a:rPr lang="en-US" sz="2000" b="1" spc="15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9307" y="5368086"/>
            <a:ext cx="1711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15" dirty="0" err="1" smtClean="0">
                <a:solidFill>
                  <a:srgbClr val="C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Tajmahal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76696" y="6150434"/>
            <a:ext cx="4926990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spc="15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000" b="1" spc="15" dirty="0" err="1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Sylhet</a:t>
            </a:r>
            <a:r>
              <a:rPr lang="en-US" sz="2000" b="1" spc="15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b="1" spc="15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নির্দিষ্ট</a:t>
            </a:r>
            <a:r>
              <a:rPr lang="en-US" sz="2000" b="1" spc="15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15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একটি</a:t>
            </a:r>
            <a:r>
              <a:rPr lang="en-US" sz="2000" b="1" spc="15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15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জায়গার</a:t>
            </a:r>
            <a:r>
              <a:rPr lang="en-US" sz="2000" b="1" spc="15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15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নাম</a:t>
            </a:r>
            <a:r>
              <a:rPr lang="en-US" sz="2000" b="1" spc="15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3893" y="5987313"/>
            <a:ext cx="1543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15" dirty="0" err="1" smtClean="0">
                <a:solidFill>
                  <a:srgbClr val="C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Sylhet</a:t>
            </a:r>
            <a:r>
              <a:rPr lang="en-US" sz="3200" b="1" spc="15" dirty="0" smtClean="0">
                <a:solidFill>
                  <a:srgbClr val="C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5" name="Equal 14"/>
          <p:cNvSpPr/>
          <p:nvPr/>
        </p:nvSpPr>
        <p:spPr>
          <a:xfrm>
            <a:off x="6512095" y="4600539"/>
            <a:ext cx="487681" cy="4544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qual 15"/>
          <p:cNvSpPr/>
          <p:nvPr/>
        </p:nvSpPr>
        <p:spPr>
          <a:xfrm>
            <a:off x="6541904" y="5430337"/>
            <a:ext cx="487681" cy="4544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Equal 16"/>
          <p:cNvSpPr/>
          <p:nvPr/>
        </p:nvSpPr>
        <p:spPr>
          <a:xfrm>
            <a:off x="6531279" y="6150434"/>
            <a:ext cx="487681" cy="4544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176696" y="4600539"/>
            <a:ext cx="1643747" cy="461601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540282" y="5412361"/>
            <a:ext cx="1280161" cy="461601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540282" y="6101979"/>
            <a:ext cx="1083213" cy="461601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9226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0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michel jek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1" y="1226129"/>
            <a:ext cx="3352800" cy="2930235"/>
          </a:xfrm>
          <a:prstGeom prst="rect">
            <a:avLst/>
          </a:prstGeom>
        </p:spPr>
      </p:pic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308" y="1233055"/>
            <a:ext cx="3863528" cy="2881745"/>
          </a:xfrm>
          <a:prstGeom prst="rect">
            <a:avLst/>
          </a:prstGeom>
        </p:spPr>
      </p:pic>
      <p:pic>
        <p:nvPicPr>
          <p:cNvPr id="4" name="Picture 3" descr="Gitanjali__Upl__499beb778fbec.jpg"/>
          <p:cNvPicPr>
            <a:picLocks noChangeAspect="1"/>
          </p:cNvPicPr>
          <p:nvPr/>
        </p:nvPicPr>
        <p:blipFill>
          <a:blip r:embed="rId4"/>
          <a:srcRect l="8867" t="1585" r="5495" b="1984"/>
          <a:stretch>
            <a:fillRect/>
          </a:stretch>
        </p:blipFill>
        <p:spPr>
          <a:xfrm>
            <a:off x="8451274" y="1205345"/>
            <a:ext cx="3255818" cy="289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02182" y="152399"/>
            <a:ext cx="46274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Proper Noun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450273" y="4488872"/>
            <a:ext cx="2667000" cy="685800"/>
          </a:xfrm>
          <a:prstGeom prst="upArrowCallout">
            <a:avLst>
              <a:gd name="adj1" fmla="val 14286"/>
              <a:gd name="adj2" fmla="val 13939"/>
              <a:gd name="adj3" fmla="val 25000"/>
              <a:gd name="adj4" fmla="val 630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Michel Jackson</a:t>
            </a:r>
            <a:endParaRPr lang="en-US" sz="2800" dirty="0"/>
          </a:p>
        </p:txBody>
      </p:sp>
      <p:sp>
        <p:nvSpPr>
          <p:cNvPr id="7" name="Up Arrow Callout 6"/>
          <p:cNvSpPr/>
          <p:nvPr/>
        </p:nvSpPr>
        <p:spPr>
          <a:xfrm>
            <a:off x="4745181" y="4440382"/>
            <a:ext cx="2639292" cy="762000"/>
          </a:xfrm>
          <a:prstGeom prst="upArrowCallout">
            <a:avLst>
              <a:gd name="adj1" fmla="val 14286"/>
              <a:gd name="adj2" fmla="val 13939"/>
              <a:gd name="adj3" fmla="val 25000"/>
              <a:gd name="adj4" fmla="val 6309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Seaport</a:t>
            </a:r>
            <a:endParaRPr lang="en-US" sz="4800" b="1" dirty="0"/>
          </a:p>
        </p:txBody>
      </p:sp>
      <p:sp>
        <p:nvSpPr>
          <p:cNvPr id="8" name="Up Arrow Callout 7"/>
          <p:cNvSpPr/>
          <p:nvPr/>
        </p:nvSpPr>
        <p:spPr>
          <a:xfrm>
            <a:off x="9199418" y="4488874"/>
            <a:ext cx="2493818" cy="685800"/>
          </a:xfrm>
          <a:prstGeom prst="upArrowCallout">
            <a:avLst>
              <a:gd name="adj1" fmla="val 14286"/>
              <a:gd name="adj2" fmla="val 13939"/>
              <a:gd name="adj3" fmla="val 25000"/>
              <a:gd name="adj4" fmla="val 6309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</a:rPr>
              <a:t>Gitanjali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838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6" y="540327"/>
            <a:ext cx="3553689" cy="38931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71" y="602674"/>
            <a:ext cx="3473531" cy="36506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154816" y="5253244"/>
            <a:ext cx="562384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i="1" dirty="0"/>
              <a:t>PROPER  NOUN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408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7151" y="409261"/>
            <a:ext cx="7978466" cy="417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2250"/>
              </a:lnSpc>
            </a:pPr>
            <a:r>
              <a:rPr lang="en-US" sz="32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Common Noun (</a:t>
            </a:r>
            <a:r>
              <a:rPr lang="en-US" sz="32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জাতিবাচক</a:t>
            </a:r>
            <a:r>
              <a:rPr lang="en-US" sz="32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বিশেষ্য</a:t>
            </a:r>
            <a:r>
              <a:rPr lang="en-US" sz="32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2400" b="1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8710" y="1280894"/>
            <a:ext cx="102553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8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যে</a:t>
            </a: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Noun </a:t>
            </a:r>
            <a:r>
              <a:rPr lang="en-US" sz="28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দ্বারা</a:t>
            </a: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একই</a:t>
            </a: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জাতীয়</a:t>
            </a: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কোন</a:t>
            </a: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ব্যক্তি</a:t>
            </a: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বস্তু</a:t>
            </a: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বা</a:t>
            </a: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প্রাণীকে</a:t>
            </a: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নির্দিষ্ট</a:t>
            </a: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করে</a:t>
            </a: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না</a:t>
            </a: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বুঝিয়ে</a:t>
            </a: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সে</a:t>
            </a: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জাতীয়</a:t>
            </a: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সকলকে</a:t>
            </a: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একসাথে</a:t>
            </a: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বুঝায়</a:t>
            </a: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তাকেই</a:t>
            </a: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 Common Noun </a:t>
            </a:r>
            <a:r>
              <a:rPr lang="en-US" sz="28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বলে</a:t>
            </a: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 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0595" y="4911936"/>
            <a:ext cx="17395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যেমন</a:t>
            </a:r>
            <a:r>
              <a:rPr lang="en-US" sz="4800" b="1" dirty="0" smtClean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:-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2526397" y="5362964"/>
            <a:ext cx="24465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Student,</a:t>
            </a:r>
            <a:endParaRPr lang="en-US" sz="4400" b="1" dirty="0"/>
          </a:p>
        </p:txBody>
      </p:sp>
      <p:sp>
        <p:nvSpPr>
          <p:cNvPr id="6" name="Rectangle 5"/>
          <p:cNvSpPr/>
          <p:nvPr/>
        </p:nvSpPr>
        <p:spPr>
          <a:xfrm>
            <a:off x="5161589" y="5424554"/>
            <a:ext cx="15376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Book,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6938021" y="5496861"/>
            <a:ext cx="15712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Dog,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8623426" y="5510716"/>
            <a:ext cx="2954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en-US" sz="40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Flower</a:t>
            </a:r>
            <a:r>
              <a:rPr lang="en-US" sz="40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 etc.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1728" y="2520736"/>
            <a:ext cx="10818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36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 common noun refers to specific generic names of persons, places, things, etc. It is the opposite of Proper Noun.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64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26328" y="304800"/>
            <a:ext cx="543098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accent2">
                    <a:lumMod val="50000"/>
                  </a:schemeClr>
                </a:solidFill>
              </a:rPr>
              <a:t>Common Noun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 descr="C:\Users\User\Desktop\New folder\river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3255" y="1911926"/>
            <a:ext cx="2680854" cy="2452255"/>
          </a:xfrm>
          <a:prstGeom prst="rect">
            <a:avLst/>
          </a:prstGeom>
          <a:noFill/>
        </p:spPr>
      </p:pic>
      <p:pic>
        <p:nvPicPr>
          <p:cNvPr id="4" name="Picture 3" descr="C:\Users\User\Desktop\New folder\cow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9636" y="1925780"/>
            <a:ext cx="3283527" cy="2252481"/>
          </a:xfrm>
          <a:prstGeom prst="rect">
            <a:avLst/>
          </a:prstGeom>
          <a:noFill/>
        </p:spPr>
      </p:pic>
      <p:pic>
        <p:nvPicPr>
          <p:cNvPr id="5" name="Picture 4" descr="C:\Users\User\Desktop\New folder\book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24109" y="1925783"/>
            <a:ext cx="2618509" cy="2189018"/>
          </a:xfrm>
          <a:prstGeom prst="rect">
            <a:avLst/>
          </a:prstGeom>
          <a:noFill/>
        </p:spPr>
      </p:pic>
      <p:pic>
        <p:nvPicPr>
          <p:cNvPr id="6" name="Picture 5" descr="C:\Users\User\Desktop\New folder\man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818" y="1898072"/>
            <a:ext cx="2341418" cy="23691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71946" y="4412673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Man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43745" y="4350327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River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33308" y="4246418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Cow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086110" y="428798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Book</a:t>
            </a:r>
            <a:endParaRPr lang="en-US" sz="2400" b="1" dirty="0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728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31109"/>
              </p:ext>
            </p:extLst>
          </p:nvPr>
        </p:nvGraphicFramePr>
        <p:xfrm>
          <a:off x="1814946" y="1343890"/>
          <a:ext cx="8610600" cy="5093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533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FFFF"/>
                          </a:solidFill>
                        </a:rPr>
                        <a:t>         PROPER</a:t>
                      </a:r>
                      <a:r>
                        <a:rPr lang="en-US" sz="2800" baseline="0" dirty="0" smtClean="0">
                          <a:solidFill>
                            <a:srgbClr val="00FFFF"/>
                          </a:solidFill>
                        </a:rPr>
                        <a:t> NOUN </a:t>
                      </a:r>
                      <a:endParaRPr lang="en-US" sz="2800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FFFF"/>
                          </a:solidFill>
                        </a:rPr>
                        <a:t>      COMMON  NOUN</a:t>
                      </a:r>
                      <a:endParaRPr lang="en-US" sz="2800" dirty="0">
                        <a:solidFill>
                          <a:srgbClr val="00FFF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660033"/>
                          </a:solidFill>
                        </a:rPr>
                        <a:t>           Karim</a:t>
                      </a: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660033"/>
                          </a:solidFill>
                        </a:rPr>
                        <a:t>             Boy</a:t>
                      </a: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660033"/>
                          </a:solidFill>
                        </a:rPr>
                        <a:t>               Rina</a:t>
                      </a:r>
                      <a:endParaRPr lang="en-US" sz="36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660033"/>
                          </a:solidFill>
                        </a:rPr>
                        <a:t>              Girl</a:t>
                      </a:r>
                      <a:endParaRPr lang="en-US" sz="36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660033"/>
                          </a:solidFill>
                        </a:rPr>
                        <a:t>            Friday</a:t>
                      </a:r>
                      <a:endParaRPr lang="en-US" sz="36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660033"/>
                          </a:solidFill>
                        </a:rPr>
                        <a:t>              Day</a:t>
                      </a:r>
                      <a:endParaRPr lang="en-US" sz="36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660033"/>
                          </a:solidFill>
                        </a:rPr>
                        <a:t>               July</a:t>
                      </a:r>
                      <a:endParaRPr lang="en-US" sz="32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660033"/>
                          </a:solidFill>
                        </a:rPr>
                        <a:t>              Month</a:t>
                      </a:r>
                      <a:endParaRPr lang="en-US" sz="32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660033"/>
                          </a:solidFill>
                        </a:rPr>
                        <a:t>       Bangladesh</a:t>
                      </a:r>
                      <a:endParaRPr lang="en-US" sz="36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660033"/>
                          </a:solidFill>
                        </a:rPr>
                        <a:t>          Country</a:t>
                      </a:r>
                      <a:endParaRPr lang="en-US" sz="36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660033"/>
                          </a:solidFill>
                        </a:rPr>
                        <a:t>              Padma</a:t>
                      </a:r>
                      <a:endParaRPr lang="en-US" sz="32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660033"/>
                          </a:solidFill>
                        </a:rPr>
                        <a:t>                River</a:t>
                      </a:r>
                      <a:endParaRPr lang="en-US" sz="32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660033"/>
                          </a:solidFill>
                        </a:rPr>
                        <a:t>              </a:t>
                      </a:r>
                      <a:r>
                        <a:rPr lang="en-US" sz="3200" baseline="0" dirty="0" smtClean="0">
                          <a:solidFill>
                            <a:srgbClr val="660033"/>
                          </a:solidFill>
                        </a:rPr>
                        <a:t>  </a:t>
                      </a:r>
                      <a:r>
                        <a:rPr lang="en-US" sz="3200" dirty="0" err="1" smtClean="0">
                          <a:solidFill>
                            <a:srgbClr val="660033"/>
                          </a:solidFill>
                        </a:rPr>
                        <a:t>Fazli</a:t>
                      </a:r>
                      <a:endParaRPr lang="en-US" sz="3200" dirty="0"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660033"/>
                          </a:solidFill>
                        </a:rPr>
                        <a:t>              Mango</a:t>
                      </a: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95987" y="265606"/>
            <a:ext cx="11304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80808"/>
                </a:solidFill>
              </a:rPr>
              <a:t>DIFFERENCE BETWEEN PROPER NOUN &amp; COMMON NOUN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2538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313509" y="977954"/>
            <a:ext cx="6727371" cy="80772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00B050"/>
                </a:solidFill>
                <a:latin typeface="Curlz MT" panose="04040404050702020202" pitchFamily="82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522515" y="2430588"/>
            <a:ext cx="6240358" cy="335141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Berlin Sans FB Demi" panose="020E0802020502020306" pitchFamily="34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4200" b="1" dirty="0" smtClean="0">
                <a:solidFill>
                  <a:srgbClr val="0070C0"/>
                </a:solidFill>
                <a:latin typeface="Berlin Sans FB Demi" panose="020E0802020502020306" pitchFamily="34" charset="0"/>
                <a:cs typeface="Times New Roman" pitchFamily="18" charset="0"/>
              </a:rPr>
              <a:t>Md. Alamgir Hossain</a:t>
            </a:r>
            <a:endParaRPr lang="en-US" sz="4200" b="1" dirty="0">
              <a:solidFill>
                <a:srgbClr val="0070C0"/>
              </a:solidFill>
              <a:latin typeface="Berlin Sans FB Demi" panose="020E0802020502020306" pitchFamily="34" charset="0"/>
              <a:cs typeface="Times New Roman" pitchFamily="18" charset="0"/>
            </a:endParaRPr>
          </a:p>
          <a:p>
            <a:pPr marL="0" indent="0" algn="ctr">
              <a:lnSpc>
                <a:spcPts val="500"/>
              </a:lnSpc>
              <a:spcBef>
                <a:spcPts val="0"/>
              </a:spcBef>
              <a:buNone/>
            </a:pPr>
            <a:endParaRPr lang="en-US" sz="4200" b="1" dirty="0">
              <a:solidFill>
                <a:srgbClr val="0070C0"/>
              </a:solidFill>
              <a:latin typeface="Berlin Sans FB Demi" panose="020E0802020502020306" pitchFamily="34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smtClean="0">
                <a:solidFill>
                  <a:srgbClr val="0070C0"/>
                </a:solidFill>
                <a:latin typeface="Berlin Sans FB Demi" panose="020E0802020502020306" pitchFamily="34" charset="0"/>
                <a:cs typeface="Times New Roman" pitchFamily="18" charset="0"/>
              </a:rPr>
              <a:t>(ICT Teacher)</a:t>
            </a:r>
            <a:endParaRPr lang="en-US" sz="3300" dirty="0">
              <a:solidFill>
                <a:srgbClr val="0070C0"/>
              </a:solidFill>
              <a:latin typeface="Berlin Sans FB Demi" panose="020E0802020502020306" pitchFamily="34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err="1" smtClean="0">
                <a:solidFill>
                  <a:srgbClr val="0070C0"/>
                </a:solidFill>
                <a:latin typeface="Berlin Sans FB Demi" panose="020E0802020502020306" pitchFamily="34" charset="0"/>
                <a:cs typeface="Times New Roman" pitchFamily="18" charset="0"/>
              </a:rPr>
              <a:t>Rahimapur</a:t>
            </a:r>
            <a:r>
              <a:rPr lang="en-US" sz="3300" dirty="0" smtClean="0">
                <a:solidFill>
                  <a:srgbClr val="0070C0"/>
                </a:solidFill>
                <a:latin typeface="Berlin Sans FB Demi" panose="020E0802020502020306" pitchFamily="34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Berlin Sans FB Demi" panose="020E0802020502020306" pitchFamily="34" charset="0"/>
                <a:cs typeface="Times New Roman" pitchFamily="18" charset="0"/>
              </a:rPr>
              <a:t>Fazil</a:t>
            </a:r>
            <a:r>
              <a:rPr lang="en-US" sz="3300" dirty="0" smtClean="0">
                <a:solidFill>
                  <a:srgbClr val="0070C0"/>
                </a:solidFill>
                <a:latin typeface="Berlin Sans FB Demi" panose="020E0802020502020306" pitchFamily="34" charset="0"/>
                <a:cs typeface="Times New Roman" pitchFamily="18" charset="0"/>
              </a:rPr>
              <a:t> </a:t>
            </a:r>
            <a:r>
              <a:rPr lang="en-US" sz="3300" dirty="0">
                <a:solidFill>
                  <a:srgbClr val="0070C0"/>
                </a:solidFill>
                <a:latin typeface="Berlin Sans FB Demi" panose="020E0802020502020306" pitchFamily="34" charset="0"/>
                <a:cs typeface="Times New Roman" pitchFamily="18" charset="0"/>
              </a:rPr>
              <a:t>Madrasah, </a:t>
            </a:r>
            <a:r>
              <a:rPr lang="en-US" sz="3300" dirty="0" err="1" smtClean="0">
                <a:solidFill>
                  <a:srgbClr val="0070C0"/>
                </a:solidFill>
                <a:latin typeface="Berlin Sans FB Demi" panose="020E0802020502020306" pitchFamily="34" charset="0"/>
                <a:cs typeface="Times New Roman" pitchFamily="18" charset="0"/>
              </a:rPr>
              <a:t>Patnitala</a:t>
            </a:r>
            <a:r>
              <a:rPr lang="en-US" sz="3300" dirty="0" smtClean="0">
                <a:solidFill>
                  <a:srgbClr val="0070C0"/>
                </a:solidFill>
                <a:latin typeface="Berlin Sans FB Demi" panose="020E0802020502020306" pitchFamily="34" charset="0"/>
                <a:cs typeface="Times New Roman" pitchFamily="18" charset="0"/>
              </a:rPr>
              <a:t>, </a:t>
            </a:r>
            <a:r>
              <a:rPr lang="en-US" sz="3300" dirty="0" err="1" smtClean="0">
                <a:solidFill>
                  <a:srgbClr val="0070C0"/>
                </a:solidFill>
                <a:latin typeface="Berlin Sans FB Demi" panose="020E0802020502020306" pitchFamily="34" charset="0"/>
                <a:cs typeface="Times New Roman" pitchFamily="18" charset="0"/>
              </a:rPr>
              <a:t>Naogaon</a:t>
            </a:r>
            <a:r>
              <a:rPr lang="en-US" sz="3300" dirty="0" smtClean="0">
                <a:solidFill>
                  <a:srgbClr val="0070C0"/>
                </a:solidFill>
                <a:latin typeface="Berlin Sans FB Demi" panose="020E0802020502020306" pitchFamily="34" charset="0"/>
                <a:cs typeface="Times New Roman" pitchFamily="18" charset="0"/>
              </a:rPr>
              <a:t>.</a:t>
            </a:r>
            <a:endParaRPr lang="en-US" sz="4200" dirty="0">
              <a:solidFill>
                <a:srgbClr val="0070C0"/>
              </a:solidFill>
              <a:latin typeface="Berlin Sans FB Demi" panose="020E0802020502020306" pitchFamily="34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70C0"/>
                </a:solidFill>
                <a:latin typeface="Berlin Sans FB Demi" panose="020E0802020502020306" pitchFamily="34" charset="0"/>
                <a:cs typeface="Times New Roman" pitchFamily="18" charset="0"/>
              </a:rPr>
              <a:t>Cell : </a:t>
            </a:r>
            <a:r>
              <a:rPr lang="en-US" sz="3300" dirty="0" smtClean="0">
                <a:solidFill>
                  <a:srgbClr val="0070C0"/>
                </a:solidFill>
                <a:latin typeface="Berlin Sans FB Demi" panose="020E0802020502020306" pitchFamily="34" charset="0"/>
                <a:cs typeface="Times New Roman" pitchFamily="18" charset="0"/>
              </a:rPr>
              <a:t>01723-626108</a:t>
            </a:r>
            <a:endParaRPr lang="en-US" sz="3300" dirty="0">
              <a:solidFill>
                <a:srgbClr val="0070C0"/>
              </a:solidFill>
              <a:latin typeface="Berlin Sans FB Demi" panose="020E0802020502020306" pitchFamily="34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70C0"/>
                </a:solidFill>
                <a:latin typeface="Berlin Sans FB Demi" panose="020E0802020502020306" pitchFamily="34" charset="0"/>
                <a:cs typeface="Times New Roman" pitchFamily="18" charset="0"/>
              </a:rPr>
              <a:t>E-mail : </a:t>
            </a:r>
            <a:r>
              <a:rPr lang="en-US" sz="3300" dirty="0" smtClean="0">
                <a:solidFill>
                  <a:srgbClr val="0070C0"/>
                </a:solidFill>
                <a:latin typeface="Berlin Sans FB Demi" panose="020E0802020502020306" pitchFamily="34" charset="0"/>
                <a:cs typeface="Times New Roman" pitchFamily="18" charset="0"/>
                <a:hlinkClick r:id="rId2"/>
              </a:rPr>
              <a:t>alamgirchz@gmail.com</a:t>
            </a:r>
            <a:endParaRPr lang="en-US" sz="3300" dirty="0" smtClean="0">
              <a:solidFill>
                <a:srgbClr val="0070C0"/>
              </a:solidFill>
              <a:latin typeface="Berlin Sans FB Demi" panose="020E0802020502020306" pitchFamily="34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smtClean="0">
                <a:solidFill>
                  <a:srgbClr val="0070C0"/>
                </a:solidFill>
                <a:latin typeface="Berlin Sans FB Demi" panose="020E0802020502020306" pitchFamily="34" charset="0"/>
                <a:cs typeface="Times New Roman" pitchFamily="18" charset="0"/>
              </a:rPr>
              <a:t>Date – </a:t>
            </a:r>
            <a:r>
              <a:rPr lang="en-US" sz="3300" dirty="0" smtClean="0">
                <a:solidFill>
                  <a:srgbClr val="0070C0"/>
                </a:solidFill>
                <a:latin typeface="Berlin Sans FB Demi" panose="020E0802020502020306" pitchFamily="34" charset="0"/>
                <a:cs typeface="Times New Roman" pitchFamily="18" charset="0"/>
              </a:rPr>
              <a:t>05</a:t>
            </a:r>
            <a:r>
              <a:rPr lang="en-US" sz="3300" dirty="0" smtClean="0">
                <a:solidFill>
                  <a:srgbClr val="0070C0"/>
                </a:solidFill>
                <a:latin typeface="Berlin Sans FB Demi" panose="020E0802020502020306" pitchFamily="34" charset="0"/>
                <a:cs typeface="Times New Roman" pitchFamily="18" charset="0"/>
              </a:rPr>
              <a:t>/12/2019</a:t>
            </a:r>
            <a:endParaRPr lang="en-US" sz="3300" dirty="0" smtClean="0">
              <a:solidFill>
                <a:srgbClr val="0070C0"/>
              </a:solidFill>
              <a:latin typeface="Berlin Sans FB Demi" panose="020E0802020502020306" pitchFamily="34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>
              <a:solidFill>
                <a:srgbClr val="0070C0"/>
              </a:solidFill>
              <a:latin typeface="Berlin Sans FB Demi" panose="020E0802020502020306" pitchFamily="34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>
              <a:latin typeface="Berlin Sans FB Demi" panose="020E0802020502020306" pitchFamily="34" charset="0"/>
              <a:cs typeface="Times New Roman" pitchFamily="18" charset="0"/>
            </a:endParaRPr>
          </a:p>
          <a:p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516" y="1071153"/>
            <a:ext cx="3633394" cy="4207873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i="0" u="none" strike="noStrike" kern="1200" normalizeH="0" baseline="0" noProof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051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8321" y="590630"/>
            <a:ext cx="9212778" cy="4299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2250"/>
              </a:lnSpc>
            </a:pPr>
            <a:r>
              <a:rPr lang="en-US" sz="36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Collective Noun (</a:t>
            </a:r>
            <a:r>
              <a:rPr lang="en-US" sz="36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সমষ্টিবাচক</a:t>
            </a:r>
            <a:r>
              <a:rPr lang="en-US" sz="36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বিশেষ্য</a:t>
            </a:r>
            <a:r>
              <a:rPr lang="en-US" sz="36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2800" b="1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369" y="1713096"/>
            <a:ext cx="11358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Collective Noun </a:t>
            </a:r>
            <a:r>
              <a:rPr lang="en-US" sz="3600" b="1" dirty="0" err="1">
                <a:solidFill>
                  <a:srgbClr val="111111"/>
                </a:solidFill>
                <a:latin typeface="Nirmala UI" panose="020B0502040204020203" pitchFamily="34" charset="0"/>
                <a:ea typeface="Calibri" panose="020F0502020204030204" pitchFamily="34" charset="0"/>
              </a:rPr>
              <a:t>দ্বারা</a:t>
            </a:r>
            <a:r>
              <a:rPr lang="en-US" sz="3600" b="1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1111"/>
                </a:solidFill>
                <a:latin typeface="Nirmala UI" panose="020B0502040204020203" pitchFamily="34" charset="0"/>
                <a:ea typeface="Calibri" panose="020F0502020204030204" pitchFamily="34" charset="0"/>
              </a:rPr>
              <a:t>কোন</a:t>
            </a:r>
            <a:r>
              <a:rPr lang="en-US" sz="3600" b="1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1111"/>
                </a:solidFill>
                <a:latin typeface="Nirmala UI" panose="020B0502040204020203" pitchFamily="34" charset="0"/>
                <a:ea typeface="Calibri" panose="020F0502020204030204" pitchFamily="34" charset="0"/>
              </a:rPr>
              <a:t>ব্যক্তি</a:t>
            </a:r>
            <a:r>
              <a:rPr lang="en-US" sz="3600" b="1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111111"/>
                </a:solidFill>
                <a:latin typeface="Nirmala UI" panose="020B0502040204020203" pitchFamily="34" charset="0"/>
                <a:ea typeface="Calibri" panose="020F0502020204030204" pitchFamily="34" charset="0"/>
              </a:rPr>
              <a:t>বস্তু</a:t>
            </a:r>
            <a:r>
              <a:rPr lang="en-US" sz="3600" b="1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1111"/>
                </a:solidFill>
                <a:latin typeface="Nirmala UI" panose="020B0502040204020203" pitchFamily="34" charset="0"/>
                <a:ea typeface="Calibri" panose="020F0502020204030204" pitchFamily="34" charset="0"/>
              </a:rPr>
              <a:t>বা</a:t>
            </a:r>
            <a:r>
              <a:rPr lang="en-US" sz="3600" b="1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1111"/>
                </a:solidFill>
                <a:latin typeface="Nirmala UI" panose="020B0502040204020203" pitchFamily="34" charset="0"/>
                <a:ea typeface="Calibri" panose="020F0502020204030204" pitchFamily="34" charset="0"/>
              </a:rPr>
              <a:t>প্রাণীর</a:t>
            </a:r>
            <a:r>
              <a:rPr lang="en-US" sz="3600" b="1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1111"/>
                </a:solidFill>
                <a:latin typeface="Nirmala UI" panose="020B0502040204020203" pitchFamily="34" charset="0"/>
                <a:ea typeface="Calibri" panose="020F0502020204030204" pitchFamily="34" charset="0"/>
              </a:rPr>
              <a:t>সমষ্টি</a:t>
            </a:r>
            <a:r>
              <a:rPr lang="en-US" sz="3600" b="1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1111"/>
                </a:solidFill>
                <a:latin typeface="Nirmala UI" panose="020B0502040204020203" pitchFamily="34" charset="0"/>
                <a:ea typeface="Calibri" panose="020F0502020204030204" pitchFamily="34" charset="0"/>
              </a:rPr>
              <a:t>কে</a:t>
            </a:r>
            <a:r>
              <a:rPr lang="en-US" sz="3600" b="1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1111"/>
                </a:solidFill>
                <a:latin typeface="Nirmala UI" panose="020B0502040204020203" pitchFamily="34" charset="0"/>
                <a:ea typeface="Calibri" panose="020F0502020204030204" pitchFamily="34" charset="0"/>
              </a:rPr>
              <a:t>বুঝায়</a:t>
            </a:r>
            <a:r>
              <a:rPr lang="en-US" sz="3600" b="1" dirty="0" smtClean="0">
                <a:solidFill>
                  <a:srgbClr val="111111"/>
                </a:solidFill>
                <a:latin typeface="Nirmala UI" panose="020B0502040204020203" pitchFamily="34" charset="0"/>
                <a:ea typeface="Calibri" panose="020F0502020204030204" pitchFamily="34" charset="0"/>
              </a:rPr>
              <a:t>।</a:t>
            </a:r>
            <a:r>
              <a:rPr lang="en-US" sz="3600" b="1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864502" y="4502241"/>
            <a:ext cx="1449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111111"/>
                </a:solidFill>
                <a:latin typeface="Nirmala UI" panose="020B0502040204020203" pitchFamily="34" charset="0"/>
                <a:ea typeface="Calibri" panose="020F0502020204030204" pitchFamily="34" charset="0"/>
              </a:rPr>
              <a:t>যেমন</a:t>
            </a:r>
            <a:r>
              <a:rPr lang="en-US" sz="4000" b="1" dirty="0" smtClean="0">
                <a:solidFill>
                  <a:srgbClr val="111111"/>
                </a:solidFill>
                <a:latin typeface="Nirmala UI" panose="020B0502040204020203" pitchFamily="34" charset="0"/>
                <a:ea typeface="Calibri" panose="020F0502020204030204" pitchFamily="34" charset="0"/>
              </a:rPr>
              <a:t>:-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1990472" y="5193197"/>
            <a:ext cx="1314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Club,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3395567" y="5207051"/>
            <a:ext cx="1445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Army,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4968868" y="5220905"/>
            <a:ext cx="16273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Class,</a:t>
            </a:r>
            <a:endParaRPr lang="en-US" sz="4000" b="1" dirty="0"/>
          </a:p>
        </p:txBody>
      </p:sp>
      <p:sp>
        <p:nvSpPr>
          <p:cNvPr id="9" name="Rectangle 8"/>
          <p:cNvSpPr/>
          <p:nvPr/>
        </p:nvSpPr>
        <p:spPr>
          <a:xfrm>
            <a:off x="6794209" y="5280478"/>
            <a:ext cx="19775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Family,</a:t>
            </a:r>
            <a:endParaRPr lang="en-US" sz="4000" b="1" dirty="0"/>
          </a:p>
        </p:txBody>
      </p:sp>
      <p:sp>
        <p:nvSpPr>
          <p:cNvPr id="10" name="Rectangle 9"/>
          <p:cNvSpPr/>
          <p:nvPr/>
        </p:nvSpPr>
        <p:spPr>
          <a:xfrm>
            <a:off x="778051" y="2818351"/>
            <a:ext cx="10402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36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Collective Noun</a:t>
            </a:r>
            <a:r>
              <a:rPr lang="en-US" sz="3600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, in English Grammar, refers to a group of things, persons or animals.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9006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22073" y="249382"/>
            <a:ext cx="4655127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Collective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 Noun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 descr="C:\Users\User\Desktop\New folder\army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092" y="1856509"/>
            <a:ext cx="3039700" cy="2424546"/>
          </a:xfrm>
          <a:prstGeom prst="rect">
            <a:avLst/>
          </a:prstGeom>
          <a:noFill/>
        </p:spPr>
      </p:pic>
      <p:pic>
        <p:nvPicPr>
          <p:cNvPr id="4" name="Picture 3" descr="C:\Users\User\Desktop\New folder\library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7491" y="1828800"/>
            <a:ext cx="2604654" cy="2438400"/>
          </a:xfrm>
          <a:prstGeom prst="rect">
            <a:avLst/>
          </a:prstGeom>
          <a:noFill/>
        </p:spPr>
      </p:pic>
      <p:pic>
        <p:nvPicPr>
          <p:cNvPr id="5" name="Picture 4" descr="C:\Users\User\Desktop\New folder\class roo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6109" y="1801091"/>
            <a:ext cx="2909455" cy="2452254"/>
          </a:xfrm>
          <a:prstGeom prst="rect">
            <a:avLst/>
          </a:prstGeom>
          <a:noFill/>
        </p:spPr>
      </p:pic>
      <p:pic>
        <p:nvPicPr>
          <p:cNvPr id="6" name="Picture 6" descr="C:\Users\User\Desktop\New folder\public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37965" y="1787236"/>
            <a:ext cx="2615236" cy="24799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8981" y="4627419"/>
            <a:ext cx="164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ARMY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3018" y="4641273"/>
            <a:ext cx="214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LIBRARY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0180" y="4603339"/>
            <a:ext cx="2646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CLASSROOM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16836" y="4631048"/>
            <a:ext cx="1766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CROWD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9279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repeatCount="indefinite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8171" y="362588"/>
            <a:ext cx="9479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DIFFERENCE BETWEEN COMMON NOUN &amp; COLLECTIVE NOUN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187604"/>
              </p:ext>
            </p:extLst>
          </p:nvPr>
        </p:nvGraphicFramePr>
        <p:xfrm>
          <a:off x="1555172" y="1537855"/>
          <a:ext cx="8763000" cy="4497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7295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     COMMON NOUN 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    COLLECTIVE NOUN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417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660066"/>
                          </a:solidFill>
                        </a:rPr>
                        <a:t>           Boy</a:t>
                      </a:r>
                      <a:endParaRPr lang="en-US" sz="3600" b="1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660066"/>
                          </a:solidFill>
                        </a:rPr>
                        <a:t>     A group of boys</a:t>
                      </a:r>
                      <a:endParaRPr lang="en-US" sz="3600" b="1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417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660066"/>
                          </a:solidFill>
                        </a:rPr>
                        <a:t>          Cow</a:t>
                      </a:r>
                      <a:endParaRPr lang="en-US" sz="3600" b="1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660066"/>
                          </a:solidFill>
                        </a:rPr>
                        <a:t>     A herd of cows</a:t>
                      </a:r>
                      <a:endParaRPr lang="en-US" sz="3600" b="1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417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660066"/>
                          </a:solidFill>
                        </a:rPr>
                        <a:t>        Flower</a:t>
                      </a:r>
                      <a:endParaRPr lang="en-US" sz="3600" b="1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660066"/>
                          </a:solidFill>
                        </a:rPr>
                        <a:t>  A bunch of flowers</a:t>
                      </a:r>
                      <a:endParaRPr lang="en-US" sz="3600" b="1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417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660066"/>
                          </a:solidFill>
                        </a:rPr>
                        <a:t>       Robber</a:t>
                      </a:r>
                      <a:endParaRPr lang="en-US" sz="3600" b="1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660066"/>
                          </a:solidFill>
                        </a:rPr>
                        <a:t>    A gang of robbers</a:t>
                      </a:r>
                      <a:endParaRPr lang="en-US" sz="3600" b="1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417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660066"/>
                          </a:solidFill>
                        </a:rPr>
                        <a:t>         Fish</a:t>
                      </a:r>
                      <a:endParaRPr lang="en-US" sz="3600" b="1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660066"/>
                          </a:solidFill>
                        </a:rPr>
                        <a:t>    A shoal of fishes</a:t>
                      </a:r>
                      <a:endParaRPr lang="en-US" sz="3600" b="1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417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660066"/>
                          </a:solidFill>
                        </a:rPr>
                        <a:t>         Girl</a:t>
                      </a:r>
                      <a:endParaRPr lang="en-US" sz="3600" b="1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660066"/>
                          </a:solidFill>
                        </a:rPr>
                        <a:t>      A group of girls</a:t>
                      </a:r>
                      <a:endParaRPr lang="en-US" sz="3600" b="1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Frame 3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268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6629" y="648181"/>
            <a:ext cx="9475671" cy="498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2250"/>
              </a:lnSpc>
            </a:pPr>
            <a:r>
              <a:rPr lang="en-US" sz="48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 Noun (</a:t>
            </a:r>
            <a:r>
              <a:rPr lang="en-US" sz="48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বস্তুবাচক</a:t>
            </a:r>
            <a:r>
              <a:rPr lang="en-US" sz="48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বিশেষ্য</a:t>
            </a:r>
            <a:r>
              <a:rPr lang="en-US" sz="48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4000" b="1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3493" y="1352062"/>
            <a:ext cx="107805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11111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যে</a:t>
            </a:r>
            <a:r>
              <a:rPr lang="en-US" sz="3600" b="1" dirty="0">
                <a:solidFill>
                  <a:srgbClr val="11111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Noun </a:t>
            </a:r>
            <a:r>
              <a:rPr lang="en-US" sz="3600" b="1" dirty="0" err="1">
                <a:solidFill>
                  <a:srgbClr val="11111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দ্বারা</a:t>
            </a:r>
            <a:r>
              <a:rPr lang="en-US" sz="3600" b="1" dirty="0">
                <a:solidFill>
                  <a:srgbClr val="11111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111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ওজন</a:t>
            </a:r>
            <a:r>
              <a:rPr lang="en-US" sz="3600" b="1" dirty="0">
                <a:solidFill>
                  <a:srgbClr val="11111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111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আছে</a:t>
            </a:r>
            <a:r>
              <a:rPr lang="en-US" sz="3600" b="1" dirty="0">
                <a:solidFill>
                  <a:srgbClr val="11111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111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কিন্তু</a:t>
            </a:r>
            <a:r>
              <a:rPr lang="en-US" sz="3600" b="1" dirty="0">
                <a:solidFill>
                  <a:srgbClr val="11111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111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গণনা</a:t>
            </a:r>
            <a:r>
              <a:rPr lang="en-US" sz="3600" b="1" dirty="0">
                <a:solidFill>
                  <a:srgbClr val="11111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111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করা</a:t>
            </a:r>
            <a:r>
              <a:rPr lang="en-US" sz="3600" b="1" dirty="0">
                <a:solidFill>
                  <a:srgbClr val="11111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111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যায়</a:t>
            </a:r>
            <a:r>
              <a:rPr lang="en-US" sz="3600" b="1" dirty="0">
                <a:solidFill>
                  <a:srgbClr val="11111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111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না</a:t>
            </a:r>
            <a:r>
              <a:rPr lang="en-US" sz="3600" b="1" dirty="0">
                <a:solidFill>
                  <a:srgbClr val="11111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111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এমন</a:t>
            </a:r>
            <a:r>
              <a:rPr lang="en-US" sz="3600" b="1" dirty="0">
                <a:solidFill>
                  <a:srgbClr val="11111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111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কিছুর</a:t>
            </a:r>
            <a:r>
              <a:rPr lang="en-US" sz="3600" b="1" dirty="0">
                <a:solidFill>
                  <a:srgbClr val="11111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111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নাম</a:t>
            </a:r>
            <a:r>
              <a:rPr lang="en-US" sz="3600" b="1" dirty="0">
                <a:solidFill>
                  <a:srgbClr val="11111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111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বোঝায়</a:t>
            </a:r>
            <a:r>
              <a:rPr lang="en-US" sz="3600" b="1" dirty="0">
                <a:solidFill>
                  <a:srgbClr val="11111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111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তাকেই</a:t>
            </a:r>
            <a:r>
              <a:rPr lang="en-US" sz="3600" b="1" dirty="0">
                <a:solidFill>
                  <a:srgbClr val="11111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Material Noun </a:t>
            </a:r>
            <a:r>
              <a:rPr lang="en-US" sz="3600" b="1" dirty="0" err="1">
                <a:solidFill>
                  <a:srgbClr val="11111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বলে</a:t>
            </a:r>
            <a:r>
              <a:rPr lang="en-US" sz="3600" b="1" dirty="0" smtClean="0">
                <a:solidFill>
                  <a:srgbClr val="11111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rmala UI" panose="020B0502040204020203" pitchFamily="34" charset="0"/>
                <a:ea typeface="Calibri" panose="020F0502020204030204" pitchFamily="34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635648" y="3916113"/>
            <a:ext cx="17395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111111"/>
                </a:solidFill>
                <a:latin typeface="Nirmala UI" panose="020B0502040204020203" pitchFamily="34" charset="0"/>
                <a:ea typeface="Calibri" panose="020F0502020204030204" pitchFamily="34" charset="0"/>
              </a:rPr>
              <a:t>যেমন</a:t>
            </a:r>
            <a:r>
              <a:rPr lang="en-US" sz="4800" b="1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:-</a:t>
            </a:r>
            <a:endParaRPr lang="en-US" sz="4800" b="1" dirty="0"/>
          </a:p>
        </p:txBody>
      </p:sp>
      <p:sp>
        <p:nvSpPr>
          <p:cNvPr id="6" name="Rectangle 5"/>
          <p:cNvSpPr/>
          <p:nvPr/>
        </p:nvSpPr>
        <p:spPr>
          <a:xfrm>
            <a:off x="1371602" y="2662489"/>
            <a:ext cx="98505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Material Noun is an uncountable noun. It’s substance or material that we can see and touch but can’t count.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3247" y="4532807"/>
            <a:ext cx="1479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Gold,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3780757" y="4560516"/>
            <a:ext cx="15119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Glass,</a:t>
            </a:r>
            <a:endParaRPr lang="en-US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5261246" y="4546661"/>
            <a:ext cx="1208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Salt,</a:t>
            </a:r>
            <a:endParaRPr lang="en-US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6476439" y="4532807"/>
            <a:ext cx="1212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Iron,</a:t>
            </a:r>
            <a:endParaRPr lang="en-US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7621835" y="4643643"/>
            <a:ext cx="1245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Silver,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8811724" y="4656632"/>
            <a:ext cx="1215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Cloth,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9923409" y="4602080"/>
            <a:ext cx="857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Air,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10785431" y="4685207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Milk,</a:t>
            </a:r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2760241" y="5303465"/>
            <a:ext cx="7858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purchase a</a:t>
            </a:r>
            <a:r>
              <a:rPr lang="en-US" sz="28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gold   </a:t>
            </a:r>
            <a:r>
              <a:rPr lang="en-US" sz="2800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ring for your sister.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1996980" y="5920702"/>
            <a:ext cx="648074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may attain </a:t>
            </a:r>
            <a:r>
              <a:rPr lang="en-US" sz="2800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salt</a:t>
            </a:r>
            <a:r>
              <a:rPr lang="en-US" sz="2800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from </a:t>
            </a:r>
            <a:r>
              <a:rPr lang="en-US" sz="2800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sea-water.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12872" y="5292437"/>
            <a:ext cx="1219200" cy="58189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724399" y="5915891"/>
            <a:ext cx="858983" cy="58189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789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7" grpId="1" animBg="1"/>
      <p:bldP spid="19" grpId="0" animBg="1"/>
      <p:bldP spid="1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35927" y="288492"/>
            <a:ext cx="5001491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Material Noun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 descr="C:\Users\User\Desktop\New folder\ric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927" y="1870364"/>
            <a:ext cx="2978727" cy="2604655"/>
          </a:xfrm>
          <a:prstGeom prst="rect">
            <a:avLst/>
          </a:prstGeom>
          <a:noFill/>
        </p:spPr>
      </p:pic>
      <p:pic>
        <p:nvPicPr>
          <p:cNvPr id="4" name="Picture 3" descr="C:\Users\User\Desktop\New folder\sugar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6872" y="1842655"/>
            <a:ext cx="2715491" cy="2590800"/>
          </a:xfrm>
          <a:prstGeom prst="rect">
            <a:avLst/>
          </a:prstGeom>
          <a:noFill/>
        </p:spPr>
      </p:pic>
      <p:pic>
        <p:nvPicPr>
          <p:cNvPr id="5" name="Picture 4" descr="C:\Users\User\Desktop\New folder\a glass of water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4818" y="1842653"/>
            <a:ext cx="2514600" cy="2604407"/>
          </a:xfrm>
          <a:prstGeom prst="rect">
            <a:avLst/>
          </a:prstGeom>
          <a:noFill/>
        </p:spPr>
      </p:pic>
      <p:pic>
        <p:nvPicPr>
          <p:cNvPr id="6" name="Picture 5" descr="C:\Users\User\Desktop\New folder\milk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34946" y="1828800"/>
            <a:ext cx="2442730" cy="257694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26127" y="4689764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RICE</a:t>
            </a:r>
            <a:endParaRPr lang="en-US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7926" y="4731328"/>
            <a:ext cx="1704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SUGER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39890" y="4606637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WATER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35492" y="4745182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MILK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106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repeatCount="indefinite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75497" y="494714"/>
            <a:ext cx="8473795" cy="4299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2250"/>
              </a:lnSpc>
            </a:pPr>
            <a:r>
              <a:rPr lang="en-US" sz="36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Abstract Noun (</a:t>
            </a:r>
            <a:r>
              <a:rPr lang="en-US" sz="36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গুণবাচক</a:t>
            </a:r>
            <a:r>
              <a:rPr lang="en-US" sz="36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বিশেষ্য</a:t>
            </a:r>
            <a:r>
              <a:rPr lang="en-US" sz="3600" b="1" dirty="0">
                <a:solidFill>
                  <a:srgbClr val="111111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3600" b="1" dirty="0">
              <a:solidFill>
                <a:srgbClr val="1F4D78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836" y="1193908"/>
            <a:ext cx="103216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যে</a:t>
            </a:r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Noun </a:t>
            </a:r>
            <a:r>
              <a:rPr lang="en-US" sz="32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দ্বারা</a:t>
            </a:r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কোন</a:t>
            </a:r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ব্যক্তি</a:t>
            </a:r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কিংবা</a:t>
            </a:r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বস্তুর</a:t>
            </a:r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গুণ</a:t>
            </a:r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কাজের</a:t>
            </a:r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নাম</a:t>
            </a:r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কিংবা</a:t>
            </a:r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অবস্থা</a:t>
            </a:r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প্রকাশ</a:t>
            </a:r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করা</a:t>
            </a:r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হয়</a:t>
            </a:r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তাকে</a:t>
            </a:r>
            <a:r>
              <a:rPr lang="en-US" sz="32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 Abstract Noun </a:t>
            </a:r>
            <a:r>
              <a:rPr lang="en-US" sz="3200" b="1" dirty="0" err="1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বলে</a:t>
            </a:r>
            <a:r>
              <a:rPr lang="en-US" sz="3200" b="1" dirty="0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928254" y="2427053"/>
            <a:ext cx="10113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4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Abstract nouns express ideas, feelings, realizations, and qualities that we can’t see, touch, hear, taste or smell. We can understand and imagine it but can’t even see. It’s a feeling, not a physical thing.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026" y="3659969"/>
            <a:ext cx="1322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যেমন</a:t>
            </a:r>
            <a:r>
              <a:rPr lang="en-US" sz="3600" b="1" dirty="0" smtClean="0"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</a:rPr>
              <a:t>:-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2097098" y="3812371"/>
            <a:ext cx="1735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28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Liberty, 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703404" y="3770807"/>
            <a:ext cx="1391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anger,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5063962" y="3798515"/>
            <a:ext cx="1737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freedom,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686662" y="3798516"/>
            <a:ext cx="1641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kindness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8334780" y="3756952"/>
            <a:ext cx="1152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love,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9389329" y="3798516"/>
            <a:ext cx="2008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happiness,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653343" y="4550834"/>
            <a:ext cx="702596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 </a:t>
            </a:r>
            <a:r>
              <a:rPr lang="en-US" sz="2800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lang="en-US" sz="2800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for </a:t>
            </a:r>
            <a:r>
              <a:rPr lang="en-US" sz="2800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cannot be measured.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90339" y="5271270"/>
            <a:ext cx="545976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 </a:t>
            </a:r>
            <a:r>
              <a:rPr lang="en-US" sz="2400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kindness</a:t>
            </a:r>
            <a:r>
              <a:rPr lang="en-US" sz="24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is his real beauty.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23975" y="5894723"/>
            <a:ext cx="5615063" cy="530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 </a:t>
            </a:r>
            <a:r>
              <a:rPr lang="en-US" sz="2800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beauty</a:t>
            </a:r>
            <a:r>
              <a:rPr lang="en-US" sz="2800" b="1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b="1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makes </a:t>
            </a:r>
            <a:r>
              <a:rPr lang="en-US" sz="2800" spc="15" dirty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 crazy.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715491" y="4585854"/>
            <a:ext cx="928255" cy="48490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73927" y="5250873"/>
            <a:ext cx="1773382" cy="58189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40181" y="5888182"/>
            <a:ext cx="1413163" cy="58189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8962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tc_04_img09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741220"/>
            <a:ext cx="444730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angamati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182" y="0"/>
            <a:ext cx="4267199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User\Desktop\New folder\kindnes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6" y="4267200"/>
            <a:ext cx="255616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Notched Right Arrow 10"/>
          <p:cNvSpPr/>
          <p:nvPr/>
        </p:nvSpPr>
        <p:spPr>
          <a:xfrm>
            <a:off x="7543800" y="5867400"/>
            <a:ext cx="685800" cy="533400"/>
          </a:xfrm>
          <a:prstGeom prst="notchedRightArrow">
            <a:avLst>
              <a:gd name="adj1" fmla="val 39115"/>
              <a:gd name="adj2" fmla="val 60884"/>
            </a:avLst>
          </a:prstGeom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003472" y="4814454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Power</a:t>
            </a:r>
            <a:endParaRPr lang="en-US" altLang="en-US" sz="1800" b="1" dirty="0"/>
          </a:p>
        </p:txBody>
      </p:sp>
      <p:sp>
        <p:nvSpPr>
          <p:cNvPr id="13" name="Notched Right Arrow 12"/>
          <p:cNvSpPr/>
          <p:nvPr/>
        </p:nvSpPr>
        <p:spPr>
          <a:xfrm rot="10800000">
            <a:off x="3657600" y="5257800"/>
            <a:ext cx="762000" cy="609600"/>
          </a:xfrm>
          <a:prstGeom prst="notchedRightArrow">
            <a:avLst>
              <a:gd name="adj1" fmla="val 30952"/>
              <a:gd name="adj2" fmla="val 54762"/>
            </a:avLst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59288" y="52832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Love</a:t>
            </a:r>
            <a:endParaRPr lang="en-US" altLang="en-US" sz="1800" b="1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680737" y="378690"/>
            <a:ext cx="2333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Beauty 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0964" y="346364"/>
            <a:ext cx="3706090" cy="89029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/>
              <a:t>Abstract Noun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791691" y="1764146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Poverty</a:t>
            </a:r>
          </a:p>
        </p:txBody>
      </p:sp>
      <p:sp>
        <p:nvSpPr>
          <p:cNvPr id="21" name="Notched Right Arrow 20"/>
          <p:cNvSpPr/>
          <p:nvPr/>
        </p:nvSpPr>
        <p:spPr>
          <a:xfrm>
            <a:off x="6629400" y="1219200"/>
            <a:ext cx="685800" cy="533400"/>
          </a:xfrm>
          <a:prstGeom prst="notchedRightArrow">
            <a:avLst>
              <a:gd name="adj1" fmla="val 39115"/>
              <a:gd name="adj2" fmla="val 60884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Notched Right Arrow 22"/>
          <p:cNvSpPr/>
          <p:nvPr/>
        </p:nvSpPr>
        <p:spPr>
          <a:xfrm rot="16200000">
            <a:off x="3428999" y="2362200"/>
            <a:ext cx="685800" cy="533400"/>
          </a:xfrm>
          <a:prstGeom prst="notchedRightArrow">
            <a:avLst>
              <a:gd name="adj1" fmla="val 39115"/>
              <a:gd name="adj2" fmla="val 6088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50" name="TextBox 3"/>
          <p:cNvSpPr txBox="1">
            <a:spLocks noChangeArrowheads="1"/>
          </p:cNvSpPr>
          <p:nvPr/>
        </p:nvSpPr>
        <p:spPr bwMode="auto">
          <a:xfrm>
            <a:off x="8763000" y="5257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65" y="4114800"/>
            <a:ext cx="353290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ame 16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657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4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4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4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4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8" presetClass="entr" presetSubtype="0" repeatCount="indefinite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6" grpId="0"/>
      <p:bldP spid="2" grpId="0"/>
      <p:bldP spid="18" grpId="0"/>
      <p:bldP spid="21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745" y="16625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Group</a:t>
            </a:r>
            <a:r>
              <a:rPr lang="en-US" sz="4000" b="1" dirty="0"/>
              <a:t> </a:t>
            </a:r>
            <a:r>
              <a:rPr lang="en-US" sz="3600" b="1" dirty="0"/>
              <a:t>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838201"/>
            <a:ext cx="8382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/>
              <a:t>See the pictures and name them. Then say which nouns they belong to</a:t>
            </a:r>
            <a:r>
              <a:rPr lang="en-US" sz="2800" dirty="0"/>
              <a:t>:</a:t>
            </a:r>
            <a:endParaRPr lang="en-US" dirty="0"/>
          </a:p>
        </p:txBody>
      </p:sp>
      <p:pic>
        <p:nvPicPr>
          <p:cNvPr id="4" name="Picture 3" descr="team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362200"/>
            <a:ext cx="2958146" cy="1905000"/>
          </a:xfrm>
          <a:prstGeom prst="rect">
            <a:avLst/>
          </a:prstGeom>
        </p:spPr>
      </p:pic>
      <p:pic>
        <p:nvPicPr>
          <p:cNvPr id="5" name="Picture 4" descr="be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4592782"/>
            <a:ext cx="2854035" cy="1932708"/>
          </a:xfrm>
          <a:prstGeom prst="rect">
            <a:avLst/>
          </a:prstGeom>
        </p:spPr>
      </p:pic>
      <p:pic>
        <p:nvPicPr>
          <p:cNvPr id="6" name="Picture 5" descr="anxi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73" y="4516582"/>
            <a:ext cx="2230581" cy="1905000"/>
          </a:xfrm>
          <a:prstGeom prst="rect">
            <a:avLst/>
          </a:prstGeom>
        </p:spPr>
      </p:pic>
      <p:pic>
        <p:nvPicPr>
          <p:cNvPr id="8" name="Picture 7" descr="megna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2209800"/>
            <a:ext cx="2743200" cy="2057400"/>
          </a:xfrm>
          <a:prstGeom prst="rect">
            <a:avLst/>
          </a:prstGeom>
        </p:spPr>
      </p:pic>
      <p:pic>
        <p:nvPicPr>
          <p:cNvPr id="9" name="Picture 8" descr="gold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4565073"/>
            <a:ext cx="1925782" cy="1905000"/>
          </a:xfrm>
          <a:prstGeom prst="rect">
            <a:avLst/>
          </a:prstGeom>
        </p:spPr>
      </p:pic>
      <p:pic>
        <p:nvPicPr>
          <p:cNvPr id="10" name="Picture 9" descr="mina1.jpg"/>
          <p:cNvPicPr>
            <a:picLocks noChangeAspect="1"/>
          </p:cNvPicPr>
          <p:nvPr/>
        </p:nvPicPr>
        <p:blipFill>
          <a:blip r:embed="rId7"/>
          <a:srcRect l="14667" r="16000"/>
          <a:stretch>
            <a:fillRect/>
          </a:stretch>
        </p:blipFill>
        <p:spPr>
          <a:xfrm>
            <a:off x="5278582" y="4260273"/>
            <a:ext cx="1981200" cy="2143125"/>
          </a:xfrm>
          <a:prstGeom prst="rect">
            <a:avLst/>
          </a:prstGeom>
        </p:spPr>
      </p:pic>
      <p:pic>
        <p:nvPicPr>
          <p:cNvPr id="11" name="Picture 10" descr="iron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2691" y="4572000"/>
            <a:ext cx="2085109" cy="19063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43200" y="3657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Team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8927" y="5749637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bg1"/>
                </a:solidFill>
              </a:rPr>
              <a:t>Anxisity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27673" y="579120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bg1"/>
                </a:solidFill>
              </a:rPr>
              <a:t>Insect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02037" y="6186055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/>
              <a:t>Love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699164" y="581602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bg1"/>
                </a:solidFill>
              </a:rPr>
              <a:t>Iron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0" y="3657601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River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6019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Gold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Khairul\Pictures\Foundation training2009\DSC012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4400" y="2286001"/>
            <a:ext cx="2819400" cy="195160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638800" y="3657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bg1"/>
                </a:solidFill>
              </a:rPr>
              <a:t>Scenery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706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3" grpId="0"/>
      <p:bldP spid="14" grpId="0"/>
      <p:bldP spid="15" grpId="0"/>
      <p:bldP spid="17" grpId="0"/>
      <p:bldP spid="18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734290"/>
            <a:ext cx="7010400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B0F0"/>
                </a:solidFill>
              </a:rPr>
              <a:t>EVALUATION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3163" y="3221183"/>
            <a:ext cx="8839200" cy="24006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5400" dirty="0">
                <a:solidFill>
                  <a:srgbClr val="330BC5"/>
                </a:solidFill>
              </a:rPr>
              <a:t>What is Noun?</a:t>
            </a:r>
          </a:p>
          <a:p>
            <a:pPr marL="342900" indent="-342900">
              <a:buAutoNum type="arabicPeriod"/>
            </a:pPr>
            <a:r>
              <a:rPr lang="en-US" sz="4800" dirty="0">
                <a:solidFill>
                  <a:srgbClr val="330BC5"/>
                </a:solidFill>
              </a:rPr>
              <a:t>What is the difference between Proper and Common Noun?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5276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448270"/>
            <a:ext cx="43434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/>
              <a:t>Home Work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808202"/>
            <a:ext cx="8839200" cy="5539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Identify the Nouns of the underlined words.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3157478"/>
            <a:ext cx="6553200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/>
              <a:t>1. </a:t>
            </a:r>
            <a:r>
              <a:rPr lang="en-US" sz="3600" b="1" u="sng" dirty="0"/>
              <a:t>Honesty</a:t>
            </a:r>
            <a:r>
              <a:rPr lang="en-US" sz="3600" b="1" dirty="0"/>
              <a:t> is the best policy.</a:t>
            </a:r>
          </a:p>
          <a:p>
            <a:pPr algn="just"/>
            <a:r>
              <a:rPr lang="en-US" sz="3600" b="1" dirty="0"/>
              <a:t>2. </a:t>
            </a:r>
            <a:r>
              <a:rPr lang="en-US" sz="3600" b="1" u="sng" dirty="0"/>
              <a:t>Iron</a:t>
            </a:r>
            <a:r>
              <a:rPr lang="en-US" sz="3600" b="1" i="1" dirty="0"/>
              <a:t> </a:t>
            </a:r>
            <a:r>
              <a:rPr lang="en-US" sz="3600" b="1" dirty="0"/>
              <a:t>is a useful metal.</a:t>
            </a:r>
          </a:p>
          <a:p>
            <a:pPr algn="just"/>
            <a:r>
              <a:rPr lang="en-US" sz="3600" b="1" dirty="0"/>
              <a:t>3. I met him in the </a:t>
            </a:r>
            <a:r>
              <a:rPr lang="en-US" sz="3600" b="1" u="sng" dirty="0"/>
              <a:t>party</a:t>
            </a:r>
            <a:r>
              <a:rPr lang="en-US" sz="3600" b="1" dirty="0"/>
              <a:t>.</a:t>
            </a:r>
          </a:p>
          <a:p>
            <a:pPr algn="just"/>
            <a:r>
              <a:rPr lang="en-US" sz="3600" b="1" dirty="0"/>
              <a:t>4. The </a:t>
            </a:r>
            <a:r>
              <a:rPr lang="en-US" sz="3600" b="1" u="sng" dirty="0"/>
              <a:t>boy</a:t>
            </a:r>
            <a:r>
              <a:rPr lang="en-US" sz="3600" b="1" dirty="0"/>
              <a:t> is meritorious.</a:t>
            </a:r>
          </a:p>
          <a:p>
            <a:pPr algn="just"/>
            <a:r>
              <a:rPr lang="en-US" sz="3600" b="1" dirty="0"/>
              <a:t>5. </a:t>
            </a:r>
            <a:r>
              <a:rPr lang="en-US" sz="3600" b="1" u="sng" dirty="0" err="1"/>
              <a:t>Hongkong</a:t>
            </a:r>
            <a:r>
              <a:rPr lang="en-US" sz="3600" b="1" dirty="0"/>
              <a:t> is a big city. </a:t>
            </a:r>
            <a:endParaRPr lang="en-US" sz="3000" b="1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70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03" y="1149928"/>
            <a:ext cx="3657600" cy="2209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969" y="1231136"/>
            <a:ext cx="3206725" cy="2209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91" y="3629891"/>
            <a:ext cx="3147152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18" y="3643745"/>
            <a:ext cx="1828800" cy="244012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85" y="3733800"/>
            <a:ext cx="2768605" cy="251632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TextBox 14"/>
          <p:cNvSpPr txBox="1"/>
          <p:nvPr/>
        </p:nvSpPr>
        <p:spPr>
          <a:xfrm>
            <a:off x="9168464" y="510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569746" y="5013067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96" y="1182399"/>
            <a:ext cx="3206725" cy="22217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17223" y="2667001"/>
            <a:ext cx="87697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/>
              <a:t>Bird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4055" y="5756564"/>
            <a:ext cx="239251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A herd of cows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64382" y="4375666"/>
            <a:ext cx="66396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/>
              <a:t>Oil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36906" y="5985163"/>
            <a:ext cx="280942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Name of quality, action, </a:t>
            </a:r>
            <a:r>
              <a:rPr lang="en-US" sz="2000" b="1" dirty="0"/>
              <a:t>state</a:t>
            </a:r>
            <a:r>
              <a:rPr lang="en-US" sz="1600" b="1" dirty="0"/>
              <a:t> 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1621994" y="235528"/>
            <a:ext cx="87639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What can you see in the pictures?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0909" y="1911927"/>
            <a:ext cx="2022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MANGO</a:t>
            </a:r>
            <a:endParaRPr lang="en-US" sz="3600" b="1" i="1" dirty="0">
              <a:ln w="1016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873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repeatCount="indefinite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4619" y="352697"/>
            <a:ext cx="3836524" cy="769441"/>
          </a:xfrm>
          <a:prstGeom prst="rect">
            <a:avLst/>
          </a:prstGeom>
        </p:spPr>
        <p:txBody>
          <a:bodyPr wrap="none">
            <a:prstTxWarp prst="textWave4">
              <a:avLst/>
            </a:prstTxWarp>
            <a:spAutoFit/>
          </a:bodyPr>
          <a:lstStyle/>
          <a:p>
            <a:pPr algn="ctr"/>
            <a:r>
              <a:rPr lang="en-US" sz="66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6" y="1196788"/>
            <a:ext cx="11712389" cy="566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6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ego_Maradona_30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9637" y="3280403"/>
            <a:ext cx="4648200" cy="3477584"/>
          </a:xfrm>
        </p:spPr>
      </p:pic>
      <p:sp>
        <p:nvSpPr>
          <p:cNvPr id="12" name="TextBox 11"/>
          <p:cNvSpPr txBox="1"/>
          <p:nvPr/>
        </p:nvSpPr>
        <p:spPr>
          <a:xfrm rot="19339040">
            <a:off x="2247145" y="4753359"/>
            <a:ext cx="34290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Diego </a:t>
            </a:r>
            <a:r>
              <a:rPr lang="en-US" sz="4000" b="1" dirty="0" err="1">
                <a:solidFill>
                  <a:srgbClr val="FF0000"/>
                </a:solidFill>
              </a:rPr>
              <a:t>Maradona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6" name="Content Placeholder 3" descr="television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037" y="3352800"/>
            <a:ext cx="5214937" cy="3505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854230">
            <a:off x="6951447" y="4716065"/>
            <a:ext cx="309733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Television</a:t>
            </a:r>
          </a:p>
        </p:txBody>
      </p:sp>
      <p:pic>
        <p:nvPicPr>
          <p:cNvPr id="19" name="Content Placeholder 7" descr="Picture of Dhaka City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0"/>
            <a:ext cx="4586288" cy="3156991"/>
          </a:xfrm>
          <a:prstGeom prst="rect">
            <a:avLst/>
          </a:prstGeom>
        </p:spPr>
      </p:pic>
      <p:pic>
        <p:nvPicPr>
          <p:cNvPr id="20" name="Picture 19" descr="macc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24" y="0"/>
            <a:ext cx="4900614" cy="33861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8464089">
            <a:off x="6462960" y="1807798"/>
            <a:ext cx="22098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Mecca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05312" y="2286001"/>
            <a:ext cx="558628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>
                <a:solidFill>
                  <a:srgbClr val="800000"/>
                </a:solidFill>
                <a:latin typeface="Bodoni MT Black" pitchFamily="18" charset="0"/>
              </a:rPr>
              <a:t>Noun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 rot="2292306">
            <a:off x="2931799" y="1401245"/>
            <a:ext cx="2442207" cy="11079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6600" b="1" i="1" dirty="0">
                <a:solidFill>
                  <a:srgbClr val="C00000"/>
                </a:solidFill>
              </a:rPr>
              <a:t>Dhaka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778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1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8063" y="414338"/>
            <a:ext cx="4281488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/>
                </a:solidFill>
              </a:rPr>
              <a:t>CLASS-SEVEN</a:t>
            </a:r>
          </a:p>
          <a:p>
            <a:r>
              <a:rPr lang="en-US" sz="4800" dirty="0">
                <a:solidFill>
                  <a:srgbClr val="00B0F0"/>
                </a:solidFill>
              </a:rPr>
              <a:t>Section-A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2137" y="2662238"/>
            <a:ext cx="74676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Number of Students: 50</a:t>
            </a:r>
          </a:p>
          <a:p>
            <a:r>
              <a:rPr lang="en-US" sz="4800" dirty="0">
                <a:solidFill>
                  <a:schemeClr val="tx1"/>
                </a:solidFill>
              </a:rPr>
              <a:t>Time: 50 Minutes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7466" y="4781551"/>
            <a:ext cx="74676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FFFF"/>
                </a:solidFill>
              </a:rPr>
              <a:t>Subject: English Second Paper</a:t>
            </a:r>
            <a:endParaRPr lang="en-US" sz="44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8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175" y="285750"/>
            <a:ext cx="11630025" cy="6315075"/>
          </a:xfr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3900" b="1" dirty="0" smtClean="0">
                <a:solidFill>
                  <a:srgbClr val="800000"/>
                </a:solidFill>
                <a:latin typeface="Bodoni MT Black" pitchFamily="18" charset="0"/>
              </a:rPr>
              <a:t>NOUN</a:t>
            </a:r>
            <a:endParaRPr lang="en-US" sz="23900" b="1" dirty="0">
              <a:solidFill>
                <a:srgbClr val="800000"/>
              </a:solidFill>
              <a:latin typeface="Bodoni MT Black" pitchFamily="18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229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0243" y="1334675"/>
            <a:ext cx="98085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যে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word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দ্বারা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কোন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কিছুর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নাম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প্রকাশ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করা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হয়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তাকেই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 noun 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বলে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just" fontAlgn="base"/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  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আমাদের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চোখের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সামনে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যা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দেখি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সেগুলোর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নামকেই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noun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বলে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endParaRPr lang="en-US" sz="3200" b="1" dirty="0">
              <a:ln>
                <a:solidFill>
                  <a:srgbClr val="002060"/>
                </a:solidFill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317" y="2692990"/>
            <a:ext cx="10733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Noun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দ্বারা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কোন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ব্যক্তি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বস্তু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প্রাণী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স্থান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 ও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ঘটনা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ইত্যাদির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নাম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বোঝায়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rgbClr val="11111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।</a:t>
            </a:r>
            <a:endParaRPr lang="en-US" sz="3600" b="1" dirty="0">
              <a:ln>
                <a:solidFill>
                  <a:srgbClr val="0070C0"/>
                </a:solidFill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1" y="3946318"/>
            <a:ext cx="1922949" cy="5287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9201" y="4685251"/>
            <a:ext cx="10335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Karim, </a:t>
            </a:r>
            <a:r>
              <a:rPr lang="en-US" sz="3200" dirty="0" err="1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Sahapur</a:t>
            </a:r>
            <a:r>
              <a:rPr lang="en-US" sz="32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Town, </a:t>
            </a:r>
            <a:r>
              <a:rPr lang="en-US" sz="32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Quran</a:t>
            </a:r>
            <a:r>
              <a:rPr lang="en-US" sz="32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Padma, Sunday, January, etc.</a:t>
            </a:r>
          </a:p>
        </p:txBody>
      </p:sp>
      <p:sp>
        <p:nvSpPr>
          <p:cNvPr id="8" name="Rectangle 7"/>
          <p:cNvSpPr/>
          <p:nvPr/>
        </p:nvSpPr>
        <p:spPr>
          <a:xfrm>
            <a:off x="928255" y="5571943"/>
            <a:ext cx="111529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Man, boy, girl, woman, book, pen, table, flower, newspaper, etc</a:t>
            </a:r>
            <a:r>
              <a:rPr lang="en-US" sz="2800" b="1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097" y="589139"/>
            <a:ext cx="4139275" cy="5212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ts val="2250"/>
              </a:lnSpc>
              <a:spcBef>
                <a:spcPts val="750"/>
              </a:spcBef>
              <a:spcAft>
                <a:spcPts val="1125"/>
              </a:spcAft>
            </a:pPr>
            <a:r>
              <a:rPr lang="en-US" sz="5400" b="1" kern="18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Noun (</a:t>
            </a:r>
            <a:r>
              <a:rPr lang="en-US" sz="5400" b="1" kern="1800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বিশেষ্য</a:t>
            </a:r>
            <a:r>
              <a:rPr lang="en-US" sz="5400" b="1" kern="18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11111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n>
                <a:solidFill>
                  <a:schemeClr val="bg1">
                    <a:lumMod val="50000"/>
                  </a:schemeClr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9355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0908" y="2642498"/>
            <a:ext cx="68025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NOUN AND</a:t>
            </a:r>
          </a:p>
          <a:p>
            <a:pPr algn="ctr"/>
            <a:r>
              <a:rPr lang="en-US" sz="6600" b="1" dirty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 </a:t>
            </a:r>
            <a:r>
              <a:rPr lang="en-US" sz="5400" b="1" dirty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IT`S  CLASSIFICATION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830383" y="681241"/>
            <a:ext cx="69418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TITLE OF THE LESSON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9633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2620" y="521429"/>
            <a:ext cx="109446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3600" b="1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Noun</a:t>
            </a:r>
            <a:r>
              <a:rPr lang="en-US" sz="3600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 refers to any kind of name. Means, whatever we are seeing and watching around us is noun.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1949" y="2113094"/>
            <a:ext cx="108039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Nouns are used to name persons, things, animals, events, places, ideas, </a:t>
            </a:r>
            <a:r>
              <a:rPr lang="en-US" sz="4000" dirty="0" err="1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607258" y="3996397"/>
            <a:ext cx="2186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en-US" sz="3600" b="1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Example: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464" y="5221135"/>
            <a:ext cx="4200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15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Karim  </a:t>
            </a:r>
            <a:r>
              <a:rPr lang="en-US" sz="2400" spc="15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not like to go to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292396" y="5256040"/>
            <a:ext cx="4255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15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এই</a:t>
            </a:r>
            <a:r>
              <a:rPr lang="en-US" sz="2400" spc="15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15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বাক্যে</a:t>
            </a:r>
            <a:r>
              <a:rPr lang="en-US" sz="2400" spc="15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Karim   </a:t>
            </a:r>
            <a:r>
              <a:rPr lang="en-US" sz="2400" spc="15" dirty="0" err="1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এক</a:t>
            </a:r>
            <a:r>
              <a:rPr lang="en-US" sz="2400" spc="15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জন</a:t>
            </a:r>
            <a:r>
              <a:rPr lang="en-US" sz="2400" spc="15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15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ব্যক্তির</a:t>
            </a:r>
            <a:r>
              <a:rPr lang="en-US" sz="2400" spc="15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15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নাম</a:t>
            </a:r>
            <a:r>
              <a:rPr lang="en-US" sz="2400" spc="15" dirty="0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।</a:t>
            </a:r>
            <a:endParaRPr lang="en-US" sz="3200" dirty="0"/>
          </a:p>
        </p:txBody>
      </p:sp>
      <p:sp>
        <p:nvSpPr>
          <p:cNvPr id="8" name="Equal 7"/>
          <p:cNvSpPr/>
          <p:nvPr/>
        </p:nvSpPr>
        <p:spPr>
          <a:xfrm>
            <a:off x="6506948" y="5146181"/>
            <a:ext cx="501174" cy="598253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6531" y="5221135"/>
            <a:ext cx="970668" cy="461665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375182" y="5234989"/>
            <a:ext cx="970668" cy="461665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43958" y="5156262"/>
            <a:ext cx="1565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pc="15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95414" y="6059603"/>
            <a:ext cx="4250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15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এই</a:t>
            </a:r>
            <a:r>
              <a:rPr lang="en-US" sz="2400" spc="15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15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বাক্যে</a:t>
            </a:r>
            <a:r>
              <a:rPr lang="en-US" sz="2400" spc="15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spc="15" dirty="0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en-US" sz="2400" spc="15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spc="15" dirty="0" err="1" smtClean="0">
                <a:solidFill>
                  <a:srgbClr val="11111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এক</a:t>
            </a:r>
            <a:r>
              <a:rPr lang="en-US" sz="2400" spc="15" dirty="0" err="1" smtClean="0">
                <a:solidFill>
                  <a:srgbClr val="111111"/>
                </a:solidFill>
                <a:latin typeface="Nirmala UI" panose="020B0502040204020203" pitchFamily="34" charset="0"/>
                <a:ea typeface="Calibri" panose="020F0502020204030204" pitchFamily="34" charset="0"/>
              </a:rPr>
              <a:t>টি</a:t>
            </a:r>
            <a:r>
              <a:rPr lang="en-US" sz="2400" spc="15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15" dirty="0" err="1" smtClean="0">
                <a:solidFill>
                  <a:srgbClr val="111111"/>
                </a:solidFill>
                <a:latin typeface="Nirmala UI" panose="020B0502040204020203" pitchFamily="34" charset="0"/>
                <a:ea typeface="Calibri" panose="020F0502020204030204" pitchFamily="34" charset="0"/>
              </a:rPr>
              <a:t>স্থানের</a:t>
            </a:r>
            <a:r>
              <a:rPr lang="en-US" sz="2400" spc="15" dirty="0" smtClean="0">
                <a:solidFill>
                  <a:srgbClr val="11111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15" dirty="0" err="1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নাম</a:t>
            </a:r>
            <a:r>
              <a:rPr lang="en-US" sz="2400" spc="15" dirty="0" smtClean="0">
                <a:solidFill>
                  <a:srgbClr val="111111"/>
                </a:solidFill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।</a:t>
            </a:r>
            <a:endParaRPr lang="en-US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8402890" y="6010843"/>
            <a:ext cx="1032055" cy="461665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11" idx="1"/>
          </p:cNvCxnSpPr>
          <p:nvPr/>
        </p:nvCxnSpPr>
        <p:spPr>
          <a:xfrm>
            <a:off x="5708073" y="5694218"/>
            <a:ext cx="1487341" cy="596218"/>
          </a:xfrm>
          <a:prstGeom prst="straightConnector1">
            <a:avLst/>
          </a:prstGeom>
          <a:ln w="762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ame 14">
            <a:extLst>
              <a:ext uri="{FF2B5EF4-FFF2-40B4-BE49-F238E27FC236}">
                <a16:creationId xmlns:a16="http://schemas.microsoft.com/office/drawing/2014/main" id="{9467AD27-836E-1045-83BC-AC59CE07EE06}"/>
              </a:ext>
            </a:extLst>
          </p:cNvPr>
          <p:cNvSpPr/>
          <p:nvPr/>
        </p:nvSpPr>
        <p:spPr>
          <a:xfrm>
            <a:off x="0" y="14069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76200" cap="flat" cmpd="sng" algn="ctr">
            <a:solidFill>
              <a:srgbClr val="FFFF00"/>
            </a:solidFill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2105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0" presetClass="entr" presetSubtype="0" repeatCount="indefinite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 animBg="1"/>
      <p:bldP spid="9" grpId="0" animBg="1"/>
      <p:bldP spid="10" grpId="0" animBg="1"/>
      <p:bldP spid="6" grpId="0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791</Words>
  <Application>Microsoft Office PowerPoint</Application>
  <PresentationFormat>Widescreen</PresentationFormat>
  <Paragraphs>203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Arial</vt:lpstr>
      <vt:lpstr>Berlin Sans FB Demi</vt:lpstr>
      <vt:lpstr>Bodoni MT Black</vt:lpstr>
      <vt:lpstr>Calibri</vt:lpstr>
      <vt:lpstr>Calibri Light</vt:lpstr>
      <vt:lpstr>Curlz MT</vt:lpstr>
      <vt:lpstr>NikoshBAN</vt:lpstr>
      <vt:lpstr>Nirmala UI</vt:lpstr>
      <vt:lpstr>Symbol</vt:lpstr>
      <vt:lpstr>Times New Roman</vt:lpstr>
      <vt:lpstr>Trebuchet MS</vt:lpstr>
      <vt:lpstr>Verdana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Abstract Noun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Istiaque Ahmed</dc:creator>
  <cp:lastModifiedBy>Alamgir</cp:lastModifiedBy>
  <cp:revision>122</cp:revision>
  <dcterms:created xsi:type="dcterms:W3CDTF">2019-11-30T10:32:33Z</dcterms:created>
  <dcterms:modified xsi:type="dcterms:W3CDTF">2019-12-05T10:58:54Z</dcterms:modified>
</cp:coreProperties>
</file>