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80" r:id="rId3"/>
    <p:sldId id="259" r:id="rId4"/>
    <p:sldId id="260" r:id="rId5"/>
    <p:sldId id="267" r:id="rId6"/>
    <p:sldId id="279" r:id="rId7"/>
    <p:sldId id="266" r:id="rId8"/>
    <p:sldId id="275" r:id="rId9"/>
    <p:sldId id="273" r:id="rId10"/>
    <p:sldId id="277" r:id="rId11"/>
    <p:sldId id="278" r:id="rId12"/>
    <p:sldId id="272" r:id="rId13"/>
    <p:sldId id="276" r:id="rId14"/>
    <p:sldId id="271" r:id="rId15"/>
    <p:sldId id="265" r:id="rId16"/>
    <p:sldId id="262" r:id="rId17"/>
    <p:sldId id="269" r:id="rId18"/>
    <p:sldId id="263" r:id="rId19"/>
    <p:sldId id="268" r:id="rId20"/>
    <p:sldId id="27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D937"/>
    <a:srgbClr val="008000"/>
    <a:srgbClr val="FF0066"/>
    <a:srgbClr val="CCFF66"/>
    <a:srgbClr val="9966FF"/>
    <a:srgbClr val="660066"/>
    <a:srgbClr val="D2E6D2"/>
    <a:srgbClr val="CCECCC"/>
    <a:srgbClr val="E5EECA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316" autoAdjust="0"/>
  </p:normalViewPr>
  <p:slideViewPr>
    <p:cSldViewPr>
      <p:cViewPr varScale="1">
        <p:scale>
          <a:sx n="69" d="100"/>
          <a:sy n="69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5BAE1A-D226-4CFD-ACBA-FC990E4B9FD9}" type="datetimeFigureOut">
              <a:rPr lang="en-US" smtClean="0"/>
              <a:pPr/>
              <a:t>12/5/2019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23F07E-C2BB-432F-BD69-ACD49152D3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36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3F07E-C2BB-432F-BD69-ACD49152D3A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81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14350"/>
            <a:ext cx="7772400" cy="58293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bn-BD" sz="8000" dirty="0" smtClean="0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সবাইকে ফুলেল শুভেচ্ছা</a:t>
            </a:r>
            <a:endParaRPr lang="en-US" sz="8000" dirty="0">
              <a:solidFill>
                <a:schemeClr val="bg1">
                  <a:lumMod val="9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072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453" y="131173"/>
            <a:ext cx="4738935" cy="6172200"/>
          </a:xfrm>
        </p:spPr>
      </p:pic>
      <p:sp>
        <p:nvSpPr>
          <p:cNvPr id="6" name="Oval 5"/>
          <p:cNvSpPr/>
          <p:nvPr/>
        </p:nvSpPr>
        <p:spPr>
          <a:xfrm flipH="1">
            <a:off x="5336418" y="5020971"/>
            <a:ext cx="45719" cy="121228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573649" y="4766829"/>
            <a:ext cx="45720" cy="121228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oup 56"/>
          <p:cNvGrpSpPr/>
          <p:nvPr/>
        </p:nvGrpSpPr>
        <p:grpSpPr>
          <a:xfrm>
            <a:off x="3962399" y="4968152"/>
            <a:ext cx="320714" cy="766767"/>
            <a:chOff x="3962399" y="4968152"/>
            <a:chExt cx="320714" cy="766767"/>
          </a:xfrm>
        </p:grpSpPr>
        <p:sp>
          <p:nvSpPr>
            <p:cNvPr id="16" name="Oval 15"/>
            <p:cNvSpPr/>
            <p:nvPr/>
          </p:nvSpPr>
          <p:spPr>
            <a:xfrm>
              <a:off x="3962399" y="5109306"/>
              <a:ext cx="45720" cy="121228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 flipH="1" flipV="1">
              <a:off x="4184058" y="4968152"/>
              <a:ext cx="45720" cy="113432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 flipH="1" flipV="1">
              <a:off x="4237393" y="5621487"/>
              <a:ext cx="45720" cy="11343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Oval 37"/>
          <p:cNvSpPr/>
          <p:nvPr/>
        </p:nvSpPr>
        <p:spPr>
          <a:xfrm flipH="1">
            <a:off x="4003262" y="5628848"/>
            <a:ext cx="45719" cy="113432"/>
          </a:xfrm>
          <a:prstGeom prst="ellipse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Group 54"/>
          <p:cNvGrpSpPr/>
          <p:nvPr/>
        </p:nvGrpSpPr>
        <p:grpSpPr>
          <a:xfrm>
            <a:off x="4229776" y="630817"/>
            <a:ext cx="2064343" cy="5326637"/>
            <a:chOff x="4229776" y="630817"/>
            <a:chExt cx="2064343" cy="5326637"/>
          </a:xfrm>
        </p:grpSpPr>
        <p:sp>
          <p:nvSpPr>
            <p:cNvPr id="21" name="Oval 20"/>
            <p:cNvSpPr/>
            <p:nvPr/>
          </p:nvSpPr>
          <p:spPr>
            <a:xfrm flipV="1">
              <a:off x="5170171" y="1869066"/>
              <a:ext cx="45719" cy="113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 flipV="1">
              <a:off x="4466674" y="5844021"/>
              <a:ext cx="45719" cy="113433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 flipV="1">
              <a:off x="5170171" y="687533"/>
              <a:ext cx="45719" cy="113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 flipV="1">
              <a:off x="5654038" y="1812349"/>
              <a:ext cx="45719" cy="11343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 flipH="1">
              <a:off x="5273031" y="3507796"/>
              <a:ext cx="45719" cy="113432"/>
            </a:xfrm>
            <a:prstGeom prst="ellipse">
              <a:avLst/>
            </a:prstGeom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 flipH="1">
              <a:off x="6248400" y="1841359"/>
              <a:ext cx="45719" cy="113432"/>
            </a:xfrm>
            <a:prstGeom prst="ellipse">
              <a:avLst/>
            </a:prstGeom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 flipH="1">
              <a:off x="4229776" y="5299808"/>
              <a:ext cx="45719" cy="113432"/>
            </a:xfrm>
            <a:prstGeom prst="ellipse">
              <a:avLst/>
            </a:prstGeom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 flipH="1">
              <a:off x="5562600" y="630817"/>
              <a:ext cx="45719" cy="113432"/>
            </a:xfrm>
            <a:prstGeom prst="ellipse">
              <a:avLst/>
            </a:prstGeom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3742107" y="4669875"/>
            <a:ext cx="441239" cy="1369409"/>
            <a:chOff x="3742107" y="4669875"/>
            <a:chExt cx="441239" cy="1369409"/>
          </a:xfrm>
        </p:grpSpPr>
        <p:sp>
          <p:nvSpPr>
            <p:cNvPr id="5" name="Oval 4"/>
            <p:cNvSpPr/>
            <p:nvPr/>
          </p:nvSpPr>
          <p:spPr>
            <a:xfrm flipV="1">
              <a:off x="4021958" y="5925851"/>
              <a:ext cx="45719" cy="113433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 flipH="1">
              <a:off x="3742107" y="5448319"/>
              <a:ext cx="45719" cy="121228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 flipH="1">
              <a:off x="3743496" y="5039161"/>
              <a:ext cx="45719" cy="113432"/>
            </a:xfrm>
            <a:prstGeom prst="ellipse">
              <a:avLst/>
            </a:prstGeom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 flipH="1">
              <a:off x="4137627" y="4669875"/>
              <a:ext cx="45719" cy="121228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 flipV="1">
              <a:off x="4008119" y="5448319"/>
              <a:ext cx="45719" cy="11343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3725573" y="1062948"/>
            <a:ext cx="1696151" cy="4755578"/>
            <a:chOff x="3542599" y="990600"/>
            <a:chExt cx="1696151" cy="4755578"/>
          </a:xfrm>
        </p:grpSpPr>
        <p:sp>
          <p:nvSpPr>
            <p:cNvPr id="17" name="Oval 16"/>
            <p:cNvSpPr/>
            <p:nvPr/>
          </p:nvSpPr>
          <p:spPr>
            <a:xfrm flipH="1">
              <a:off x="5110935" y="4766829"/>
              <a:ext cx="45719" cy="121228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 flipV="1">
              <a:off x="4104401" y="3094755"/>
              <a:ext cx="45719" cy="113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 flipV="1">
              <a:off x="3720636" y="3094755"/>
              <a:ext cx="45719" cy="113433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3939622" y="1047316"/>
              <a:ext cx="59558" cy="116462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 flipV="1">
              <a:off x="4489533" y="1163778"/>
              <a:ext cx="45719" cy="113433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 flipH="1">
              <a:off x="4933950" y="5334887"/>
              <a:ext cx="45719" cy="113432"/>
            </a:xfrm>
            <a:prstGeom prst="ellipse">
              <a:avLst/>
            </a:prstGeom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 flipH="1">
              <a:off x="3542599" y="2083374"/>
              <a:ext cx="45719" cy="113432"/>
            </a:xfrm>
            <a:prstGeom prst="ellipse">
              <a:avLst/>
            </a:prstGeom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 flipH="1">
              <a:off x="4127261" y="990600"/>
              <a:ext cx="45719" cy="113432"/>
            </a:xfrm>
            <a:prstGeom prst="ellipse">
              <a:avLst/>
            </a:prstGeom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 flipH="1">
              <a:off x="5082540" y="4556443"/>
              <a:ext cx="45719" cy="113432"/>
            </a:xfrm>
            <a:prstGeom prst="ellipse">
              <a:avLst/>
            </a:prstGeom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 flipH="1">
              <a:off x="4920781" y="5624950"/>
              <a:ext cx="45719" cy="121228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 flipV="1">
              <a:off x="4933950" y="5140055"/>
              <a:ext cx="45719" cy="113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 flipV="1">
              <a:off x="4172980" y="1911929"/>
              <a:ext cx="45719" cy="11343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 flipV="1">
              <a:off x="5193031" y="5302404"/>
              <a:ext cx="45719" cy="11343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" name="Oval 51"/>
          <p:cNvSpPr/>
          <p:nvPr/>
        </p:nvSpPr>
        <p:spPr>
          <a:xfrm flipV="1">
            <a:off x="4875062" y="5925851"/>
            <a:ext cx="45719" cy="113433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" name="Group 53"/>
          <p:cNvGrpSpPr/>
          <p:nvPr/>
        </p:nvGrpSpPr>
        <p:grpSpPr>
          <a:xfrm>
            <a:off x="4598511" y="1500615"/>
            <a:ext cx="196668" cy="4733924"/>
            <a:chOff x="4643642" y="1467283"/>
            <a:chExt cx="196668" cy="4733924"/>
          </a:xfrm>
        </p:grpSpPr>
        <p:sp>
          <p:nvSpPr>
            <p:cNvPr id="8" name="Oval 7"/>
            <p:cNvSpPr/>
            <p:nvPr/>
          </p:nvSpPr>
          <p:spPr>
            <a:xfrm flipH="1">
              <a:off x="4771109" y="3734661"/>
              <a:ext cx="45719" cy="113432"/>
            </a:xfrm>
            <a:prstGeom prst="ellipse">
              <a:avLst/>
            </a:prstGeom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 flipH="1">
              <a:off x="4712220" y="5618891"/>
              <a:ext cx="45719" cy="121228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 flipV="1">
              <a:off x="4771110" y="4343402"/>
              <a:ext cx="45719" cy="113433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 flipV="1">
              <a:off x="4794591" y="2141811"/>
              <a:ext cx="45719" cy="113433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 flipH="1">
              <a:off x="4643642" y="6087775"/>
              <a:ext cx="45719" cy="113432"/>
            </a:xfrm>
            <a:prstGeom prst="ellipse">
              <a:avLst/>
            </a:prstGeom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 flipH="1">
              <a:off x="4689361" y="5202845"/>
              <a:ext cx="45719" cy="113432"/>
            </a:xfrm>
            <a:prstGeom prst="ellipse">
              <a:avLst/>
            </a:prstGeom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 flipV="1">
              <a:off x="4748250" y="4653396"/>
              <a:ext cx="45719" cy="113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 flipV="1">
              <a:off x="4785513" y="2482559"/>
              <a:ext cx="45719" cy="1134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 flipV="1">
              <a:off x="4780664" y="3160557"/>
              <a:ext cx="45719" cy="11343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 flipV="1">
              <a:off x="4794591" y="1467283"/>
              <a:ext cx="45719" cy="11343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0" y="4646474"/>
            <a:ext cx="2971800" cy="175432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just"/>
            <a:r>
              <a:rPr lang="bn-BD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মাটি থেকে </a:t>
            </a:r>
            <a:r>
              <a:rPr lang="bn-BD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গ্রহণকৃত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পানি ও খনিজ লবন ফলকে পরিবহন।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871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22222E-6 L -0.00191 -0.081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407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07407E-6 L 0.04966 -0.0025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3" y="-139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 0.00301 L -3.33333E-6 2.22222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-16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53 0.00046 L 0.02327 -0.0354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" y="-1806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0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-0.05 2.22222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332" y="0"/>
            <a:ext cx="4967535" cy="6378090"/>
          </a:xfrm>
        </p:spPr>
      </p:pic>
      <p:sp>
        <p:nvSpPr>
          <p:cNvPr id="8" name="Flowchart: Connector 7"/>
          <p:cNvSpPr/>
          <p:nvPr/>
        </p:nvSpPr>
        <p:spPr>
          <a:xfrm flipV="1">
            <a:off x="4876800" y="3875811"/>
            <a:ext cx="76200" cy="14893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/>
          <p:cNvGrpSpPr/>
          <p:nvPr/>
        </p:nvGrpSpPr>
        <p:grpSpPr>
          <a:xfrm>
            <a:off x="1700993" y="720077"/>
            <a:ext cx="862446" cy="2741340"/>
            <a:chOff x="1752600" y="651288"/>
            <a:chExt cx="862446" cy="2741340"/>
          </a:xfrm>
        </p:grpSpPr>
        <p:sp>
          <p:nvSpPr>
            <p:cNvPr id="5" name="Oval 4"/>
            <p:cNvSpPr/>
            <p:nvPr/>
          </p:nvSpPr>
          <p:spPr>
            <a:xfrm>
              <a:off x="2133600" y="651288"/>
              <a:ext cx="160022" cy="655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lowchart: Connector 16"/>
            <p:cNvSpPr/>
            <p:nvPr/>
          </p:nvSpPr>
          <p:spPr>
            <a:xfrm flipV="1">
              <a:off x="2293621" y="3053205"/>
              <a:ext cx="76200" cy="12814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lowchart: Connector 17"/>
            <p:cNvSpPr/>
            <p:nvPr/>
          </p:nvSpPr>
          <p:spPr>
            <a:xfrm flipV="1">
              <a:off x="1978083" y="3264488"/>
              <a:ext cx="76200" cy="12814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lowchart: Connector 18"/>
            <p:cNvSpPr/>
            <p:nvPr/>
          </p:nvSpPr>
          <p:spPr>
            <a:xfrm flipV="1">
              <a:off x="2057400" y="1880765"/>
              <a:ext cx="76200" cy="12814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lowchart: Connector 19"/>
            <p:cNvSpPr/>
            <p:nvPr/>
          </p:nvSpPr>
          <p:spPr>
            <a:xfrm flipV="1">
              <a:off x="1752600" y="2202884"/>
              <a:ext cx="76200" cy="12814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lowchart: Connector 27"/>
            <p:cNvSpPr/>
            <p:nvPr/>
          </p:nvSpPr>
          <p:spPr>
            <a:xfrm flipV="1">
              <a:off x="2137410" y="2159593"/>
              <a:ext cx="76200" cy="12814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lowchart: Connector 28"/>
            <p:cNvSpPr/>
            <p:nvPr/>
          </p:nvSpPr>
          <p:spPr>
            <a:xfrm flipV="1">
              <a:off x="2459182" y="781061"/>
              <a:ext cx="76200" cy="12814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lowchart: Connector 29"/>
            <p:cNvSpPr/>
            <p:nvPr/>
          </p:nvSpPr>
          <p:spPr>
            <a:xfrm flipV="1">
              <a:off x="2538846" y="935192"/>
              <a:ext cx="76200" cy="12814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3314700" y="684070"/>
            <a:ext cx="190500" cy="4875066"/>
            <a:chOff x="3314700" y="684070"/>
            <a:chExt cx="190500" cy="4875066"/>
          </a:xfrm>
        </p:grpSpPr>
        <p:sp>
          <p:nvSpPr>
            <p:cNvPr id="13" name="Flowchart: Connector 12"/>
            <p:cNvSpPr/>
            <p:nvPr/>
          </p:nvSpPr>
          <p:spPr>
            <a:xfrm flipV="1">
              <a:off x="3356264" y="4102679"/>
              <a:ext cx="76200" cy="14893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lowchart: Connector 13"/>
            <p:cNvSpPr/>
            <p:nvPr/>
          </p:nvSpPr>
          <p:spPr>
            <a:xfrm flipV="1">
              <a:off x="3352800" y="5017079"/>
              <a:ext cx="76200" cy="14893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lowchart: Connector 22"/>
            <p:cNvSpPr/>
            <p:nvPr/>
          </p:nvSpPr>
          <p:spPr>
            <a:xfrm flipV="1">
              <a:off x="3366655" y="2819400"/>
              <a:ext cx="76200" cy="14893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lowchart: Connector 23"/>
            <p:cNvSpPr/>
            <p:nvPr/>
          </p:nvSpPr>
          <p:spPr>
            <a:xfrm flipV="1">
              <a:off x="3366655" y="2043550"/>
              <a:ext cx="76200" cy="14893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lowchart: Connector 31"/>
            <p:cNvSpPr/>
            <p:nvPr/>
          </p:nvSpPr>
          <p:spPr>
            <a:xfrm flipV="1">
              <a:off x="3332019" y="4625690"/>
              <a:ext cx="76200" cy="14893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lowchart: Connector 34"/>
            <p:cNvSpPr/>
            <p:nvPr/>
          </p:nvSpPr>
          <p:spPr>
            <a:xfrm flipV="1">
              <a:off x="3314700" y="5410200"/>
              <a:ext cx="76200" cy="14893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lowchart: Connector 35"/>
            <p:cNvSpPr/>
            <p:nvPr/>
          </p:nvSpPr>
          <p:spPr>
            <a:xfrm flipV="1">
              <a:off x="3429000" y="1515343"/>
              <a:ext cx="76200" cy="14893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lowchart: Connector 36"/>
            <p:cNvSpPr/>
            <p:nvPr/>
          </p:nvSpPr>
          <p:spPr>
            <a:xfrm flipV="1">
              <a:off x="3366655" y="684070"/>
              <a:ext cx="76200" cy="14893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353792" y="373210"/>
            <a:ext cx="855518" cy="3638551"/>
            <a:chOff x="4326082" y="386196"/>
            <a:chExt cx="855518" cy="3638551"/>
          </a:xfrm>
        </p:grpSpPr>
        <p:sp>
          <p:nvSpPr>
            <p:cNvPr id="7" name="Flowchart: Connector 6"/>
            <p:cNvSpPr/>
            <p:nvPr/>
          </p:nvSpPr>
          <p:spPr>
            <a:xfrm flipV="1">
              <a:off x="4582391" y="3875811"/>
              <a:ext cx="76200" cy="14893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lowchart: Connector 9"/>
            <p:cNvSpPr/>
            <p:nvPr/>
          </p:nvSpPr>
          <p:spPr>
            <a:xfrm flipV="1">
              <a:off x="4402282" y="3477494"/>
              <a:ext cx="76200" cy="14893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lowchart: Connector 11"/>
            <p:cNvSpPr/>
            <p:nvPr/>
          </p:nvSpPr>
          <p:spPr>
            <a:xfrm flipV="1">
              <a:off x="4433455" y="1679866"/>
              <a:ext cx="76200" cy="14893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lowchart: Connector 14"/>
            <p:cNvSpPr/>
            <p:nvPr/>
          </p:nvSpPr>
          <p:spPr>
            <a:xfrm flipV="1">
              <a:off x="4953000" y="1679866"/>
              <a:ext cx="76200" cy="14893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lowchart: Connector 15"/>
            <p:cNvSpPr/>
            <p:nvPr/>
          </p:nvSpPr>
          <p:spPr>
            <a:xfrm flipV="1">
              <a:off x="4582391" y="1906734"/>
              <a:ext cx="76200" cy="14893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lowchart: Connector 21"/>
            <p:cNvSpPr/>
            <p:nvPr/>
          </p:nvSpPr>
          <p:spPr>
            <a:xfrm flipV="1">
              <a:off x="5105400" y="1832266"/>
              <a:ext cx="76200" cy="14893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lowchart: Connector 25"/>
            <p:cNvSpPr/>
            <p:nvPr/>
          </p:nvSpPr>
          <p:spPr>
            <a:xfrm flipV="1">
              <a:off x="4326082" y="460664"/>
              <a:ext cx="76200" cy="14893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lowchart: Connector 26"/>
            <p:cNvSpPr/>
            <p:nvPr/>
          </p:nvSpPr>
          <p:spPr>
            <a:xfrm flipV="1">
              <a:off x="4793673" y="386196"/>
              <a:ext cx="76200" cy="14893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/>
          <p:cNvSpPr/>
          <p:nvPr/>
        </p:nvSpPr>
        <p:spPr>
          <a:xfrm>
            <a:off x="4765965" y="4918288"/>
            <a:ext cx="4378035" cy="132343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r>
              <a:rPr lang="bn-BD" sz="4000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কান্ড আর ফলকের </a:t>
            </a:r>
            <a:r>
              <a:rPr lang="bn-BD" sz="40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মধ্যে তৈরিকৃত </a:t>
            </a:r>
            <a:r>
              <a:rPr lang="bn-BD" sz="4000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খাদ্য </a:t>
            </a:r>
            <a:r>
              <a:rPr lang="bn-BD" sz="40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পরিবহন।</a:t>
            </a:r>
            <a:endParaRPr lang="bn-BD" sz="4000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595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-0.04584 0.00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2" y="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0.07084 -0.0064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2" y="-32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0.00208 0.06713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3356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4" t="-688" r="44721" b="37360"/>
          <a:stretch/>
        </p:blipFill>
        <p:spPr>
          <a:xfrm rot="18518919">
            <a:off x="433839" y="922207"/>
            <a:ext cx="4208280" cy="3841220"/>
          </a:xfrm>
        </p:spPr>
      </p:pic>
      <p:sp>
        <p:nvSpPr>
          <p:cNvPr id="3" name="TextBox 2"/>
          <p:cNvSpPr txBox="1"/>
          <p:nvPr/>
        </p:nvSpPr>
        <p:spPr>
          <a:xfrm>
            <a:off x="5181600" y="194645"/>
            <a:ext cx="1828800" cy="83099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মধ্যশিরা</a:t>
            </a:r>
            <a:endParaRPr lang="en-US" sz="4800" dirty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Left Arrow 9"/>
          <p:cNvSpPr/>
          <p:nvPr/>
        </p:nvSpPr>
        <p:spPr>
          <a:xfrm>
            <a:off x="2304184" y="523692"/>
            <a:ext cx="2801216" cy="159051"/>
          </a:xfrm>
          <a:prstGeom prst="leftArrow">
            <a:avLst/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461779" y="4996934"/>
            <a:ext cx="19344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800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90600" y="5181600"/>
            <a:ext cx="2209800" cy="83099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পত্র ফলক</a:t>
            </a:r>
            <a:endParaRPr lang="en-US" sz="4800" dirty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24400" y="4113954"/>
            <a:ext cx="4419600" cy="255454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just"/>
            <a:r>
              <a:rPr lang="bn-BD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বৃন্তশীর্ষ হতে পত্রফলকের অন্য প্রান্ত পর্যন্ত বিস্তৃত, মধ্যশিরা হতে শিরা-উপশিরা উৎপন্ন হয়।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1059871" y="1371600"/>
            <a:ext cx="990600" cy="152400"/>
          </a:xfrm>
          <a:prstGeom prst="rightArrow">
            <a:avLst/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Bent-Up Arrow 4"/>
          <p:cNvSpPr/>
          <p:nvPr/>
        </p:nvSpPr>
        <p:spPr>
          <a:xfrm flipH="1">
            <a:off x="2050471" y="2286000"/>
            <a:ext cx="3041073" cy="304800"/>
          </a:xfrm>
          <a:prstGeom prst="bentUpArrow">
            <a:avLst/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52400" y="1228543"/>
            <a:ext cx="838200" cy="64633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শিরা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81600" y="2175301"/>
            <a:ext cx="1676400" cy="83099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উপশিরা</a:t>
            </a:r>
            <a:endParaRPr lang="en-US" sz="4800" dirty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419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96296E-6 L -0.00503 0.5009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2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3.33333E-6 0.4444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0" grpId="0" animBg="1"/>
      <p:bldP spid="10" grpId="1" animBg="1"/>
      <p:bldP spid="13" grpId="0" animBg="1"/>
      <p:bldP spid="4" grpId="0"/>
      <p:bldP spid="12" grpId="0" animBg="1"/>
      <p:bldP spid="5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438400"/>
            <a:ext cx="5257800" cy="1143000"/>
          </a:xfrm>
          <a:solidFill>
            <a:srgbClr val="CCFF6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পাতার সাধারন কাজ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91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554" y="1489740"/>
            <a:ext cx="4876800" cy="4126322"/>
          </a:xfrm>
        </p:spPr>
      </p:pic>
      <p:sp>
        <p:nvSpPr>
          <p:cNvPr id="7" name="Rectangle 6"/>
          <p:cNvSpPr/>
          <p:nvPr/>
        </p:nvSpPr>
        <p:spPr>
          <a:xfrm>
            <a:off x="3299949" y="1752600"/>
            <a:ext cx="9672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 smtClean="0"/>
              <a:t>CO</a:t>
            </a:r>
            <a:r>
              <a:rPr lang="en-US" sz="4000" baseline="-25000" dirty="0" smtClean="0"/>
              <a:t>2</a:t>
            </a:r>
            <a:endParaRPr lang="en-US" sz="4000" baseline="-25000" dirty="0"/>
          </a:p>
        </p:txBody>
      </p:sp>
      <p:sp>
        <p:nvSpPr>
          <p:cNvPr id="8" name="Rectangle 7"/>
          <p:cNvSpPr/>
          <p:nvPr/>
        </p:nvSpPr>
        <p:spPr>
          <a:xfrm>
            <a:off x="2285999" y="761998"/>
            <a:ext cx="7489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 smtClean="0">
                <a:solidFill>
                  <a:srgbClr val="FFC000"/>
                </a:solidFill>
              </a:rPr>
              <a:t>O</a:t>
            </a:r>
            <a:r>
              <a:rPr lang="en-US" sz="4400" baseline="-25000" dirty="0" smtClean="0">
                <a:solidFill>
                  <a:srgbClr val="FFC000"/>
                </a:solidFill>
              </a:rPr>
              <a:t>2</a:t>
            </a:r>
            <a:endParaRPr lang="en-US" sz="4400" baseline="-25000" dirty="0">
              <a:solidFill>
                <a:srgbClr val="FFC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47800" y="5967663"/>
            <a:ext cx="5638800" cy="6858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পাতার শ্বাসকার্য পরিচালনা</a:t>
            </a:r>
            <a:endParaRPr lang="en-US" sz="5400" dirty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334000" y="1778400"/>
            <a:ext cx="9672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 smtClean="0"/>
              <a:t>CO</a:t>
            </a:r>
            <a:r>
              <a:rPr lang="en-US" sz="4000" baseline="-25000" dirty="0" smtClean="0"/>
              <a:t>2</a:t>
            </a:r>
            <a:endParaRPr lang="en-US" sz="4000" baseline="-25000" dirty="0"/>
          </a:p>
        </p:txBody>
      </p:sp>
      <p:sp>
        <p:nvSpPr>
          <p:cNvPr id="20" name="Rectangle 19"/>
          <p:cNvSpPr/>
          <p:nvPr/>
        </p:nvSpPr>
        <p:spPr>
          <a:xfrm>
            <a:off x="4737477" y="761997"/>
            <a:ext cx="7489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 smtClean="0">
                <a:solidFill>
                  <a:srgbClr val="FFC000"/>
                </a:solidFill>
              </a:rPr>
              <a:t>O</a:t>
            </a:r>
            <a:r>
              <a:rPr lang="en-US" sz="4400" baseline="-25000" dirty="0" smtClean="0">
                <a:solidFill>
                  <a:srgbClr val="FFC000"/>
                </a:solidFill>
              </a:rPr>
              <a:t>2</a:t>
            </a:r>
            <a:endParaRPr lang="en-US" sz="4400" baseline="-25000" dirty="0">
              <a:solidFill>
                <a:srgbClr val="FFC000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2286030" y="1977847"/>
            <a:ext cx="5344539" cy="3761419"/>
            <a:chOff x="2286030" y="1977847"/>
            <a:chExt cx="5344539" cy="3761419"/>
          </a:xfrm>
        </p:grpSpPr>
        <p:sp>
          <p:nvSpPr>
            <p:cNvPr id="15" name="Rectangle 14"/>
            <p:cNvSpPr/>
            <p:nvPr/>
          </p:nvSpPr>
          <p:spPr>
            <a:xfrm rot="16200000">
              <a:off x="2176835" y="4901698"/>
              <a:ext cx="96725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000" dirty="0" smtClean="0"/>
                <a:t>CO</a:t>
              </a:r>
              <a:r>
                <a:rPr lang="en-US" sz="4000" baseline="-25000" dirty="0" smtClean="0"/>
                <a:t>2</a:t>
              </a:r>
              <a:endParaRPr lang="en-US" sz="4000" baseline="-25000" dirty="0"/>
            </a:p>
          </p:txBody>
        </p:sp>
        <p:sp>
          <p:nvSpPr>
            <p:cNvPr id="16" name="Rectangle 15"/>
            <p:cNvSpPr/>
            <p:nvPr/>
          </p:nvSpPr>
          <p:spPr>
            <a:xfrm rot="16200000">
              <a:off x="2156347" y="2969301"/>
              <a:ext cx="96725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000" dirty="0" smtClean="0"/>
                <a:t>CO</a:t>
              </a:r>
              <a:r>
                <a:rPr lang="en-US" sz="4000" baseline="-25000" dirty="0" smtClean="0"/>
                <a:t>2</a:t>
              </a:r>
              <a:endParaRPr lang="en-US" sz="4000" baseline="-25000" dirty="0"/>
            </a:p>
          </p:txBody>
        </p:sp>
        <p:sp>
          <p:nvSpPr>
            <p:cNvPr id="23" name="Rectangle 22"/>
            <p:cNvSpPr/>
            <p:nvPr/>
          </p:nvSpPr>
          <p:spPr>
            <a:xfrm rot="5400000">
              <a:off x="6796211" y="1967588"/>
              <a:ext cx="748923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400" dirty="0" smtClean="0">
                  <a:solidFill>
                    <a:srgbClr val="FFC000"/>
                  </a:solidFill>
                </a:rPr>
                <a:t>O</a:t>
              </a:r>
              <a:r>
                <a:rPr lang="en-US" sz="4400" baseline="-25000" dirty="0" smtClean="0">
                  <a:solidFill>
                    <a:srgbClr val="FFC000"/>
                  </a:solidFill>
                </a:rPr>
                <a:t>2</a:t>
              </a:r>
              <a:endParaRPr lang="en-US" sz="4400" baseline="-25000" dirty="0">
                <a:solidFill>
                  <a:srgbClr val="FFC000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 rot="5400000">
              <a:off x="6871387" y="4144049"/>
              <a:ext cx="748923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400" dirty="0" smtClean="0">
                  <a:solidFill>
                    <a:srgbClr val="FFC000"/>
                  </a:solidFill>
                </a:rPr>
                <a:t>O</a:t>
              </a:r>
              <a:r>
                <a:rPr lang="en-US" sz="4400" baseline="-25000" dirty="0" smtClean="0">
                  <a:solidFill>
                    <a:srgbClr val="FFC000"/>
                  </a:solidFill>
                </a:rPr>
                <a:t>2</a:t>
              </a:r>
              <a:endParaRPr lang="en-US" sz="4400" baseline="-25000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108751" y="2229977"/>
            <a:ext cx="817802" cy="2611581"/>
            <a:chOff x="1108751" y="2229977"/>
            <a:chExt cx="817802" cy="2611581"/>
          </a:xfrm>
        </p:grpSpPr>
        <p:sp>
          <p:nvSpPr>
            <p:cNvPr id="12" name="Rectangle 11"/>
            <p:cNvSpPr/>
            <p:nvPr/>
          </p:nvSpPr>
          <p:spPr>
            <a:xfrm rot="16200000">
              <a:off x="1167371" y="2219718"/>
              <a:ext cx="748923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400" dirty="0" smtClean="0">
                  <a:solidFill>
                    <a:srgbClr val="FFC000"/>
                  </a:solidFill>
                </a:rPr>
                <a:t>O</a:t>
              </a:r>
              <a:r>
                <a:rPr lang="en-US" sz="4400" baseline="-25000" dirty="0" smtClean="0">
                  <a:solidFill>
                    <a:srgbClr val="FFC000"/>
                  </a:solidFill>
                </a:rPr>
                <a:t>2</a:t>
              </a:r>
              <a:endParaRPr lang="en-US" sz="4400" baseline="-25000" dirty="0">
                <a:solidFill>
                  <a:srgbClr val="FFC000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 rot="16200000">
              <a:off x="1119010" y="4082376"/>
              <a:ext cx="748923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400" dirty="0" smtClean="0">
                  <a:solidFill>
                    <a:srgbClr val="FFC000"/>
                  </a:solidFill>
                </a:rPr>
                <a:t>O</a:t>
              </a:r>
              <a:r>
                <a:rPr lang="en-US" sz="4400" baseline="-25000" dirty="0" smtClean="0">
                  <a:solidFill>
                    <a:srgbClr val="FFC000"/>
                  </a:solidFill>
                </a:rPr>
                <a:t>2</a:t>
              </a:r>
              <a:endParaRPr lang="en-US" sz="4400" baseline="-25000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563717" y="2891554"/>
            <a:ext cx="898143" cy="2678108"/>
            <a:chOff x="5563717" y="2891554"/>
            <a:chExt cx="898143" cy="2678108"/>
          </a:xfrm>
        </p:grpSpPr>
        <p:sp>
          <p:nvSpPr>
            <p:cNvPr id="17" name="Rectangle 16"/>
            <p:cNvSpPr/>
            <p:nvPr/>
          </p:nvSpPr>
          <p:spPr>
            <a:xfrm rot="5400000">
              <a:off x="5434034" y="3021237"/>
              <a:ext cx="96725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000" dirty="0" smtClean="0"/>
                <a:t>CO</a:t>
              </a:r>
              <a:r>
                <a:rPr lang="en-US" sz="4000" baseline="-25000" dirty="0" smtClean="0"/>
                <a:t>2</a:t>
              </a:r>
              <a:endParaRPr lang="en-US" sz="4000" baseline="-25000" dirty="0"/>
            </a:p>
          </p:txBody>
        </p:sp>
        <p:sp>
          <p:nvSpPr>
            <p:cNvPr id="27" name="Rectangle 26"/>
            <p:cNvSpPr/>
            <p:nvPr/>
          </p:nvSpPr>
          <p:spPr>
            <a:xfrm rot="5400000">
              <a:off x="5624291" y="4732094"/>
              <a:ext cx="96725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000" dirty="0" smtClean="0"/>
                <a:t>CO</a:t>
              </a:r>
              <a:r>
                <a:rPr lang="en-US" sz="4000" baseline="-25000" dirty="0" smtClean="0"/>
                <a:t>2</a:t>
              </a:r>
              <a:endParaRPr lang="en-US" sz="4000" baseline="-250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984023" y="152400"/>
            <a:ext cx="2931377" cy="984885"/>
            <a:chOff x="5984023" y="152400"/>
            <a:chExt cx="2931377" cy="984885"/>
          </a:xfrm>
        </p:grpSpPr>
        <p:sp>
          <p:nvSpPr>
            <p:cNvPr id="21" name="Rectangle 20"/>
            <p:cNvSpPr/>
            <p:nvPr/>
          </p:nvSpPr>
          <p:spPr>
            <a:xfrm>
              <a:off x="5984023" y="152400"/>
              <a:ext cx="57515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dirty="0" smtClean="0"/>
                <a:t>CO</a:t>
              </a:r>
              <a:r>
                <a:rPr lang="en-US" sz="2000" baseline="-25000" dirty="0" smtClean="0"/>
                <a:t>2</a:t>
              </a:r>
              <a:endParaRPr lang="en-US" sz="2000" baseline="-25000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066738" y="614065"/>
              <a:ext cx="49244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FFC000"/>
                  </a:solidFill>
                </a:rPr>
                <a:t>O</a:t>
              </a:r>
              <a:r>
                <a:rPr lang="en-US" sz="2400" baseline="-25000" dirty="0" smtClean="0">
                  <a:solidFill>
                    <a:srgbClr val="FFC000"/>
                  </a:solidFill>
                </a:rPr>
                <a:t>2</a:t>
              </a:r>
              <a:endParaRPr lang="en-US" sz="2400" baseline="-25000" dirty="0">
                <a:solidFill>
                  <a:srgbClr val="FFC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679093" y="614065"/>
              <a:ext cx="18553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solidFill>
                    <a:srgbClr val="FFC000"/>
                  </a:solidFill>
                  <a:latin typeface="NikoshBAN" pitchFamily="2" charset="0"/>
                  <a:cs typeface="NikoshBAN" pitchFamily="2" charset="0"/>
                </a:rPr>
                <a:t>অক্সিজেন</a:t>
              </a:r>
              <a:endParaRPr lang="en-US" sz="28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645401" y="172346"/>
              <a:ext cx="22699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itchFamily="2" charset="0"/>
                  <a:cs typeface="NikoshBAN" pitchFamily="2" charset="0"/>
                </a:rPr>
                <a:t>কার্বনডাইঅক্সাইড</a:t>
              </a:r>
              <a:endPara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1670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7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7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7.40741E-7 L 0.1007 -0.004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5" y="-23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11022E-16 L 0.08837 0.0034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10" y="162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07407E-6 L -0.09462 -0.0078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40" y="-394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0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8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0" y="2282031"/>
            <a:ext cx="4762500" cy="3162300"/>
          </a:xfrm>
        </p:spPr>
      </p:pic>
      <p:sp>
        <p:nvSpPr>
          <p:cNvPr id="7" name="Sun 6"/>
          <p:cNvSpPr/>
          <p:nvPr/>
        </p:nvSpPr>
        <p:spPr>
          <a:xfrm>
            <a:off x="27709" y="304800"/>
            <a:ext cx="1066800" cy="914400"/>
          </a:xfrm>
          <a:prstGeom prst="su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748143" y="1143000"/>
            <a:ext cx="2008909" cy="1905000"/>
            <a:chOff x="685800" y="914400"/>
            <a:chExt cx="2008909" cy="1905000"/>
          </a:xfrm>
        </p:grpSpPr>
        <p:cxnSp>
          <p:nvCxnSpPr>
            <p:cNvPr id="11" name="Straight Arrow Connector 10"/>
            <p:cNvCxnSpPr/>
            <p:nvPr/>
          </p:nvCxnSpPr>
          <p:spPr>
            <a:xfrm>
              <a:off x="914400" y="1295400"/>
              <a:ext cx="1780309" cy="1524000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685800" y="1295400"/>
              <a:ext cx="1676400" cy="1524000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1149927" y="914400"/>
              <a:ext cx="1364673" cy="1143000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1094509" y="1229591"/>
              <a:ext cx="1600200" cy="1343891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/>
          <p:cNvSpPr/>
          <p:nvPr/>
        </p:nvSpPr>
        <p:spPr>
          <a:xfrm>
            <a:off x="2895600" y="1424923"/>
            <a:ext cx="9178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/>
              <a:t>CO</a:t>
            </a:r>
            <a:r>
              <a:rPr lang="en-US" sz="3600" baseline="-25000" dirty="0" smtClean="0"/>
              <a:t>2</a:t>
            </a:r>
            <a:endParaRPr lang="en-US" sz="3600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763169" y="2286000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srgbClr val="FFC000"/>
                </a:solidFill>
              </a:rPr>
              <a:t>O</a:t>
            </a:r>
            <a:r>
              <a:rPr lang="en-US" sz="3600" baseline="-25000" dirty="0">
                <a:solidFill>
                  <a:srgbClr val="FFC000"/>
                </a:solidFill>
              </a:rPr>
              <a:t>2</a:t>
            </a:r>
          </a:p>
        </p:txBody>
      </p:sp>
      <p:sp>
        <p:nvSpPr>
          <p:cNvPr id="3" name="Rectangle 2"/>
          <p:cNvSpPr/>
          <p:nvPr/>
        </p:nvSpPr>
        <p:spPr>
          <a:xfrm>
            <a:off x="2424543" y="5698957"/>
            <a:ext cx="4367648" cy="83820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পাতার খাদ্য তৈরি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39287" y="1527464"/>
            <a:ext cx="9178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/>
              <a:t>CO</a:t>
            </a:r>
            <a:r>
              <a:rPr lang="en-US" sz="3600" baseline="-25000" dirty="0" smtClean="0"/>
              <a:t>2</a:t>
            </a:r>
            <a:endParaRPr lang="en-US" sz="3600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934327" y="2274560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srgbClr val="FFC000"/>
                </a:solidFill>
              </a:rPr>
              <a:t>O</a:t>
            </a:r>
            <a:r>
              <a:rPr lang="en-US" sz="3600" baseline="-25000" dirty="0">
                <a:solidFill>
                  <a:srgbClr val="FFC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41243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19166 0.1888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83" y="944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7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7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15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723" y="581086"/>
            <a:ext cx="3534269" cy="442021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105400" y="56388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4016085" y="5315633"/>
            <a:ext cx="0" cy="945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6317673" y="1034482"/>
            <a:ext cx="1210913" cy="52467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পানি</a:t>
            </a:r>
            <a:endParaRPr lang="en-US" sz="3600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1905000" y="3416858"/>
            <a:ext cx="1219200" cy="52467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পানি</a:t>
            </a:r>
            <a:endParaRPr lang="en-US" sz="3600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3823055" y="3022151"/>
            <a:ext cx="86221" cy="45719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504659" y="3261362"/>
            <a:ext cx="86221" cy="45719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504092" y="844375"/>
            <a:ext cx="86221" cy="45719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629556" y="3108266"/>
            <a:ext cx="86221" cy="45719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096702" y="2590800"/>
            <a:ext cx="86221" cy="45719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410200" y="3307081"/>
            <a:ext cx="86221" cy="45719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829020" y="2745476"/>
            <a:ext cx="86221" cy="45719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676032" y="3039688"/>
            <a:ext cx="86221" cy="45719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786539" y="3352800"/>
            <a:ext cx="86221" cy="45719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719142" y="1904999"/>
            <a:ext cx="86221" cy="45719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5829649" y="1702277"/>
            <a:ext cx="86221" cy="45719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313386" y="1859280"/>
            <a:ext cx="86221" cy="45719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4182923" y="1905000"/>
            <a:ext cx="86221" cy="45719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3972974" y="1736814"/>
            <a:ext cx="86221" cy="45719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5323979" y="890094"/>
            <a:ext cx="86221" cy="45719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319734" y="1331711"/>
            <a:ext cx="86221" cy="45719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5719141" y="1021681"/>
            <a:ext cx="86221" cy="45719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4313115" y="1067400"/>
            <a:ext cx="86221" cy="45719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877984" y="1145602"/>
            <a:ext cx="86221" cy="45719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 flipV="1">
            <a:off x="3837301" y="2046965"/>
            <a:ext cx="66557" cy="45719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5224315" y="1044540"/>
            <a:ext cx="86221" cy="45719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471741" y="5486400"/>
            <a:ext cx="6629400" cy="109001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অতিরিক্ত পানি বের করা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4" name="Flowchart: Connector 53"/>
          <p:cNvSpPr/>
          <p:nvPr/>
        </p:nvSpPr>
        <p:spPr>
          <a:xfrm>
            <a:off x="4362844" y="4790165"/>
            <a:ext cx="90782" cy="9624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lowchart: Connector 60"/>
          <p:cNvSpPr/>
          <p:nvPr/>
        </p:nvSpPr>
        <p:spPr>
          <a:xfrm>
            <a:off x="4607720" y="4418573"/>
            <a:ext cx="90782" cy="9624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4647556" y="1699872"/>
            <a:ext cx="119302" cy="3444813"/>
            <a:chOff x="4647556" y="1699872"/>
            <a:chExt cx="119302" cy="3444813"/>
          </a:xfrm>
        </p:grpSpPr>
        <p:sp>
          <p:nvSpPr>
            <p:cNvPr id="58" name="Flowchart: Connector 57"/>
            <p:cNvSpPr/>
            <p:nvPr/>
          </p:nvSpPr>
          <p:spPr>
            <a:xfrm>
              <a:off x="4657583" y="5048438"/>
              <a:ext cx="90782" cy="9624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lowchart: Connector 61"/>
            <p:cNvSpPr/>
            <p:nvPr/>
          </p:nvSpPr>
          <p:spPr>
            <a:xfrm>
              <a:off x="4664594" y="4043952"/>
              <a:ext cx="90782" cy="9624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lowchart: Connector 62"/>
            <p:cNvSpPr/>
            <p:nvPr/>
          </p:nvSpPr>
          <p:spPr>
            <a:xfrm>
              <a:off x="4665238" y="3505200"/>
              <a:ext cx="90782" cy="9624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lowchart: Connector 63"/>
            <p:cNvSpPr/>
            <p:nvPr/>
          </p:nvSpPr>
          <p:spPr>
            <a:xfrm>
              <a:off x="4676075" y="2963310"/>
              <a:ext cx="90782" cy="9624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lowchart: Connector 67"/>
            <p:cNvSpPr/>
            <p:nvPr/>
          </p:nvSpPr>
          <p:spPr>
            <a:xfrm>
              <a:off x="4676076" y="1699872"/>
              <a:ext cx="90782" cy="9624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lowchart: Connector 74"/>
            <p:cNvSpPr/>
            <p:nvPr/>
          </p:nvSpPr>
          <p:spPr>
            <a:xfrm>
              <a:off x="4647556" y="2673947"/>
              <a:ext cx="90782" cy="9624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lowchart: Connector 75"/>
            <p:cNvSpPr/>
            <p:nvPr/>
          </p:nvSpPr>
          <p:spPr>
            <a:xfrm>
              <a:off x="4676076" y="2209800"/>
              <a:ext cx="90782" cy="9624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624995" y="1042135"/>
            <a:ext cx="1835157" cy="3941280"/>
            <a:chOff x="3624995" y="1042135"/>
            <a:chExt cx="1835157" cy="3941280"/>
          </a:xfrm>
        </p:grpSpPr>
        <p:sp>
          <p:nvSpPr>
            <p:cNvPr id="4" name="Flowchart: Connector 3"/>
            <p:cNvSpPr/>
            <p:nvPr/>
          </p:nvSpPr>
          <p:spPr>
            <a:xfrm>
              <a:off x="5369370" y="4056794"/>
              <a:ext cx="90782" cy="96248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lowchart: Connector 45"/>
            <p:cNvSpPr/>
            <p:nvPr/>
          </p:nvSpPr>
          <p:spPr>
            <a:xfrm>
              <a:off x="5116579" y="4637765"/>
              <a:ext cx="90782" cy="96248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lowchart: Connector 46"/>
            <p:cNvSpPr/>
            <p:nvPr/>
          </p:nvSpPr>
          <p:spPr>
            <a:xfrm>
              <a:off x="5022697" y="3845282"/>
              <a:ext cx="90782" cy="96248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lowchart: Connector 47"/>
            <p:cNvSpPr/>
            <p:nvPr/>
          </p:nvSpPr>
          <p:spPr>
            <a:xfrm>
              <a:off x="4914961" y="4389118"/>
              <a:ext cx="90782" cy="96248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lowchart: Connector 49"/>
            <p:cNvSpPr/>
            <p:nvPr/>
          </p:nvSpPr>
          <p:spPr>
            <a:xfrm>
              <a:off x="4977306" y="4004885"/>
              <a:ext cx="90782" cy="96248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lowchart: Connector 50"/>
            <p:cNvSpPr/>
            <p:nvPr/>
          </p:nvSpPr>
          <p:spPr>
            <a:xfrm>
              <a:off x="5323979" y="4497180"/>
              <a:ext cx="90782" cy="96248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lowchart: Connector 59"/>
            <p:cNvSpPr/>
            <p:nvPr/>
          </p:nvSpPr>
          <p:spPr>
            <a:xfrm>
              <a:off x="5005743" y="4887167"/>
              <a:ext cx="90782" cy="96248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lowchart: Connector 68"/>
            <p:cNvSpPr/>
            <p:nvPr/>
          </p:nvSpPr>
          <p:spPr>
            <a:xfrm>
              <a:off x="4094421" y="2697352"/>
              <a:ext cx="90782" cy="96248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lowchart: Connector 69"/>
            <p:cNvSpPr/>
            <p:nvPr/>
          </p:nvSpPr>
          <p:spPr>
            <a:xfrm>
              <a:off x="4135251" y="1042135"/>
              <a:ext cx="90782" cy="96248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lowchart: Connector 70"/>
            <p:cNvSpPr/>
            <p:nvPr/>
          </p:nvSpPr>
          <p:spPr>
            <a:xfrm>
              <a:off x="4191711" y="1260182"/>
              <a:ext cx="90782" cy="96248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lowchart: Connector 76"/>
            <p:cNvSpPr/>
            <p:nvPr/>
          </p:nvSpPr>
          <p:spPr>
            <a:xfrm>
              <a:off x="3746519" y="1817172"/>
              <a:ext cx="90782" cy="96248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lowchart: Connector 77"/>
            <p:cNvSpPr/>
            <p:nvPr/>
          </p:nvSpPr>
          <p:spPr>
            <a:xfrm>
              <a:off x="3624995" y="2114711"/>
              <a:ext cx="90782" cy="96248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9" name="Flowchart: Connector 78"/>
          <p:cNvSpPr/>
          <p:nvPr/>
        </p:nvSpPr>
        <p:spPr>
          <a:xfrm>
            <a:off x="5687374" y="1072214"/>
            <a:ext cx="90782" cy="9624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3757274" y="977826"/>
            <a:ext cx="2062985" cy="4214982"/>
            <a:chOff x="3757274" y="977826"/>
            <a:chExt cx="2062985" cy="4214982"/>
          </a:xfrm>
        </p:grpSpPr>
        <p:sp>
          <p:nvSpPr>
            <p:cNvPr id="52" name="Flowchart: Connector 51"/>
            <p:cNvSpPr/>
            <p:nvPr/>
          </p:nvSpPr>
          <p:spPr>
            <a:xfrm>
              <a:off x="4189117" y="3819802"/>
              <a:ext cx="90782" cy="9624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lowchart: Connector 52"/>
            <p:cNvSpPr/>
            <p:nvPr/>
          </p:nvSpPr>
          <p:spPr>
            <a:xfrm>
              <a:off x="4094421" y="4466697"/>
              <a:ext cx="90782" cy="9624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lowchart: Connector 54"/>
            <p:cNvSpPr/>
            <p:nvPr/>
          </p:nvSpPr>
          <p:spPr>
            <a:xfrm>
              <a:off x="4059195" y="4891668"/>
              <a:ext cx="90782" cy="9624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lowchart: Connector 55"/>
            <p:cNvSpPr/>
            <p:nvPr/>
          </p:nvSpPr>
          <p:spPr>
            <a:xfrm>
              <a:off x="3882192" y="4559436"/>
              <a:ext cx="90782" cy="9624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lowchart: Connector 56"/>
            <p:cNvSpPr/>
            <p:nvPr/>
          </p:nvSpPr>
          <p:spPr>
            <a:xfrm>
              <a:off x="3872130" y="4012458"/>
              <a:ext cx="90782" cy="9624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lowchart: Connector 58"/>
            <p:cNvSpPr/>
            <p:nvPr/>
          </p:nvSpPr>
          <p:spPr>
            <a:xfrm>
              <a:off x="3757274" y="4236718"/>
              <a:ext cx="90782" cy="9624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lowchart: Connector 64"/>
            <p:cNvSpPr/>
            <p:nvPr/>
          </p:nvSpPr>
          <p:spPr>
            <a:xfrm>
              <a:off x="4398723" y="5096561"/>
              <a:ext cx="90782" cy="9624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lowchart: Connector 65"/>
            <p:cNvSpPr/>
            <p:nvPr/>
          </p:nvSpPr>
          <p:spPr>
            <a:xfrm>
              <a:off x="5313386" y="998391"/>
              <a:ext cx="90782" cy="70984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lowchart: Connector 66"/>
            <p:cNvSpPr/>
            <p:nvPr/>
          </p:nvSpPr>
          <p:spPr>
            <a:xfrm>
              <a:off x="4967748" y="977826"/>
              <a:ext cx="90782" cy="9624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lowchart: Connector 71"/>
            <p:cNvSpPr/>
            <p:nvPr/>
          </p:nvSpPr>
          <p:spPr>
            <a:xfrm>
              <a:off x="5714581" y="3291980"/>
              <a:ext cx="90782" cy="9624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lowchart: Connector 72"/>
            <p:cNvSpPr/>
            <p:nvPr/>
          </p:nvSpPr>
          <p:spPr>
            <a:xfrm>
              <a:off x="5424948" y="3153985"/>
              <a:ext cx="90782" cy="9624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lowchart: Connector 73"/>
            <p:cNvSpPr/>
            <p:nvPr/>
          </p:nvSpPr>
          <p:spPr>
            <a:xfrm>
              <a:off x="5176643" y="3045010"/>
              <a:ext cx="90782" cy="9624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lowchart: Connector 79"/>
            <p:cNvSpPr/>
            <p:nvPr/>
          </p:nvSpPr>
          <p:spPr>
            <a:xfrm>
              <a:off x="5729477" y="1834015"/>
              <a:ext cx="90782" cy="9624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lowchart: Connector 80"/>
            <p:cNvSpPr/>
            <p:nvPr/>
          </p:nvSpPr>
          <p:spPr>
            <a:xfrm>
              <a:off x="4986992" y="1808753"/>
              <a:ext cx="90782" cy="9624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lowchart: Connector 81"/>
            <p:cNvSpPr/>
            <p:nvPr/>
          </p:nvSpPr>
          <p:spPr>
            <a:xfrm>
              <a:off x="5323979" y="1808753"/>
              <a:ext cx="90782" cy="9624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602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xit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48148E-6 L 0.05972 0.0057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6" y="278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7037E-7 L -0.06337 -0.00579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7" y="-301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74638"/>
            <a:ext cx="4876800" cy="1143000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8229600" cy="1828799"/>
          </a:xfr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একটি পত্র ফলকের চিহ্নিত চিত্র অংকন কর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সময় -১০ মি)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290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304800"/>
            <a:ext cx="3505200" cy="1143000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পাতার সাধারনত কয়টি অংশ?</a:t>
            </a:r>
          </a:p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বৃন্তের কাজ কি?</a:t>
            </a:r>
          </a:p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উপপত্র কোথায় থাকে?</a:t>
            </a:r>
          </a:p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শ্বাস কার্য পরিচালনার জন্য গাছ কী করে?</a:t>
            </a:r>
          </a:p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খাবার তৈরির সময় গাছ কী করে?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89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8001000" cy="1249362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438400"/>
            <a:ext cx="8077200" cy="114299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একটি জবা পাতার চিহ্নিত চিত্র অংকন কর।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04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sz="60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1828800"/>
            <a:ext cx="4114800" cy="329320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মাহাবুবুল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হাছান</a:t>
            </a:r>
            <a:endParaRPr lang="en-US" sz="3600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চাপাতলী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লতিফিয়া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ফাযিল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মাদ্রাসা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রহিমানগর,কচুয়া,চাঁদপুর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pPr algn="ctr"/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০১৭১৬-৮০৪৯১২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4000" y="1828800"/>
            <a:ext cx="3429000" cy="329320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ষষ্ঠ </a:t>
            </a:r>
            <a:r>
              <a:rPr lang="bn-BD" sz="48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শ্রেণী</a:t>
            </a:r>
            <a:endParaRPr lang="en-US" sz="4800" dirty="0" smtClean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</a:p>
          <a:p>
            <a:pPr algn="ctr"/>
            <a:r>
              <a:rPr lang="bn-BD" sz="32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চতুর্থ অধ্যায়</a:t>
            </a:r>
          </a:p>
          <a:p>
            <a:pPr algn="ctr"/>
            <a:r>
              <a:rPr lang="bn-BD" sz="32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উদ্ভিদের বাহ্যিক </a:t>
            </a:r>
            <a:r>
              <a:rPr lang="bn-BD" sz="32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বৈশি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ষ্ট্য</a:t>
            </a:r>
            <a:endParaRPr lang="bn-BD" sz="3200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সময়-৫০ </a:t>
            </a:r>
            <a:r>
              <a:rPr lang="bn-BD" sz="32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dirty="0" smtClean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তারিখঃ০৫/১২/২০১৯</a:t>
            </a:r>
          </a:p>
        </p:txBody>
      </p:sp>
    </p:spTree>
    <p:extLst>
      <p:ext uri="{BB962C8B-B14F-4D97-AF65-F5344CB8AC3E}">
        <p14:creationId xmlns:p14="http://schemas.microsoft.com/office/powerpoint/2010/main" val="50885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04800"/>
            <a:ext cx="5943600" cy="1295400"/>
          </a:xfrm>
          <a:solidFill>
            <a:srgbClr val="D2E6D2"/>
          </a:solidFill>
        </p:spPr>
        <p:txBody>
          <a:bodyPr>
            <a:noAutofit/>
          </a:bodyPr>
          <a:lstStyle/>
          <a:p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5-Point Star 2"/>
          <p:cNvSpPr/>
          <p:nvPr/>
        </p:nvSpPr>
        <p:spPr>
          <a:xfrm>
            <a:off x="10972800" y="2057400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752600"/>
            <a:ext cx="83820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403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55418"/>
            <a:ext cx="4804916" cy="32004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624" y="-49495"/>
            <a:ext cx="4458376" cy="31827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33247"/>
            <a:ext cx="4800598" cy="37247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33800">
            <a:off x="1430101" y="1196207"/>
            <a:ext cx="1658283" cy="13462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10" y="3133247"/>
            <a:ext cx="4400890" cy="3724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544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191 0.02592 L -0.09618 0.10486 C -0.10486 0.12175 -0.10781 0.14398 -0.10399 0.16273 C -0.09896 0.18472 -0.08872 0.1993 -0.07431 0.20787 L -0.00504 0.24629 " pathEditMode="relative" rAng="4433195" ptsTypes="FffFF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9" y="1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1771"/>
            <a:ext cx="822960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bn-BD" sz="6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একটি পাতার বিভিন্ন অংশ</a:t>
            </a:r>
            <a:r>
              <a:rPr lang="en-US" sz="6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bn-BD" sz="6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পাঠ-8)</a:t>
            </a:r>
            <a:endParaRPr lang="en-US" sz="6600" dirty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600200"/>
            <a:ext cx="5943600" cy="4419599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69449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6858000" cy="1219200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পাঠ শেষে </a:t>
            </a:r>
            <a:r>
              <a:rPr lang="bn-BD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……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n-BD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পাতা  কী বলতে পারবে।</a:t>
            </a:r>
            <a:endParaRPr lang="en-US" sz="4400" dirty="0" smtClean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পাতার প্রধান বৈশিষ্ট্য ব্যাখ্যা করতে পারবে।</a:t>
            </a:r>
          </a:p>
          <a:p>
            <a:r>
              <a:rPr lang="bn-BD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পাতার বিভিন্ন অংশ চিহ্নিত করতে পারবে।</a:t>
            </a:r>
          </a:p>
          <a:p>
            <a:r>
              <a:rPr lang="bn-BD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পাতার সাধারন কাজ ব্যাখ্যা করতে পারবে।</a:t>
            </a:r>
          </a:p>
          <a:p>
            <a:pPr marL="0" indent="0">
              <a:buNone/>
            </a:pPr>
            <a:endParaRPr lang="en-US" sz="4400" dirty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458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716420"/>
            <a:ext cx="6324600" cy="4343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4" name="TextBox 13"/>
          <p:cNvSpPr txBox="1"/>
          <p:nvPr/>
        </p:nvSpPr>
        <p:spPr>
          <a:xfrm>
            <a:off x="1066800" y="54102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219200" y="55626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248400" y="4615934"/>
            <a:ext cx="1271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25486" y="4279749"/>
            <a:ext cx="1264228" cy="5232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মধ্য </a:t>
            </a:r>
            <a:r>
              <a:rPr lang="bn-BD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শিরা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88519" y="5901154"/>
            <a:ext cx="6413355" cy="83099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চিত্রঃ একটি পাতার বিভিন্ন অংশ</a:t>
            </a:r>
            <a:endParaRPr lang="en-US" sz="4800" dirty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72000" y="4462046"/>
            <a:ext cx="838200" cy="5232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শিরা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2001" y="1029027"/>
            <a:ext cx="1600199" cy="5232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পত্র কিনারা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71144" y="2755311"/>
            <a:ext cx="1205343" cy="5232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উপ পত্র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04455" y="2190750"/>
            <a:ext cx="1205345" cy="5232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পত্র বৃন্ত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7086600" y="914400"/>
            <a:ext cx="114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968414" y="554941"/>
            <a:ext cx="1171575" cy="5232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পত্র শীর্ষ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731042" y="4178974"/>
            <a:ext cx="1279358" cy="87391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উপশিরা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773815" y="4462046"/>
            <a:ext cx="0" cy="9481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7" name="TextBox 1026"/>
          <p:cNvSpPr txBox="1"/>
          <p:nvPr/>
        </p:nvSpPr>
        <p:spPr>
          <a:xfrm>
            <a:off x="1247625" y="5377934"/>
            <a:ext cx="1114575" cy="5232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পত্র মূল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-1" y="3693471"/>
            <a:ext cx="1066801" cy="95410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কাক্ষিক মুকুল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29" name="Straight Connector 1028"/>
          <p:cNvCxnSpPr/>
          <p:nvPr/>
        </p:nvCxnSpPr>
        <p:spPr>
          <a:xfrm flipH="1" flipV="1">
            <a:off x="958714" y="4119578"/>
            <a:ext cx="815101" cy="485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 20"/>
          <p:cNvSpPr/>
          <p:nvPr/>
        </p:nvSpPr>
        <p:spPr>
          <a:xfrm>
            <a:off x="1635582" y="4029759"/>
            <a:ext cx="215808" cy="387927"/>
          </a:xfrm>
          <a:custGeom>
            <a:avLst/>
            <a:gdLst>
              <a:gd name="connsiteX0" fmla="*/ 27709 w 215808"/>
              <a:gd name="connsiteY0" fmla="*/ 304800 h 387927"/>
              <a:gd name="connsiteX1" fmla="*/ 13855 w 215808"/>
              <a:gd name="connsiteY1" fmla="*/ 138545 h 387927"/>
              <a:gd name="connsiteX2" fmla="*/ 0 w 215808"/>
              <a:gd name="connsiteY2" fmla="*/ 96981 h 387927"/>
              <a:gd name="connsiteX3" fmla="*/ 13855 w 215808"/>
              <a:gd name="connsiteY3" fmla="*/ 13854 h 387927"/>
              <a:gd name="connsiteX4" fmla="*/ 27709 w 215808"/>
              <a:gd name="connsiteY4" fmla="*/ 55418 h 387927"/>
              <a:gd name="connsiteX5" fmla="*/ 41564 w 215808"/>
              <a:gd name="connsiteY5" fmla="*/ 110836 h 387927"/>
              <a:gd name="connsiteX6" fmla="*/ 69273 w 215808"/>
              <a:gd name="connsiteY6" fmla="*/ 152400 h 387927"/>
              <a:gd name="connsiteX7" fmla="*/ 83127 w 215808"/>
              <a:gd name="connsiteY7" fmla="*/ 193963 h 387927"/>
              <a:gd name="connsiteX8" fmla="*/ 110836 w 215808"/>
              <a:gd name="connsiteY8" fmla="*/ 152400 h 387927"/>
              <a:gd name="connsiteX9" fmla="*/ 124691 w 215808"/>
              <a:gd name="connsiteY9" fmla="*/ 0 h 387927"/>
              <a:gd name="connsiteX10" fmla="*/ 166255 w 215808"/>
              <a:gd name="connsiteY10" fmla="*/ 193963 h 387927"/>
              <a:gd name="connsiteX11" fmla="*/ 193964 w 215808"/>
              <a:gd name="connsiteY11" fmla="*/ 207818 h 387927"/>
              <a:gd name="connsiteX12" fmla="*/ 110836 w 215808"/>
              <a:gd name="connsiteY12" fmla="*/ 318654 h 387927"/>
              <a:gd name="connsiteX13" fmla="*/ 83127 w 215808"/>
              <a:gd name="connsiteY13" fmla="*/ 387927 h 387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5808" h="387927">
                <a:moveTo>
                  <a:pt x="27709" y="304800"/>
                </a:moveTo>
                <a:cubicBezTo>
                  <a:pt x="23091" y="249382"/>
                  <a:pt x="21205" y="193668"/>
                  <a:pt x="13855" y="138545"/>
                </a:cubicBezTo>
                <a:cubicBezTo>
                  <a:pt x="11925" y="124069"/>
                  <a:pt x="0" y="111585"/>
                  <a:pt x="0" y="96981"/>
                </a:cubicBezTo>
                <a:cubicBezTo>
                  <a:pt x="0" y="68890"/>
                  <a:pt x="9237" y="41563"/>
                  <a:pt x="13855" y="13854"/>
                </a:cubicBezTo>
                <a:cubicBezTo>
                  <a:pt x="18473" y="27709"/>
                  <a:pt x="23697" y="41376"/>
                  <a:pt x="27709" y="55418"/>
                </a:cubicBezTo>
                <a:cubicBezTo>
                  <a:pt x="32940" y="73727"/>
                  <a:pt x="34063" y="93334"/>
                  <a:pt x="41564" y="110836"/>
                </a:cubicBezTo>
                <a:cubicBezTo>
                  <a:pt x="48123" y="126141"/>
                  <a:pt x="60037" y="138545"/>
                  <a:pt x="69273" y="152400"/>
                </a:cubicBezTo>
                <a:cubicBezTo>
                  <a:pt x="73891" y="166254"/>
                  <a:pt x="68523" y="193963"/>
                  <a:pt x="83127" y="193963"/>
                </a:cubicBezTo>
                <a:cubicBezTo>
                  <a:pt x="99778" y="193963"/>
                  <a:pt x="107347" y="168681"/>
                  <a:pt x="110836" y="152400"/>
                </a:cubicBezTo>
                <a:cubicBezTo>
                  <a:pt x="121524" y="102523"/>
                  <a:pt x="120073" y="50800"/>
                  <a:pt x="124691" y="0"/>
                </a:cubicBezTo>
                <a:cubicBezTo>
                  <a:pt x="164174" y="118449"/>
                  <a:pt x="148777" y="54145"/>
                  <a:pt x="166255" y="193963"/>
                </a:cubicBezTo>
                <a:cubicBezTo>
                  <a:pt x="182990" y="177228"/>
                  <a:pt x="249783" y="96178"/>
                  <a:pt x="193964" y="207818"/>
                </a:cubicBezTo>
                <a:cubicBezTo>
                  <a:pt x="162631" y="270484"/>
                  <a:pt x="149805" y="279686"/>
                  <a:pt x="110836" y="318654"/>
                </a:cubicBezTo>
                <a:cubicBezTo>
                  <a:pt x="81062" y="378203"/>
                  <a:pt x="83127" y="353419"/>
                  <a:pt x="83127" y="387927"/>
                </a:cubicBezTo>
              </a:path>
            </a:pathLst>
          </a:custGeom>
          <a:solidFill>
            <a:srgbClr val="0080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52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772" r="63410"/>
          <a:stretch/>
        </p:blipFill>
        <p:spPr>
          <a:xfrm>
            <a:off x="10523" y="120352"/>
            <a:ext cx="2189018" cy="2007797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5562600" y="54864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Up Arrow 15"/>
          <p:cNvSpPr/>
          <p:nvPr/>
        </p:nvSpPr>
        <p:spPr>
          <a:xfrm>
            <a:off x="609600" y="1340400"/>
            <a:ext cx="184104" cy="940467"/>
          </a:xfrm>
          <a:prstGeom prst="upArrow">
            <a:avLst/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Left Arrow 21"/>
          <p:cNvSpPr/>
          <p:nvPr/>
        </p:nvSpPr>
        <p:spPr>
          <a:xfrm>
            <a:off x="1066487" y="1159730"/>
            <a:ext cx="1638300" cy="180671"/>
          </a:xfrm>
          <a:prstGeom prst="leftArrow">
            <a:avLst/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2659760" y="834566"/>
            <a:ext cx="1607440" cy="83099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উপপত্র</a:t>
            </a:r>
            <a:endParaRPr lang="en-US" sz="4800" dirty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2174" y="2258553"/>
            <a:ext cx="1434262" cy="76944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পত্রমূল</a:t>
            </a:r>
            <a:endParaRPr lang="en-US" sz="4400" dirty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33109" y="1019232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688" y="3903896"/>
            <a:ext cx="4798868" cy="52322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কান্ড ও শাখা-প্রশাখার গায়ে যুক্ত থাকে।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78833" y="280568"/>
            <a:ext cx="4010891" cy="175432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কোনো কোনো উদ্ভিদের পত্রমূলের পাশে পত্রসৃদশ্য অংশ।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557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 animBg="1"/>
      <p:bldP spid="26" grpId="0" animBg="1"/>
      <p:bldP spid="31" grpId="0" animBg="1"/>
      <p:bldP spid="19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2133600"/>
            <a:ext cx="3200400" cy="1143000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sz="6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বৃন্তের কাজ</a:t>
            </a:r>
            <a:endParaRPr lang="en-US" sz="6000" dirty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990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253345" y="81879"/>
            <a:ext cx="3643745" cy="144655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পত্রমূল ও ফলককে যুক্ত করে।</a:t>
            </a:r>
            <a:endParaRPr lang="en-US" sz="4400" dirty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72" r="38384"/>
          <a:stretch/>
        </p:blipFill>
        <p:spPr>
          <a:xfrm>
            <a:off x="213012" y="0"/>
            <a:ext cx="3686175" cy="2971800"/>
          </a:xfrm>
          <a:prstGeom prst="rect">
            <a:avLst/>
          </a:prstGeom>
        </p:spPr>
      </p:pic>
      <p:sp>
        <p:nvSpPr>
          <p:cNvPr id="14" name="Up Arrow 13"/>
          <p:cNvSpPr/>
          <p:nvPr/>
        </p:nvSpPr>
        <p:spPr>
          <a:xfrm>
            <a:off x="763634" y="2202872"/>
            <a:ext cx="228600" cy="768927"/>
          </a:xfrm>
          <a:prstGeom prst="upArrow">
            <a:avLst/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Arrow 14"/>
          <p:cNvSpPr/>
          <p:nvPr/>
        </p:nvSpPr>
        <p:spPr>
          <a:xfrm>
            <a:off x="952499" y="2088573"/>
            <a:ext cx="1219200" cy="228600"/>
          </a:xfrm>
          <a:prstGeom prst="leftArrow">
            <a:avLst/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362200" y="1963230"/>
            <a:ext cx="981620" cy="70788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বৃন্ত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4635" y="3016180"/>
            <a:ext cx="1274617" cy="70788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পত্রমূল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un 3"/>
          <p:cNvSpPr/>
          <p:nvPr/>
        </p:nvSpPr>
        <p:spPr>
          <a:xfrm>
            <a:off x="2423385" y="3016180"/>
            <a:ext cx="1097983" cy="1087150"/>
          </a:xfrm>
          <a:prstGeom prst="su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4495800" y="3229652"/>
            <a:ext cx="4038600" cy="212365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just"/>
            <a:r>
              <a:rPr lang="bn-BD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ফলককে </a:t>
            </a:r>
            <a:r>
              <a:rPr lang="bn-BD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এমন ভাবে ধরে রাখে যাতে সূর্যের আলো বেশি </a:t>
            </a:r>
            <a:r>
              <a:rPr lang="bn-BD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পায়</a:t>
            </a:r>
            <a:endParaRPr lang="en-US" sz="4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44" t="48668" b="30325"/>
          <a:stretch/>
        </p:blipFill>
        <p:spPr>
          <a:xfrm>
            <a:off x="992234" y="4792668"/>
            <a:ext cx="2741566" cy="1531931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2063026" y="4006256"/>
            <a:ext cx="1280794" cy="1041329"/>
            <a:chOff x="2048813" y="4063219"/>
            <a:chExt cx="1280794" cy="1041329"/>
          </a:xfrm>
        </p:grpSpPr>
        <p:cxnSp>
          <p:nvCxnSpPr>
            <p:cNvPr id="8" name="Straight Arrow Connector 7"/>
            <p:cNvCxnSpPr/>
            <p:nvPr/>
          </p:nvCxnSpPr>
          <p:spPr>
            <a:xfrm flipH="1">
              <a:off x="2736800" y="4259269"/>
              <a:ext cx="6400" cy="533400"/>
            </a:xfrm>
            <a:prstGeom prst="straightConnector1">
              <a:avLst/>
            </a:prstGeom>
            <a:ln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2997081" y="4189456"/>
              <a:ext cx="174574" cy="845279"/>
            </a:xfrm>
            <a:prstGeom prst="straightConnector1">
              <a:avLst/>
            </a:prstGeom>
            <a:ln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>
              <a:off x="2347525" y="4259269"/>
              <a:ext cx="234567" cy="381000"/>
            </a:xfrm>
            <a:prstGeom prst="straightConnector1">
              <a:avLst/>
            </a:prstGeom>
            <a:ln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H="1">
              <a:off x="2048813" y="4063219"/>
              <a:ext cx="374572" cy="534559"/>
            </a:xfrm>
            <a:prstGeom prst="straightConnector1">
              <a:avLst/>
            </a:prstGeom>
            <a:ln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2868417" y="4275583"/>
              <a:ext cx="9525" cy="673026"/>
            </a:xfrm>
            <a:prstGeom prst="straightConnector1">
              <a:avLst/>
            </a:prstGeom>
            <a:ln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3155033" y="4279170"/>
              <a:ext cx="174574" cy="825378"/>
            </a:xfrm>
            <a:prstGeom prst="straightConnector1">
              <a:avLst/>
            </a:prstGeom>
            <a:ln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H="1">
              <a:off x="2515992" y="4216778"/>
              <a:ext cx="178759" cy="437425"/>
            </a:xfrm>
            <a:prstGeom prst="straightConnector1">
              <a:avLst/>
            </a:prstGeom>
            <a:ln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H="1">
              <a:off x="2141420" y="4119644"/>
              <a:ext cx="374572" cy="534559"/>
            </a:xfrm>
            <a:prstGeom prst="straightConnector1">
              <a:avLst/>
            </a:prstGeom>
            <a:ln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46419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084 -0.17685 L 0.00834 -0.0111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25" y="8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L 0.17083 -0.1768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42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2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 animBg="1"/>
      <p:bldP spid="15" grpId="0" animBg="1"/>
      <p:bldP spid="15" grpId="2" animBg="1"/>
      <p:bldP spid="15" grpId="3" animBg="1"/>
      <p:bldP spid="16" grpId="0" animBg="1"/>
      <p:bldP spid="17" grpId="0" animBg="1"/>
      <p:bldP spid="4" grpId="0" animBg="1"/>
      <p:bldP spid="4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1846</TotalTime>
  <Words>255</Words>
  <Application>Microsoft Office PowerPoint</Application>
  <PresentationFormat>On-screen Show (4:3)</PresentationFormat>
  <Paragraphs>85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সবাইকে ফুলেল শুভেচ্ছা</vt:lpstr>
      <vt:lpstr>পরিচিতি</vt:lpstr>
      <vt:lpstr>PowerPoint Presentation</vt:lpstr>
      <vt:lpstr>একটি পাতার বিভিন্ন অংশ (পাঠ-8)</vt:lpstr>
      <vt:lpstr>পাঠ শেষে শিক্ষার্থীরা……</vt:lpstr>
      <vt:lpstr>PowerPoint Presentation</vt:lpstr>
      <vt:lpstr>PowerPoint Presentation</vt:lpstr>
      <vt:lpstr>বৃন্তের কাজ</vt:lpstr>
      <vt:lpstr>PowerPoint Presentation</vt:lpstr>
      <vt:lpstr>PowerPoint Presentation</vt:lpstr>
      <vt:lpstr>PowerPoint Presentation</vt:lpstr>
      <vt:lpstr>PowerPoint Presentation</vt:lpstr>
      <vt:lpstr>পাতার সাধারন কাজ</vt:lpstr>
      <vt:lpstr>PowerPoint Presentation</vt:lpstr>
      <vt:lpstr>PowerPoint Presentation</vt:lpstr>
      <vt:lpstr>PowerPoint Presentation</vt:lpstr>
      <vt:lpstr>জোড়ায় কাজ</vt:lpstr>
      <vt:lpstr>মূল্যায়ন</vt:lpstr>
      <vt:lpstr>বাড়ির কাজ</vt:lpstr>
      <vt:lpstr>ধন্যবাদ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সবাইকে শুভেচ্ছা</dc:title>
  <dc:creator>TSS</dc:creator>
  <cp:lastModifiedBy>User</cp:lastModifiedBy>
  <cp:revision>211</cp:revision>
  <dcterms:created xsi:type="dcterms:W3CDTF">2006-08-16T00:00:00Z</dcterms:created>
  <dcterms:modified xsi:type="dcterms:W3CDTF">2019-12-05T13:49:40Z</dcterms:modified>
</cp:coreProperties>
</file>