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5" r:id="rId3"/>
    <p:sldId id="274" r:id="rId4"/>
    <p:sldId id="271" r:id="rId5"/>
    <p:sldId id="277" r:id="rId6"/>
    <p:sldId id="300" r:id="rId7"/>
    <p:sldId id="275" r:id="rId8"/>
    <p:sldId id="293" r:id="rId9"/>
    <p:sldId id="273" r:id="rId10"/>
    <p:sldId id="282" r:id="rId11"/>
    <p:sldId id="283" r:id="rId12"/>
    <p:sldId id="284" r:id="rId13"/>
    <p:sldId id="306" r:id="rId14"/>
    <p:sldId id="307" r:id="rId15"/>
    <p:sldId id="304" r:id="rId16"/>
    <p:sldId id="285" r:id="rId17"/>
    <p:sldId id="305" r:id="rId18"/>
    <p:sldId id="295" r:id="rId19"/>
    <p:sldId id="308" r:id="rId20"/>
    <p:sldId id="298" r:id="rId21"/>
    <p:sldId id="303" r:id="rId22"/>
    <p:sldId id="29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3E8"/>
    <a:srgbClr val="E3A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C:\Users\BC\Downloads\d121`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7769"/>
          <a:stretch/>
        </p:blipFill>
        <p:spPr bwMode="auto">
          <a:xfrm>
            <a:off x="990600" y="914401"/>
            <a:ext cx="7239000" cy="3352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953000"/>
            <a:ext cx="7239000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আজকের</a:t>
            </a:r>
            <a:r>
              <a:rPr kumimoji="0" lang="bn-IN" sz="3600" b="0" i="0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ক্লাসে সবাইকে সুস্বাগতম </a:t>
            </a:r>
            <a:r>
              <a:rPr kumimoji="0" lang="bn-IN" sz="3600" b="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GB" sz="3600" b="0" i="0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37338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পাচ্ছি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 কি খেতে চায়?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</a:t>
            </a:r>
            <a:r>
              <a:rPr kumimoji="0" lang="bn-IN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কি রং এর হয়?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অলি কি চায়?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আতা</a:t>
            </a:r>
            <a:r>
              <a:rPr kumimoji="0" lang="bn-IN" sz="3200" b="0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দেখতে কেমন? </a:t>
            </a:r>
            <a:r>
              <a:rPr kumimoji="0" lang="bn-IN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READ New Digital Content\contents\lessons\images\an2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838200"/>
            <a:ext cx="37338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</a:t>
            </a:r>
            <a:r>
              <a:rPr kumimoji="0" lang="bn-IN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চায়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লাল, 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সবুজ, হলুদ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সবুজ, হলুদ </a:t>
            </a:r>
          </a:p>
        </p:txBody>
      </p:sp>
      <p:pic>
        <p:nvPicPr>
          <p:cNvPr id="11" name="Picture 6" descr="D:\READ New Digital Content\contents\lessons\images\an2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748" t="5865" r="2869" b="4399"/>
          <a:stretch/>
        </p:blipFill>
        <p:spPr bwMode="auto">
          <a:xfrm>
            <a:off x="762000" y="1371600"/>
            <a:ext cx="3588327" cy="220980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191" t="4489" b="4527"/>
          <a:stretch/>
        </p:blipFill>
        <p:spPr bwMode="auto">
          <a:xfrm>
            <a:off x="4932219" y="1371600"/>
            <a:ext cx="3449781" cy="22098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3886199"/>
            <a:ext cx="2085975" cy="49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733800"/>
            <a:ext cx="1752600" cy="64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33800" y="467874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3085" y="4382869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535269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5717" t="7358" r="4407" b="5482"/>
          <a:stretch/>
        </p:blipFill>
        <p:spPr bwMode="auto">
          <a:xfrm>
            <a:off x="685800" y="1323109"/>
            <a:ext cx="3657600" cy="2334491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5455" t="2653" r="4742" b="6428"/>
          <a:stretch/>
        </p:blipFill>
        <p:spPr bwMode="auto">
          <a:xfrm>
            <a:off x="4648200" y="1323110"/>
            <a:ext cx="3858492" cy="233449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09999"/>
            <a:ext cx="2285999" cy="5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809999"/>
            <a:ext cx="1981200" cy="57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4572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4382869"/>
            <a:ext cx="893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58885" y="4382869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D5BC85C7-4910-4ABA-9CEC-33C9B612A725}"/>
              </a:ext>
            </a:extLst>
          </p:cNvPr>
          <p:cNvSpPr/>
          <p:nvPr/>
        </p:nvSpPr>
        <p:spPr>
          <a:xfrm>
            <a:off x="1295400" y="1085252"/>
            <a:ext cx="6553200" cy="59114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একটু ভেবে বলি  </a:t>
            </a:r>
            <a:r>
              <a:rPr lang="bn-BD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514600"/>
            <a:ext cx="6553200" cy="33979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914400"/>
            <a:ext cx="6172200" cy="646331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কিছু শব্দ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 এবং মুখে মুখে বলি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0" y="2286000"/>
            <a:ext cx="6172200" cy="30480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অজু,  অনল,  অজগর,  অশোক </a:t>
            </a:r>
          </a:p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আমি,  আপেল,  আনারস,  আটা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080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0" y="977921"/>
            <a:ext cx="3124200" cy="144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লিখতে হবে 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বিন্দুর উপরে হাত ঘুরাই 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333333"/>
                </a:solidFill>
                <a:latin typeface="Helvetica Neue"/>
                <a:cs typeface="Arial" pitchFamily="34" charset="0"/>
              </a:rPr>
              <a:t>  </a:t>
            </a:r>
          </a:p>
        </p:txBody>
      </p:sp>
      <p:pic>
        <p:nvPicPr>
          <p:cNvPr id="5" name="Picture 2" descr="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276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D:\Dulal Arts and crafts\d65656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 t="9556" r="41021" b="34400"/>
          <a:stretch/>
        </p:blipFill>
        <p:spPr bwMode="auto">
          <a:xfrm>
            <a:off x="2209800" y="1676400"/>
            <a:ext cx="3810000" cy="27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49069"/>
            <a:ext cx="7543800" cy="646331"/>
          </a:xfrm>
          <a:prstGeom prst="rect">
            <a:avLst/>
          </a:prstGeom>
          <a:solidFill>
            <a:srgbClr val="F3A3E8"/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 বর্ণটি আমার সাথে পড় ও হাত ঘুরাও।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12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825521"/>
            <a:ext cx="3124200" cy="144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লিখতে হবে 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বিন্দুর উপরে হাত ঘুরাই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333333"/>
                </a:solidFill>
                <a:latin typeface="Helvetica Neue"/>
                <a:cs typeface="Arial" pitchFamily="34" charset="0"/>
              </a:rPr>
              <a:t>  </a:t>
            </a:r>
          </a:p>
        </p:txBody>
      </p:sp>
      <p:pic>
        <p:nvPicPr>
          <p:cNvPr id="12290" name="Picture 2" descr="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38400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</p:spTree>
    <p:extLst>
      <p:ext uri="{BB962C8B-B14F-4D97-AF65-F5344CB8AC3E}">
        <p14:creationId xmlns:p14="http://schemas.microsoft.com/office/powerpoint/2010/main" val="38548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248561"/>
            <a:ext cx="173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Dulal Arts and crafts\d65656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9772" r="32497" b="34184"/>
          <a:stretch/>
        </p:blipFill>
        <p:spPr bwMode="auto">
          <a:xfrm>
            <a:off x="2133600" y="1828800"/>
            <a:ext cx="39069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49069"/>
            <a:ext cx="7543800" cy="646331"/>
          </a:xfrm>
          <a:prstGeom prst="rect">
            <a:avLst/>
          </a:prstGeom>
          <a:solidFill>
            <a:srgbClr val="F3A3E8"/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 বর্ণটি আমার সাথে পড় ও হাত ঘুরাও।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752600" y="1066800"/>
            <a:ext cx="5791200" cy="2047009"/>
          </a:xfrm>
          <a:prstGeom prst="wedgeEllipseCallout">
            <a:avLst/>
          </a:prstGeom>
          <a:solidFill>
            <a:srgbClr val="CCFF66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bn-IN" sz="3600" b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36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reation of Dulal\Creation of Dulal\EIA\EIA\EIA_PTF\1.TEACHER\1.CLASSROOM\4 POSTER\Describing Classroom Activities\Games in the Classro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27879" r="6980" b="1806"/>
          <a:stretch/>
        </p:blipFill>
        <p:spPr bwMode="auto">
          <a:xfrm>
            <a:off x="2438400" y="3886200"/>
            <a:ext cx="41148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2971801"/>
            <a:ext cx="8534400" cy="3505200"/>
          </a:xfrm>
          <a:prstGeom prst="verticalScroll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3962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kern="0" noProof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BC\Downloads\d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05000"/>
            <a:ext cx="396239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685800" y="3726120"/>
            <a:ext cx="3810000" cy="236988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দুলাল হালদার </a:t>
            </a:r>
            <a:endParaRPr lang="bn-BD" sz="32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নং কুমনা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 বিদ্যালয়</a:t>
            </a:r>
          </a:p>
          <a:p>
            <a:pPr algn="ctr">
              <a:defRPr/>
            </a:pP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>
              <a:defRPr/>
            </a:pPr>
            <a:r>
              <a:rPr lang="bn-BD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 ০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১৭২৫৭২৫১০৭  </a:t>
            </a:r>
            <a:endParaRPr lang="bn-BD" sz="24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dhalder785</a:t>
            </a: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70BFCE-F4E8-476B-B9EE-D3BDAF6EFD5D}"/>
              </a:ext>
            </a:extLst>
          </p:cNvPr>
          <p:cNvSpPr txBox="1"/>
          <p:nvPr/>
        </p:nvSpPr>
        <p:spPr>
          <a:xfrm>
            <a:off x="4572000" y="3726120"/>
            <a:ext cx="3733800" cy="236988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শুনি ও বলি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4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2" descr="D:\Creation of Dulal\Creation of Dulal\Photo\Untitled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4243" r="-433" b="11515"/>
          <a:stretch/>
        </p:blipFill>
        <p:spPr bwMode="auto">
          <a:xfrm>
            <a:off x="6019800" y="685800"/>
            <a:ext cx="2157845" cy="2209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5720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19400" y="609600"/>
            <a:ext cx="1524000" cy="342900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85800" y="762000"/>
            <a:ext cx="7349838" cy="1981200"/>
          </a:xfrm>
          <a:prstGeom prst="frame">
            <a:avLst/>
          </a:prstGeom>
          <a:solidFill>
            <a:srgbClr val="F3A3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 একটি বর্ণ খেলা খেলি</a:t>
            </a: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 ঘরে সঠিক বর্ণ বসাই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0" descr="D:\READ New Digital Content\contents\lessons\images\sb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20643"/>
            <a:ext cx="872838" cy="6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READ New Digital Content\contents\lessons\images\sb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58957"/>
            <a:ext cx="872838" cy="7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4177" y="2949714"/>
            <a:ext cx="598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40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864114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26231" y="4702314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30051" y="5449669"/>
            <a:ext cx="65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3" name="Picture 11" descr="D:\READ New Digital Content\contents\lessons\images\sb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02121"/>
            <a:ext cx="872838" cy="7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READ New Digital Content\contents\lessons\images\sbd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20843"/>
            <a:ext cx="872838" cy="7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D:\READ New Digital Content\contents\lessons\images\sbd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20643"/>
            <a:ext cx="872838" cy="6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D:\READ New Digital Content\contents\lessons\images\sbd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8957"/>
            <a:ext cx="872838" cy="7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D:\READ New Digital Content\contents\lessons\images\sbd_b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6243"/>
            <a:ext cx="817418" cy="7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D:\READ New Digital Content\contents\lessons\images\sbd_b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4443"/>
            <a:ext cx="817418" cy="7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:\READ New Digital Content\contents\lessons\images\sbd_b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82643"/>
            <a:ext cx="817418" cy="7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D:\READ New Digital Content\contents\lessons\images\sbd_b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20843"/>
            <a:ext cx="817418" cy="7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:\READ New Digital Content\contents\lessons\images\sb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872838" cy="7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D:\READ New Digital Content\contents\lessons\images\sbd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60956"/>
            <a:ext cx="872838" cy="7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044714"/>
            <a:ext cx="4038600" cy="707886"/>
          </a:xfrm>
          <a:prstGeom prst="rect">
            <a:avLst/>
          </a:prstGeom>
          <a:gradFill rotWithShape="1">
            <a:gsLst>
              <a:gs pos="0">
                <a:srgbClr val="EB641B">
                  <a:tint val="62000"/>
                  <a:satMod val="180000"/>
                </a:srgbClr>
              </a:gs>
              <a:gs pos="65000">
                <a:srgbClr val="EB641B">
                  <a:tint val="32000"/>
                  <a:satMod val="250000"/>
                </a:srgbClr>
              </a:gs>
              <a:gs pos="100000">
                <a:srgbClr val="EB641B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মুল্যায়ন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2" descr="D:\Toys\Picture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r="23356" b="21488"/>
          <a:stretch/>
        </p:blipFill>
        <p:spPr bwMode="auto">
          <a:xfrm>
            <a:off x="2590800" y="2438400"/>
            <a:ext cx="40386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D:\Fruits\paka a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676400" cy="1219199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</p:pic>
      <p:pic>
        <p:nvPicPr>
          <p:cNvPr id="11267" name="Picture 3" descr="D:\Fruits\a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676400" cy="121920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l="2748" t="5865" r="2869" b="4399"/>
          <a:stretch/>
        </p:blipFill>
        <p:spPr bwMode="auto">
          <a:xfrm>
            <a:off x="5029200" y="3200400"/>
            <a:ext cx="1676400" cy="1219200"/>
          </a:xfrm>
          <a:prstGeom prst="rect">
            <a:avLst/>
          </a:prstGeom>
          <a:solidFill>
            <a:srgbClr val="C0000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/>
          <a:srcRect l="60698" t="44343" r="13769" b="16345"/>
          <a:stretch/>
        </p:blipFill>
        <p:spPr bwMode="auto">
          <a:xfrm>
            <a:off x="1143000" y="3200400"/>
            <a:ext cx="1676400" cy="1219200"/>
          </a:xfrm>
          <a:prstGeom prst="rect">
            <a:avLst/>
          </a:prstGeom>
          <a:solidFill>
            <a:srgbClr val="C0000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</p:spPr>
      </p:pic>
      <p:sp>
        <p:nvSpPr>
          <p:cNvPr id="11" name="Frame 10"/>
          <p:cNvSpPr/>
          <p:nvPr/>
        </p:nvSpPr>
        <p:spPr>
          <a:xfrm>
            <a:off x="685800" y="914400"/>
            <a:ext cx="7349838" cy="1409700"/>
          </a:xfrm>
          <a:prstGeom prst="frame">
            <a:avLst/>
          </a:prstGeom>
          <a:solidFill>
            <a:srgbClr val="F3A3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খালি ঘরে প্রথম বর্ণ বসাও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3200400" y="3200400"/>
            <a:ext cx="990600" cy="12192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124200" y="5029200"/>
            <a:ext cx="990600" cy="12192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114312" y="5029200"/>
            <a:ext cx="990600" cy="1219199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086600" y="3200401"/>
            <a:ext cx="990600" cy="12192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Contant Pic\Pictur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0104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vel 4"/>
          <p:cNvSpPr/>
          <p:nvPr/>
        </p:nvSpPr>
        <p:spPr>
          <a:xfrm>
            <a:off x="1066801" y="914400"/>
            <a:ext cx="7010399" cy="1295400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সহযোগিতা করার জন্য ধন্যবাদ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Birds\Gif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Birds\Gif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Birds\Gif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</a:t>
            </a:r>
            <a:r>
              <a:rPr kumimoji="0" lang="bn-IN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এসো একটি ভিডিও দেখি ।  </a:t>
            </a:r>
            <a:endParaRPr kumimoji="0" lang="en-GB" sz="36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6199"/>
              </p:ext>
            </p:extLst>
          </p:nvPr>
        </p:nvGraphicFramePr>
        <p:xfrm>
          <a:off x="4114800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133600" y="762000"/>
            <a:ext cx="4800600" cy="14859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u="sng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685800" y="2362200"/>
            <a:ext cx="7848600" cy="365760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শোনাঃ ১,১,১- বাক্য ও শব্দে ব্যবহৃত বাংলা বর্ণমালা ধ্বনি মনোযোগ সহকারে শুনবে ও মনে রাখবে।  </a:t>
            </a:r>
          </a:p>
          <a:p>
            <a:pPr lvl="0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বলাঃ ১,১,১-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শব্দে ব্যবহৃত বাংলা 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বর্ণমালার ধ্বনি স্পষ্ট ও শুদ্ধভাবে বলতে পারবে।  </a:t>
            </a:r>
            <a:endParaRPr lang="bn-IN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পড়াঃ ১,১,১- বাংলা বর্ণমালা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স্পষ্ট ও 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শুদ্ধ উচ্ছারণে  পড়তে পারবে। 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লেখাঃ ১,১,১-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স্পষ্ট ও সঠিক আকৃতিতে 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 বর্ণমালা </a:t>
            </a:r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 পারবে।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848600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GLb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†`Le</a:t>
            </a:r>
          </a:p>
          <a:p>
            <a:pPr algn="ctr"/>
            <a:endParaRPr lang="en-US" sz="7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72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bn-IN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wPb‡Z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13" descr="0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54" y="2133600"/>
            <a:ext cx="1966946" cy="24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03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2133600"/>
            <a:ext cx="1752600" cy="24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Animals\goat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2"/>
          <a:stretch/>
        </p:blipFill>
        <p:spPr bwMode="auto">
          <a:xfrm>
            <a:off x="3200400" y="2303895"/>
            <a:ext cx="2819400" cy="19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/>
          <a:srcRect l="41738" t="6320" r="8538" b="7747"/>
          <a:stretch/>
        </p:blipFill>
        <p:spPr bwMode="auto">
          <a:xfrm>
            <a:off x="3200400" y="2286000"/>
            <a:ext cx="2819400" cy="19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D:\Fruits\mango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03895"/>
            <a:ext cx="2819400" cy="19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/>
          <a:srcRect l="9566" t="5192" r="54861" b="33659"/>
          <a:stretch/>
        </p:blipFill>
        <p:spPr bwMode="auto">
          <a:xfrm>
            <a:off x="3200400" y="2286000"/>
            <a:ext cx="2819400" cy="196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441960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     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    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AD New Digital Content\contents\lessons\images\an1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5449"/>
            <a:ext cx="358140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AD New Digital Content\contents\lessons\images\an2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0050"/>
            <a:ext cx="3581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READ New Digital Content\contents\lessons\images\an2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581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READ New Digital Content\contents\lessons\images\an1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581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76200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     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     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0" y="5562600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800" y="2583359"/>
            <a:ext cx="902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321314"/>
            <a:ext cx="76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044280"/>
            <a:ext cx="737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4887" r="5651" b="4612"/>
          <a:stretch/>
        </p:blipFill>
        <p:spPr bwMode="auto">
          <a:xfrm>
            <a:off x="762000" y="2438401"/>
            <a:ext cx="3276599" cy="368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-1" r="10723" b="10792"/>
          <a:stretch/>
        </p:blipFill>
        <p:spPr bwMode="auto">
          <a:xfrm>
            <a:off x="5105401" y="2438402"/>
            <a:ext cx="3276599" cy="3685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845403"/>
            <a:ext cx="7696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 বইয়ের ১১ পৃষ্ঠা বের কর।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447800" y="1295400"/>
            <a:ext cx="6248400" cy="3657600"/>
          </a:xfrm>
          <a:prstGeom prst="horizontalScroll">
            <a:avLst/>
          </a:prstGeom>
          <a:solidFill>
            <a:srgbClr val="F3A3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 আমরা স্বরবর্ণ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 smtClean="0">
                <a:solidFill>
                  <a:srgbClr val="94C600">
                    <a:lumMod val="60000"/>
                    <a:lumOff val="40000"/>
                  </a:srgbClr>
                </a:solidFill>
              </a:rPr>
              <a:t>Email:dhalder785@gmail.com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6410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    আ </a:t>
            </a:r>
            <a:endParaRPr lang="en-US" sz="2800" b="1" kern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READ New Digital Content\contents\lessons\images\an1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581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845403"/>
            <a:ext cx="36576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পাচ্ছি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কিসের নাম?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করে?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কিসের নাম?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কিরে?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D:\READ New Digital Content\contents\lessons\images\an1_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581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838200"/>
            <a:ext cx="36576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ysClr val="windowText" lastClr="000000"/>
            </a:solidFill>
            <a:prstDash val="lgDashDot"/>
          </a:ln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ছাগলের নাম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3200" kern="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আসে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মৌমাছির</a:t>
            </a:r>
            <a:r>
              <a:rPr kumimoji="0" lang="bn-IN" sz="3200" b="0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নাম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</a:t>
            </a:r>
            <a:r>
              <a:rPr lang="bn-IN" sz="3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হাসে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363</TotalTime>
  <Words>380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BC</cp:lastModifiedBy>
  <cp:revision>39</cp:revision>
  <dcterms:created xsi:type="dcterms:W3CDTF">2006-08-16T00:00:00Z</dcterms:created>
  <dcterms:modified xsi:type="dcterms:W3CDTF">2019-12-05T15:08:00Z</dcterms:modified>
</cp:coreProperties>
</file>