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68" r:id="rId3"/>
    <p:sldId id="270" r:id="rId4"/>
    <p:sldId id="258" r:id="rId5"/>
    <p:sldId id="259" r:id="rId6"/>
    <p:sldId id="261" r:id="rId7"/>
    <p:sldId id="260" r:id="rId8"/>
    <p:sldId id="262" r:id="rId9"/>
    <p:sldId id="263" r:id="rId10"/>
    <p:sldId id="267" r:id="rId11"/>
    <p:sldId id="264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913E-538B-4A07-8904-C9CE5A7AF857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EEBCC-3E59-4918-8995-C6447433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7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EC35A-FA39-4FEE-9F97-3D31A2E0D42F}" type="slidenum">
              <a:rPr lang="en-US"/>
              <a:pPr/>
              <a:t>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24310-78C2-404A-ADBB-B8244FC62984}" type="slidenum">
              <a:rPr lang="en-US"/>
              <a:pPr/>
              <a:t>11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352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9283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CNS\Pictures\vlcsnap-2016-07-17-19h52m50s1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671763" y="4302125"/>
            <a:ext cx="131127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900">
                <a:latin typeface="Arial" charset="0"/>
              </a:rPr>
              <a:t>cell</a:t>
            </a:r>
          </a:p>
          <a:p>
            <a:r>
              <a:rPr lang="en-US" sz="900">
                <a:latin typeface="Arial" charset="0"/>
              </a:rPr>
              <a:t>body</a:t>
            </a:r>
            <a:endParaRPr lang="en-US"/>
          </a:p>
        </p:txBody>
      </p:sp>
      <p:sp>
        <p:nvSpPr>
          <p:cNvPr id="16403" name="WordArt 19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kern="10">
                <a:ln/>
                <a:gradFill rotWithShape="1">
                  <a:gsLst>
                    <a:gs pos="0">
                      <a:srgbClr val="CC99FF"/>
                    </a:gs>
                    <a:gs pos="100000">
                      <a:srgbClr val="00FFFF"/>
                    </a:gs>
                  </a:gsLst>
                  <a:lin ang="5400000" scaled="1"/>
                </a:gradFill>
                <a:latin typeface="Arial Black"/>
              </a:rPr>
              <a:t>Impulse in a Neuron</a:t>
            </a:r>
          </a:p>
        </p:txBody>
      </p:sp>
      <p:grpSp>
        <p:nvGrpSpPr>
          <p:cNvPr id="16418" name="Group 34"/>
          <p:cNvGrpSpPr>
            <a:grpSpLocks/>
          </p:cNvGrpSpPr>
          <p:nvPr/>
        </p:nvGrpSpPr>
        <p:grpSpPr bwMode="auto">
          <a:xfrm>
            <a:off x="228600" y="1587500"/>
            <a:ext cx="8763000" cy="5270500"/>
            <a:chOff x="144" y="1000"/>
            <a:chExt cx="5520" cy="3320"/>
          </a:xfrm>
        </p:grpSpPr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144" y="1000"/>
              <a:ext cx="5520" cy="321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12" name="Group 28"/>
            <p:cNvGrpSpPr>
              <a:grpSpLocks/>
            </p:cNvGrpSpPr>
            <p:nvPr/>
          </p:nvGrpSpPr>
          <p:grpSpPr bwMode="auto">
            <a:xfrm>
              <a:off x="336" y="1144"/>
              <a:ext cx="5184" cy="3176"/>
              <a:chOff x="336" y="1144"/>
              <a:chExt cx="5184" cy="3176"/>
            </a:xfrm>
          </p:grpSpPr>
          <p:grpSp>
            <p:nvGrpSpPr>
              <p:cNvPr id="16396" name="Group 12"/>
              <p:cNvGrpSpPr>
                <a:grpSpLocks/>
              </p:cNvGrpSpPr>
              <p:nvPr/>
            </p:nvGrpSpPr>
            <p:grpSpPr bwMode="auto">
              <a:xfrm>
                <a:off x="336" y="1144"/>
                <a:ext cx="5184" cy="3176"/>
                <a:chOff x="329" y="1440"/>
                <a:chExt cx="5184" cy="3176"/>
              </a:xfrm>
            </p:grpSpPr>
            <p:pic>
              <p:nvPicPr>
                <p:cNvPr id="16389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" y="1487"/>
                  <a:ext cx="5184" cy="28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39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464" y="1488"/>
                  <a:ext cx="100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2800">
                      <a:latin typeface="Arial" charset="0"/>
                    </a:rPr>
                    <a:t>muscle tissue</a:t>
                  </a:r>
                  <a:endParaRPr lang="en-US" sz="2800"/>
                </a:p>
              </p:txBody>
            </p:sp>
            <p:sp>
              <p:nvSpPr>
                <p:cNvPr id="1639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36" y="3552"/>
                  <a:ext cx="2700" cy="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3200" b="1">
                      <a:latin typeface="Arial" charset="0"/>
                    </a:rPr>
                    <a:t>TYPICAL MOTOR NEURON</a:t>
                  </a:r>
                  <a:endParaRPr lang="en-US" sz="3200"/>
                </a:p>
              </p:txBody>
            </p:sp>
            <p:sp>
              <p:nvSpPr>
                <p:cNvPr id="1639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68" y="1728"/>
                  <a:ext cx="826" cy="5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2800">
                      <a:latin typeface="Arial" charset="0"/>
                    </a:rPr>
                    <a:t>Axon</a:t>
                  </a:r>
                  <a:endParaRPr lang="en-US" sz="2800"/>
                </a:p>
              </p:txBody>
            </p:sp>
            <p:sp>
              <p:nvSpPr>
                <p:cNvPr id="1639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352" y="1440"/>
                  <a:ext cx="965" cy="5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2800">
                      <a:latin typeface="Arial" charset="0"/>
                    </a:rPr>
                    <a:t>dendrite</a:t>
                  </a:r>
                  <a:endParaRPr lang="en-US" sz="2800"/>
                </a:p>
              </p:txBody>
            </p:sp>
            <p:sp>
              <p:nvSpPr>
                <p:cNvPr id="163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072" y="4024"/>
                  <a:ext cx="1021" cy="5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2800">
                      <a:latin typeface="Arial" charset="0"/>
                    </a:rPr>
                    <a:t>synapse</a:t>
                  </a:r>
                  <a:endParaRPr lang="en-US" sz="2800"/>
                </a:p>
              </p:txBody>
            </p:sp>
          </p:grpSp>
          <p:sp>
            <p:nvSpPr>
              <p:cNvPr id="16411" name="Text Box 27"/>
              <p:cNvSpPr txBox="1">
                <a:spLocks noChangeArrowheads="1"/>
              </p:cNvSpPr>
              <p:nvPr/>
            </p:nvSpPr>
            <p:spPr bwMode="auto">
              <a:xfrm>
                <a:off x="1776" y="2640"/>
                <a:ext cx="110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Arial" charset="0"/>
                  </a:rPr>
                  <a:t>cell body</a:t>
                </a:r>
              </a:p>
            </p:txBody>
          </p:sp>
        </p:grpSp>
      </p:grpSp>
      <p:sp>
        <p:nvSpPr>
          <p:cNvPr id="16413" name="AutoShape 29"/>
          <p:cNvSpPr>
            <a:spLocks noChangeArrowheads="1"/>
          </p:cNvSpPr>
          <p:nvPr/>
        </p:nvSpPr>
        <p:spPr bwMode="auto">
          <a:xfrm rot="1196543">
            <a:off x="381000" y="2209800"/>
            <a:ext cx="609600" cy="381000"/>
          </a:xfrm>
          <a:prstGeom prst="lightningBolt">
            <a:avLst/>
          </a:prstGeom>
          <a:solidFill>
            <a:srgbClr val="EAF73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 rot="-2092520">
            <a:off x="381000" y="3429000"/>
            <a:ext cx="609600" cy="381000"/>
          </a:xfrm>
          <a:prstGeom prst="lightningBolt">
            <a:avLst/>
          </a:prstGeom>
          <a:solidFill>
            <a:srgbClr val="EAF73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 rot="925330">
            <a:off x="1143000" y="1752600"/>
            <a:ext cx="609600" cy="381000"/>
          </a:xfrm>
          <a:prstGeom prst="lightningBolt">
            <a:avLst/>
          </a:prstGeom>
          <a:solidFill>
            <a:srgbClr val="EAF73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 rot="-3767759">
            <a:off x="952500" y="4000500"/>
            <a:ext cx="609600" cy="381000"/>
          </a:xfrm>
          <a:prstGeom prst="lightningBolt">
            <a:avLst/>
          </a:prstGeom>
          <a:solidFill>
            <a:srgbClr val="EAF73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AutoShape 33"/>
          <p:cNvSpPr>
            <a:spLocks noChangeArrowheads="1"/>
          </p:cNvSpPr>
          <p:nvPr/>
        </p:nvSpPr>
        <p:spPr bwMode="auto">
          <a:xfrm rot="1926376">
            <a:off x="2133600" y="1828800"/>
            <a:ext cx="609600" cy="381000"/>
          </a:xfrm>
          <a:prstGeom prst="lightningBolt">
            <a:avLst/>
          </a:prstGeom>
          <a:solidFill>
            <a:srgbClr val="EAF73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 rot="-8562296">
            <a:off x="2209800" y="4191000"/>
            <a:ext cx="609600" cy="381000"/>
          </a:xfrm>
          <a:prstGeom prst="lightningBolt">
            <a:avLst/>
          </a:prstGeom>
          <a:solidFill>
            <a:srgbClr val="EAF73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 rot="-22162786">
            <a:off x="1524000" y="2895600"/>
            <a:ext cx="1066800" cy="609600"/>
          </a:xfrm>
          <a:prstGeom prst="lightningBolt">
            <a:avLst/>
          </a:prstGeom>
          <a:solidFill>
            <a:srgbClr val="EAF73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3353 C 0.01215 0.05249 0.01371 0.07191 0.01111 0.09064 C 0.01111 0.09064 -0.00209 0.10821 -0.00313 0.1096 C -0.00886 0.11723 -0.01007 0.12625 -0.01424 0.13503 C -0.01667 0.14012 -0.02118 0.14451 -0.02379 0.14983 C -0.02431 0.15261 -0.025 0.15561 -0.02535 0.15839 C -0.02604 0.16255 -0.02691 0.17087 -0.02691 0.17087 " pathEditMode="relative" ptsTypes="ffffffA">
                                      <p:cBhvr>
                                        <p:cTn id="23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5 0.0319 C 0.02153 0.05179 0.02691 0.07098 0.04011 0.08277 C 0.04427 0.09133 0.04861 0.09757 0.05278 0.10589 C 0.05851 0.12878 0.05417 0.10867 0.05747 0.13988 C 0.05799 0.14566 0.05799 0.15237 0.06077 0.15676 C 0.06233 0.15953 0.06511 0.16046 0.06702 0.163 C 0.06841 0.16485 0.06875 0.16786 0.07032 0.16948 C 0.07344 0.17294 0.08056 0.17572 0.08455 0.17572 " pathEditMode="relative" ptsTypes="fffffffA">
                                      <p:cBhvr>
                                        <p:cTn id="25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0.0393 C 0.02188 0.04855 0.02587 0.05872 0.03299 0.06474 C 0.03767 0.07422 0.04531 0.07468 0.05191 0.08161 C 0.05608 0.08601 0.06007 0.09341 0.06476 0.09641 C 0.07552 0.10335 0.08802 0.10543 0.09965 0.10705 C 0.11615 0.11445 0.12396 0.11329 0.1441 0.11329 " pathEditMode="relative" ptsTypes="fffffA">
                                      <p:cBhvr>
                                        <p:cTn id="27" dur="2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3767 0.00138 C 0.0441 0.00023 0.05 0.00069 0.05521 -0.00509 C 0.06788 -0.01919 0.04531 -0.00278 0.06476 -0.01781 C 0.07448 -0.0252 0.09288 -0.02659 0.10434 -0.03029 C 0.11736 -0.04208 0.11007 -0.03815 0.12656 -0.04093 C 0.13073 -0.04948 0.13385 -0.05711 0.13924 -0.06428 " pathEditMode="relative" ptsTypes="fffffA">
                                      <p:cBhvr>
                                        <p:cTn id="29" dur="2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2265 C 0.03264 -0.02959 0.03681 -0.03306 0.0434 -0.03745 C 0.04549 -0.05456 0.04392 -0.04601 0.04826 -0.06289 C 0.04896 -0.0652 0.05156 -0.06543 0.05295 -0.06705 C 0.05469 -0.0689 0.05642 -0.07098 0.05781 -0.07352 C 0.0691 -0.09433 0.05243 -0.07005 0.06563 -0.08832 C 0.06892 -0.10104 0.07118 -0.11491 0.07674 -0.12624 C 0.07847 -0.13341 0.07656 -0.13271 0.08003 -0.13271 " pathEditMode="relative" ptsTypes="fffffffA">
                                      <p:cBhvr>
                                        <p:cTn id="31" dur="2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-0.04624 C -0.0158 -0.0511 -0.01615 -0.05642 -0.01788 -0.06104 C -0.02726 -0.08601 -0.01892 -0.04763 -0.02413 -0.07584 C -0.02535 -0.0911 -0.02604 -0.12301 -0.03212 -0.13503 C -0.0349 -0.15353 -0.04028 -0.15514 -0.04635 -0.17087 C -0.04983 -0.18012 -0.04722 -0.17942 -0.05122 -0.17942 " pathEditMode="relative" rAng="0" ptsTypes="fffffA">
                                      <p:cBhvr>
                                        <p:cTn id="33" dur="2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1.96532E-6 L 0.6 0.02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 animBg="1"/>
      <p:bldP spid="16413" grpId="0" animBg="1"/>
      <p:bldP spid="16413" grpId="1" animBg="1"/>
      <p:bldP spid="16414" grpId="0" animBg="1"/>
      <p:bldP spid="16414" grpId="1" animBg="1"/>
      <p:bldP spid="16415" grpId="0" animBg="1"/>
      <p:bldP spid="16415" grpId="1" animBg="1"/>
      <p:bldP spid="16416" grpId="0" animBg="1"/>
      <p:bldP spid="16416" grpId="1" animBg="1"/>
      <p:bldP spid="16417" grpId="0" animBg="1"/>
      <p:bldP spid="16417" grpId="1" animBg="1"/>
      <p:bldP spid="16419" grpId="0" animBg="1"/>
      <p:bldP spid="16419" grpId="1" animBg="1"/>
      <p:bldP spid="16421" grpId="0" animBg="1"/>
      <p:bldP spid="164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6350" y="2286000"/>
            <a:ext cx="8991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11500" b="1">
                <a:solidFill>
                  <a:srgbClr val="FFFF00"/>
                </a:solidFill>
              </a:rPr>
              <a:t>সার সংক্ষেপ</a:t>
            </a:r>
            <a:endParaRPr lang="en-US" sz="115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AE1D73-D8B4-46A6-BD82-AE9E29F240C0}" type="datetime1">
              <a:rPr lang="en-US" smtClean="0"/>
              <a:pPr>
                <a:defRPr/>
              </a:pPr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4120B-A96C-48D3-AB18-BC285E9798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838200" y="765175"/>
            <a:ext cx="6858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9600" b="1">
                <a:solidFill>
                  <a:srgbClr val="FF6600"/>
                </a:solidFill>
              </a:rPr>
              <a:t>মূল্যায়ন</a:t>
            </a:r>
            <a:endParaRPr lang="en-US" sz="9600" b="1">
              <a:solidFill>
                <a:srgbClr val="FF6600"/>
              </a:solidFill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457200" y="2420938"/>
            <a:ext cx="91440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6600" dirty="0" smtClean="0"/>
              <a:t>Synapses</a:t>
            </a:r>
            <a:r>
              <a:rPr lang="bn-BD" sz="4000" dirty="0" smtClean="0"/>
              <a:t> </a:t>
            </a:r>
            <a:r>
              <a:rPr lang="bn-BD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কী 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6600" b="1" dirty="0" smtClean="0"/>
              <a:t>Neuron</a:t>
            </a:r>
            <a:r>
              <a:rPr lang="bn-BD" sz="6600" b="1" dirty="0" smtClean="0"/>
              <a:t> </a:t>
            </a:r>
            <a:r>
              <a:rPr lang="bn-BD" sz="4400" b="1" dirty="0" smtClean="0">
                <a:solidFill>
                  <a:srgbClr val="FF0000"/>
                </a:solidFill>
              </a:rPr>
              <a:t>কী ?</a:t>
            </a:r>
            <a:endParaRPr lang="bn-BD" sz="44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bn-BD" sz="4400" dirty="0" smtClean="0"/>
          </a:p>
        </p:txBody>
      </p:sp>
    </p:spTree>
    <p:extLst>
      <p:ext uri="{BB962C8B-B14F-4D97-AF65-F5344CB8AC3E}">
        <p14:creationId xmlns:p14="http://schemas.microsoft.com/office/powerpoint/2010/main" val="34747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AE1D73-D8B4-46A6-BD82-AE9E29F240C0}" type="datetime1">
              <a:rPr lang="en-US" smtClean="0"/>
              <a:pPr>
                <a:defRPr/>
              </a:pPr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F14A0-3A64-4080-BF48-FF131C8E0A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0" y="152400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8800" b="1" dirty="0">
                <a:solidFill>
                  <a:srgbClr val="00B0F0"/>
                </a:solidFill>
              </a:rPr>
              <a:t>বাড়ির কাজ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0" y="3700463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b="1" dirty="0"/>
              <a:t>Neuron</a:t>
            </a:r>
            <a:r>
              <a:rPr lang="en-US" sz="3200" b="1" dirty="0"/>
              <a:t> </a:t>
            </a:r>
            <a:r>
              <a:rPr lang="bn-BD" sz="3200" b="1" dirty="0" smtClean="0"/>
              <a:t>এর ছবি একে </a:t>
            </a:r>
            <a:r>
              <a:rPr lang="bn-BD" sz="3200" b="1" dirty="0" smtClean="0">
                <a:solidFill>
                  <a:srgbClr val="FF0000"/>
                </a:solidFill>
              </a:rPr>
              <a:t>নিয়ে আসবে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AE1D73-D8B4-46A6-BD82-AE9E29F240C0}" type="datetime1">
              <a:rPr lang="en-US" smtClean="0"/>
              <a:pPr>
                <a:defRPr/>
              </a:pPr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7CE69-1AD9-45B9-A70D-565F55523B1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533400" y="914400"/>
            <a:ext cx="7343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bn-BD" sz="8000" b="1" dirty="0">
                <a:solidFill>
                  <a:schemeClr val="bg2"/>
                </a:solidFill>
              </a:rPr>
              <a:t>সাহায়ক গ্রন্থ/সূত্র</a:t>
            </a:r>
            <a:endParaRPr lang="en-US" sz="8000" b="1" dirty="0">
              <a:solidFill>
                <a:schemeClr val="bg2"/>
              </a:solidFill>
            </a:endParaRP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914400" y="2819400"/>
            <a:ext cx="76485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bn-BD" sz="5400" b="1" dirty="0">
                <a:solidFill>
                  <a:schemeClr val="bg2"/>
                </a:solidFill>
              </a:rPr>
              <a:t>জীববিজ্ঞান ২য় পত্র</a:t>
            </a:r>
          </a:p>
          <a:p>
            <a:pPr eaLnBrk="1" hangingPunct="1"/>
            <a:r>
              <a:rPr lang="bn-BD" sz="5400" b="1" dirty="0">
                <a:solidFill>
                  <a:schemeClr val="bg2"/>
                </a:solidFill>
              </a:rPr>
              <a:t>             </a:t>
            </a:r>
            <a:r>
              <a:rPr lang="bn-BD" sz="4000" b="1" dirty="0">
                <a:solidFill>
                  <a:schemeClr val="bg2"/>
                </a:solidFill>
              </a:rPr>
              <a:t>-গাজী আজমল</a:t>
            </a:r>
          </a:p>
          <a:p>
            <a:pPr eaLnBrk="1" hangingPunct="1"/>
            <a:r>
              <a:rPr lang="bn-BD" sz="5400" b="1" dirty="0">
                <a:solidFill>
                  <a:schemeClr val="bg2"/>
                </a:solidFill>
              </a:rPr>
              <a:t>ইন্টারনেট</a:t>
            </a:r>
          </a:p>
          <a:p>
            <a:pPr eaLnBrk="1" hangingPunct="1"/>
            <a:r>
              <a:rPr lang="bn-BD" sz="5400" b="1" dirty="0">
                <a:solidFill>
                  <a:schemeClr val="bg2"/>
                </a:solidFill>
              </a:rPr>
              <a:t>         </a:t>
            </a:r>
          </a:p>
          <a:p>
            <a:pPr eaLnBrk="1" hangingPunct="1"/>
            <a:endParaRPr lang="en-US" sz="5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AE1D73-D8B4-46A6-BD82-AE9E29F240C0}" type="datetime1">
              <a:rPr lang="en-US" smtClean="0"/>
              <a:pPr>
                <a:defRPr/>
              </a:pPr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412F5-774A-4788-BF3D-BE8C237962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0" y="2481263"/>
            <a:ext cx="9067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11500" b="1">
                <a:solidFill>
                  <a:schemeClr val="bg2"/>
                </a:solidFill>
              </a:rPr>
              <a:t>খোদা হাফেজ</a:t>
            </a:r>
            <a:endParaRPr lang="en-US" sz="11500" b="1">
              <a:solidFill>
                <a:schemeClr val="bg2"/>
              </a:solidFill>
            </a:endParaRPr>
          </a:p>
        </p:txBody>
      </p:sp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4876800" y="838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48768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4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7013" y="5408318"/>
            <a:ext cx="88969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bn-BD" sz="8800" b="1" dirty="0">
                <a:solidFill>
                  <a:schemeClr val="bg1"/>
                </a:solidFill>
              </a:rPr>
              <a:t>স্বাগতম সবাইকে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2" name="20191201_114212_Larg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533400"/>
            <a:ext cx="7902575" cy="452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8581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0" y="0"/>
            <a:ext cx="9144000" cy="19050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8600" y="1905000"/>
            <a:ext cx="8686800" cy="48006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5400" b="1" dirty="0">
                <a:solidFill>
                  <a:schemeClr val="tx1"/>
                </a:solidFill>
              </a:rPr>
              <a:t>আ.স.ম. তৌহিদুর রহমান</a:t>
            </a:r>
          </a:p>
          <a:p>
            <a:pPr>
              <a:defRPr/>
            </a:pPr>
            <a:endParaRPr lang="en-US" sz="5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bn-BD" sz="3600" b="1" dirty="0">
                <a:solidFill>
                  <a:srgbClr val="0070C0"/>
                </a:solidFill>
              </a:rPr>
              <a:t>পিএইচ. ডি. গবেষক</a:t>
            </a:r>
            <a:endParaRPr lang="en-US" sz="3600" b="1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36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bn-BD" sz="3600" b="1" dirty="0">
                <a:solidFill>
                  <a:srgbClr val="7030A0"/>
                </a:solidFill>
              </a:rPr>
              <a:t>প্রভাষক, জীববিজ্ঞান বিভাগ </a:t>
            </a:r>
          </a:p>
          <a:p>
            <a:pPr>
              <a:defRPr/>
            </a:pPr>
            <a:r>
              <a:rPr lang="bn-BD" sz="3600" b="1" dirty="0">
                <a:solidFill>
                  <a:srgbClr val="7030A0"/>
                </a:solidFill>
              </a:rPr>
              <a:t>বঙ্গবন্ধু কলেজ </a:t>
            </a:r>
            <a:endParaRPr lang="en-US" sz="3600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bn-BD" sz="3600" b="1" dirty="0">
                <a:solidFill>
                  <a:srgbClr val="7030A0"/>
                </a:solidFill>
              </a:rPr>
              <a:t>বোয়ালমারি- ফরিদপুর 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2849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002_TCU_01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5" y="1295400"/>
            <a:ext cx="9174425" cy="5367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1027"/>
          <p:cNvSpPr txBox="1">
            <a:spLocks noChangeArrowheads="1"/>
          </p:cNvSpPr>
          <p:nvPr/>
        </p:nvSpPr>
        <p:spPr bwMode="auto">
          <a:xfrm>
            <a:off x="3429000" y="152400"/>
            <a:ext cx="1905000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dirty="0"/>
              <a:t>Neuron</a:t>
            </a:r>
          </a:p>
        </p:txBody>
      </p:sp>
    </p:spTree>
    <p:extLst>
      <p:ext uri="{BB962C8B-B14F-4D97-AF65-F5344CB8AC3E}">
        <p14:creationId xmlns:p14="http://schemas.microsoft.com/office/powerpoint/2010/main" val="39023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2_TCU_009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5" y="1066800"/>
            <a:ext cx="8311645" cy="55175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05200" y="284162"/>
            <a:ext cx="4114800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Types of Neurons</a:t>
            </a:r>
          </a:p>
        </p:txBody>
      </p:sp>
    </p:spTree>
    <p:extLst>
      <p:ext uri="{BB962C8B-B14F-4D97-AF65-F5344CB8AC3E}">
        <p14:creationId xmlns:p14="http://schemas.microsoft.com/office/powerpoint/2010/main" val="815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0" descr="brain_tissueN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200" cy="552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1031"/>
          <p:cNvSpPr txBox="1">
            <a:spLocks noChangeArrowheads="1"/>
          </p:cNvSpPr>
          <p:nvPr/>
        </p:nvSpPr>
        <p:spPr bwMode="auto">
          <a:xfrm>
            <a:off x="2895600" y="228600"/>
            <a:ext cx="2667000" cy="71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dirty="0"/>
              <a:t>Synapses</a:t>
            </a:r>
          </a:p>
        </p:txBody>
      </p:sp>
      <p:sp>
        <p:nvSpPr>
          <p:cNvPr id="4" name="Text Box 1032"/>
          <p:cNvSpPr txBox="1">
            <a:spLocks noChangeArrowheads="1"/>
          </p:cNvSpPr>
          <p:nvPr/>
        </p:nvSpPr>
        <p:spPr bwMode="auto">
          <a:xfrm>
            <a:off x="3886200" y="5432425"/>
            <a:ext cx="5029200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Neurotransmitter being released into synapse and attaching to receptors on dendrite</a:t>
            </a:r>
          </a:p>
        </p:txBody>
      </p:sp>
    </p:spTree>
    <p:extLst>
      <p:ext uri="{BB962C8B-B14F-4D97-AF65-F5344CB8AC3E}">
        <p14:creationId xmlns:p14="http://schemas.microsoft.com/office/powerpoint/2010/main" val="1632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28671"/>
            <a:ext cx="8610600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chemeClr val="accent2">
                    <a:lumMod val="75000"/>
                  </a:schemeClr>
                </a:solidFill>
              </a:rPr>
              <a:t>স্নায়ু তন্ত্র</a:t>
            </a:r>
            <a:endParaRPr lang="en-US" sz="1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4800">
                <a:solidFill>
                  <a:srgbClr val="CC99FF"/>
                </a:solidFill>
                <a:latin typeface="Arial" charset="0"/>
              </a:rPr>
              <a:t>Parts of a Neuron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2971800"/>
          </a:xfrm>
          <a:noFill/>
          <a:ln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  <a:spcAft>
                <a:spcPct val="50000"/>
              </a:spcAft>
              <a:buFontTx/>
              <a:buAutoNum type="arabicPeriod"/>
            </a:pPr>
            <a:r>
              <a:rPr lang="en-US" sz="2800" b="1" dirty="0">
                <a:solidFill>
                  <a:srgbClr val="CC99FF"/>
                </a:solidFill>
                <a:latin typeface="Arial" charset="0"/>
              </a:rPr>
              <a:t>Cell body</a:t>
            </a:r>
            <a:r>
              <a:rPr lang="en-US" sz="2800" dirty="0">
                <a:solidFill>
                  <a:srgbClr val="CC99FF"/>
                </a:solidFill>
                <a:latin typeface="Arial" charset="0"/>
              </a:rPr>
              <a:t>:</a:t>
            </a:r>
            <a:r>
              <a:rPr lang="en-US" sz="2800" dirty="0">
                <a:solidFill>
                  <a:srgbClr val="00FFFF"/>
                </a:solidFill>
                <a:latin typeface="Arial" charset="0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contains nucleus &amp; most of the cytoplasm</a:t>
            </a:r>
          </a:p>
          <a:p>
            <a:pPr marL="533400" indent="-533400">
              <a:lnSpc>
                <a:spcPct val="80000"/>
              </a:lnSpc>
              <a:spcAft>
                <a:spcPct val="50000"/>
              </a:spcAft>
              <a:buFontTx/>
              <a:buAutoNum type="arabicPeriod"/>
            </a:pPr>
            <a:r>
              <a:rPr lang="en-US" sz="2800" b="1" dirty="0">
                <a:solidFill>
                  <a:srgbClr val="CC99FF"/>
                </a:solidFill>
                <a:latin typeface="Arial" charset="0"/>
              </a:rPr>
              <a:t>Dendrites</a:t>
            </a:r>
            <a:r>
              <a:rPr lang="en-US" sz="2800" dirty="0">
                <a:solidFill>
                  <a:srgbClr val="CC99FF"/>
                </a:solidFill>
                <a:latin typeface="Arial" charset="0"/>
              </a:rPr>
              <a:t>:</a:t>
            </a:r>
            <a:r>
              <a:rPr lang="en-US" sz="2800" dirty="0">
                <a:solidFill>
                  <a:srgbClr val="00FFFF"/>
                </a:solidFill>
                <a:latin typeface="Arial" charset="0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projections that bring impulses into the neuron to the cell body.</a:t>
            </a:r>
          </a:p>
          <a:p>
            <a:pPr marL="533400" indent="-533400">
              <a:lnSpc>
                <a:spcPct val="80000"/>
              </a:lnSpc>
              <a:spcAft>
                <a:spcPct val="50000"/>
              </a:spcAft>
              <a:buFontTx/>
              <a:buAutoNum type="arabicPeriod"/>
            </a:pPr>
            <a:r>
              <a:rPr lang="en-US" sz="2800" b="1" dirty="0">
                <a:solidFill>
                  <a:srgbClr val="CC99FF"/>
                </a:solidFill>
                <a:latin typeface="Arial" charset="0"/>
              </a:rPr>
              <a:t>Axon</a:t>
            </a:r>
            <a:r>
              <a:rPr lang="en-US" sz="2800" dirty="0">
                <a:solidFill>
                  <a:srgbClr val="CC99FF"/>
                </a:solidFill>
                <a:latin typeface="Arial" charset="0"/>
              </a:rPr>
              <a:t>:</a:t>
            </a:r>
            <a:r>
              <a:rPr lang="en-US" sz="2800" dirty="0">
                <a:solidFill>
                  <a:srgbClr val="00FFFF"/>
                </a:solidFill>
                <a:latin typeface="Arial" charset="0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long projection that carries impulses away from cell body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304800" y="3886200"/>
            <a:ext cx="8534400" cy="2819400"/>
            <a:chOff x="192" y="2448"/>
            <a:chExt cx="5376" cy="1776"/>
          </a:xfrm>
        </p:grpSpPr>
        <p:pic>
          <p:nvPicPr>
            <p:cNvPr id="28677" name="Picture 5" descr="bio_ch35_616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4"/>
            <a:stretch>
              <a:fillRect/>
            </a:stretch>
          </p:blipFill>
          <p:spPr bwMode="auto">
            <a:xfrm flipH="1">
              <a:off x="192" y="2448"/>
              <a:ext cx="5376" cy="1728"/>
            </a:xfrm>
            <a:prstGeom prst="rect">
              <a:avLst/>
            </a:prstGeom>
            <a:solidFill>
              <a:srgbClr val="CCFFFF"/>
            </a:solidFill>
          </p:spPr>
        </p:pic>
        <p:grpSp>
          <p:nvGrpSpPr>
            <p:cNvPr id="28685" name="Group 13"/>
            <p:cNvGrpSpPr>
              <a:grpSpLocks/>
            </p:cNvGrpSpPr>
            <p:nvPr/>
          </p:nvGrpSpPr>
          <p:grpSpPr bwMode="auto">
            <a:xfrm>
              <a:off x="336" y="2784"/>
              <a:ext cx="5088" cy="1440"/>
              <a:chOff x="336" y="2784"/>
              <a:chExt cx="5088" cy="1440"/>
            </a:xfrm>
          </p:grpSpPr>
          <p:sp>
            <p:nvSpPr>
              <p:cNvPr id="28679" name="Text Box 7"/>
              <p:cNvSpPr txBox="1">
                <a:spLocks noChangeArrowheads="1"/>
              </p:cNvSpPr>
              <p:nvPr/>
            </p:nvSpPr>
            <p:spPr bwMode="auto">
              <a:xfrm>
                <a:off x="2400" y="2928"/>
                <a:ext cx="57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>
                    <a:latin typeface="Arial" charset="0"/>
                  </a:rPr>
                  <a:t>1</a:t>
                </a:r>
              </a:p>
            </p:txBody>
          </p:sp>
          <p:sp>
            <p:nvSpPr>
              <p:cNvPr id="28680" name="Text Box 8"/>
              <p:cNvSpPr txBox="1">
                <a:spLocks noChangeArrowheads="1"/>
              </p:cNvSpPr>
              <p:nvPr/>
            </p:nvSpPr>
            <p:spPr bwMode="auto">
              <a:xfrm>
                <a:off x="2208" y="3744"/>
                <a:ext cx="57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>
                    <a:latin typeface="Arial" charset="0"/>
                  </a:rPr>
                  <a:t>3</a:t>
                </a:r>
              </a:p>
            </p:txBody>
          </p:sp>
          <p:sp>
            <p:nvSpPr>
              <p:cNvPr id="28681" name="Text Box 9"/>
              <p:cNvSpPr txBox="1">
                <a:spLocks noChangeArrowheads="1"/>
              </p:cNvSpPr>
              <p:nvPr/>
            </p:nvSpPr>
            <p:spPr bwMode="auto">
              <a:xfrm>
                <a:off x="336" y="3696"/>
                <a:ext cx="57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>
                    <a:latin typeface="Arial" charset="0"/>
                  </a:rPr>
                  <a:t>2</a:t>
                </a:r>
              </a:p>
            </p:txBody>
          </p:sp>
          <p:sp>
            <p:nvSpPr>
              <p:cNvPr id="28682" name="Rectangle 10"/>
              <p:cNvSpPr>
                <a:spLocks noChangeArrowheads="1"/>
              </p:cNvSpPr>
              <p:nvPr/>
            </p:nvSpPr>
            <p:spPr bwMode="auto">
              <a:xfrm>
                <a:off x="2976" y="3312"/>
                <a:ext cx="480" cy="38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3" name="Rectangle 11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480" cy="38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4" name="Rectangle 12"/>
              <p:cNvSpPr>
                <a:spLocks noChangeArrowheads="1"/>
              </p:cNvSpPr>
              <p:nvPr/>
            </p:nvSpPr>
            <p:spPr bwMode="auto">
              <a:xfrm>
                <a:off x="4512" y="2784"/>
                <a:ext cx="912" cy="43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88" name="Group 16"/>
            <p:cNvGrpSpPr>
              <a:grpSpLocks/>
            </p:cNvGrpSpPr>
            <p:nvPr/>
          </p:nvGrpSpPr>
          <p:grpSpPr bwMode="auto">
            <a:xfrm>
              <a:off x="2496" y="3792"/>
              <a:ext cx="2976" cy="240"/>
              <a:chOff x="2496" y="3792"/>
              <a:chExt cx="2976" cy="240"/>
            </a:xfrm>
          </p:grpSpPr>
          <p:sp>
            <p:nvSpPr>
              <p:cNvPr id="28686" name="Line 14"/>
              <p:cNvSpPr>
                <a:spLocks noChangeShapeType="1"/>
              </p:cNvSpPr>
              <p:nvPr/>
            </p:nvSpPr>
            <p:spPr bwMode="auto">
              <a:xfrm>
                <a:off x="2496" y="4032"/>
                <a:ext cx="29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7" name="Line 15"/>
              <p:cNvSpPr>
                <a:spLocks noChangeShapeType="1"/>
              </p:cNvSpPr>
              <p:nvPr/>
            </p:nvSpPr>
            <p:spPr bwMode="auto">
              <a:xfrm flipV="1">
                <a:off x="5472" y="3792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3685309" y="1066800"/>
            <a:ext cx="50292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</a:rPr>
              <a:t>স্নায়ু তন্ত্রের গঠন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6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NS\Pictures\vlcsnap-2016-07-17-19h52m39s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6700" y="1257303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NS\Pictures\vlcsnap-2016-07-17-19h52m36s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56554" y="1324648"/>
            <a:ext cx="5714232" cy="428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set 11 jpgs\brain_tissueN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171</Words>
  <Application>Microsoft Office PowerPoint</Application>
  <PresentationFormat>On-screen Show (4:3)</PresentationFormat>
  <Paragraphs>57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Garamond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Parts of a Neuron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JJQBN72</cp:lastModifiedBy>
  <cp:revision>15</cp:revision>
  <dcterms:created xsi:type="dcterms:W3CDTF">2006-08-16T00:00:00Z</dcterms:created>
  <dcterms:modified xsi:type="dcterms:W3CDTF">2019-12-01T11:13:50Z</dcterms:modified>
</cp:coreProperties>
</file>