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57" r:id="rId3"/>
    <p:sldId id="277" r:id="rId4"/>
    <p:sldId id="279" r:id="rId5"/>
    <p:sldId id="285" r:id="rId6"/>
    <p:sldId id="287" r:id="rId7"/>
    <p:sldId id="275" r:id="rId8"/>
    <p:sldId id="260" r:id="rId9"/>
    <p:sldId id="261" r:id="rId10"/>
    <p:sldId id="262" r:id="rId11"/>
    <p:sldId id="263" r:id="rId12"/>
    <p:sldId id="288" r:id="rId13"/>
    <p:sldId id="289" r:id="rId14"/>
    <p:sldId id="290" r:id="rId15"/>
    <p:sldId id="271" r:id="rId16"/>
    <p:sldId id="274" r:id="rId17"/>
    <p:sldId id="284" r:id="rId18"/>
    <p:sldId id="268" r:id="rId19"/>
    <p:sldId id="282" r:id="rId20"/>
    <p:sldId id="281" r:id="rId21"/>
    <p:sldId id="286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>
        <p:scale>
          <a:sx n="66" d="100"/>
          <a:sy n="66" d="100"/>
        </p:scale>
        <p:origin x="-10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5B3B9-3E47-47D0-89E6-AA4981AFB6E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602CA-3A7B-4B38-A55E-79E1E4FBC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6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02CA-3A7B-4B38-A55E-79E1E4FBC1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02CA-3A7B-4B38-A55E-79E1E4FBC1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6500" y="0"/>
            <a:ext cx="4506700" cy="120032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sh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1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</a:rPr>
              <a:t>A .Ask </a:t>
            </a:r>
            <a:r>
              <a:rPr lang="en-US" sz="6600" dirty="0" err="1" smtClean="0">
                <a:solidFill>
                  <a:srgbClr val="7030A0"/>
                </a:solidFill>
              </a:rPr>
              <a:t>ss</a:t>
            </a:r>
            <a:r>
              <a:rPr lang="en-US" sz="6600" dirty="0" smtClean="0">
                <a:solidFill>
                  <a:srgbClr val="7030A0"/>
                </a:solidFill>
              </a:rPr>
              <a:t> to talk about the picture[in pair]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Picture 3" descr="show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8050"/>
            <a:ext cx="8915400" cy="467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600201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Minimum</a:t>
            </a:r>
            <a:r>
              <a:rPr lang="en-US" sz="4800" dirty="0" smtClean="0"/>
              <a:t>-</a:t>
            </a:r>
          </a:p>
          <a:p>
            <a:r>
              <a:rPr lang="en-US" sz="4800" dirty="0" smtClean="0">
                <a:solidFill>
                  <a:srgbClr val="7030A0"/>
                </a:solidFill>
              </a:rPr>
              <a:t>Panicking</a:t>
            </a:r>
            <a:r>
              <a:rPr lang="en-US" sz="4800" dirty="0" smtClean="0"/>
              <a:t>-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Trap</a:t>
            </a:r>
            <a:r>
              <a:rPr lang="en-US" sz="4800" dirty="0" smtClean="0"/>
              <a:t>--</a:t>
            </a:r>
          </a:p>
        </p:txBody>
      </p:sp>
      <p:sp>
        <p:nvSpPr>
          <p:cNvPr id="6" name="16-Point Star 5"/>
          <p:cNvSpPr/>
          <p:nvPr/>
        </p:nvSpPr>
        <p:spPr>
          <a:xfrm>
            <a:off x="1447800" y="381000"/>
            <a:ext cx="5486400" cy="1371600"/>
          </a:xfrm>
          <a:prstGeom prst="star16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vocabulary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886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Exploit-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724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Privilege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486400"/>
            <a:ext cx="360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Undetermined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28800"/>
            <a:ext cx="723900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5 kg, 1 kg, 10 kg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048001"/>
            <a:ext cx="72390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Which one is minimum?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85800"/>
            <a:ext cx="71628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Minimum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114800"/>
            <a:ext cx="72390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Minimum</a:t>
            </a:r>
            <a:r>
              <a:rPr lang="en-US" sz="4800" dirty="0" smtClean="0">
                <a:solidFill>
                  <a:srgbClr val="FF0000"/>
                </a:solidFill>
              </a:rPr>
              <a:t>[</a:t>
            </a:r>
            <a:r>
              <a:rPr lang="en-US" sz="4800" dirty="0" err="1" smtClean="0">
                <a:solidFill>
                  <a:srgbClr val="FF0000"/>
                </a:solidFill>
              </a:rPr>
              <a:t>adj</a:t>
            </a:r>
            <a:r>
              <a:rPr lang="en-US" sz="4800" dirty="0" smtClean="0">
                <a:solidFill>
                  <a:srgbClr val="002060"/>
                </a:solidFill>
              </a:rPr>
              <a:t>]</a:t>
            </a:r>
            <a:r>
              <a:rPr lang="en-US" sz="4800" dirty="0" smtClean="0"/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5257800"/>
            <a:ext cx="73152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4800" dirty="0" smtClean="0"/>
              <a:t>the lowest quantity</a:t>
            </a:r>
            <a:endParaRPr lang="en-US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2971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Panicking-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3" name="Picture 2" descr="May day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2672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867401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Panicking[</a:t>
            </a:r>
            <a:r>
              <a:rPr lang="en-US" sz="3600" dirty="0" err="1" smtClean="0">
                <a:solidFill>
                  <a:srgbClr val="FF0000"/>
                </a:solidFill>
              </a:rPr>
              <a:t>adj</a:t>
            </a:r>
            <a:r>
              <a:rPr lang="en-US" sz="3600" dirty="0" smtClean="0">
                <a:solidFill>
                  <a:srgbClr val="7030A0"/>
                </a:solidFill>
              </a:rPr>
              <a:t>]</a:t>
            </a:r>
            <a:r>
              <a:rPr lang="en-US" sz="3600" dirty="0" smtClean="0"/>
              <a:t>-</a:t>
            </a:r>
          </a:p>
        </p:txBody>
      </p:sp>
      <p:pic>
        <p:nvPicPr>
          <p:cNvPr id="5" name="Picture 4" descr="afraid bab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2624"/>
            <a:ext cx="4267200" cy="4492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5867401"/>
            <a:ext cx="1676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afraid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2743200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Trap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3" name="Picture 2" descr="mayday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73152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334000"/>
            <a:ext cx="20574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Trap[</a:t>
            </a:r>
            <a:r>
              <a:rPr lang="en-US" sz="3200" dirty="0" smtClean="0">
                <a:solidFill>
                  <a:srgbClr val="C00000"/>
                </a:solidFill>
              </a:rPr>
              <a:t>verb</a:t>
            </a:r>
            <a:r>
              <a:rPr lang="en-US" sz="3200" dirty="0" smtClean="0">
                <a:solidFill>
                  <a:srgbClr val="FFFF00"/>
                </a:solidFill>
              </a:rPr>
              <a:t>]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1" y="5334000"/>
            <a:ext cx="548639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 keep in a dangerous position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716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4800" dirty="0" smtClean="0">
                <a:solidFill>
                  <a:schemeClr val="tx2"/>
                </a:solidFill>
              </a:rPr>
              <a:t>Exploit</a:t>
            </a:r>
            <a:r>
              <a:rPr lang="en-US" sz="4800" dirty="0" smtClean="0">
                <a:solidFill>
                  <a:srgbClr val="0070C0"/>
                </a:solidFill>
              </a:rPr>
              <a:t>[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verb</a:t>
            </a:r>
            <a:r>
              <a:rPr lang="en-US" sz="4800" dirty="0" smtClean="0">
                <a:solidFill>
                  <a:srgbClr val="0070C0"/>
                </a:solidFill>
              </a:rPr>
              <a:t>]</a:t>
            </a:r>
            <a:r>
              <a:rPr lang="en-US" sz="4800" dirty="0" smtClean="0"/>
              <a:t>—to take advantage of.</a:t>
            </a:r>
          </a:p>
          <a:p>
            <a:pPr>
              <a:lnSpc>
                <a:spcPct val="200000"/>
              </a:lnSpc>
            </a:pPr>
            <a:r>
              <a:rPr lang="en-US" sz="4800" dirty="0" smtClean="0">
                <a:solidFill>
                  <a:srgbClr val="C00000"/>
                </a:solidFill>
              </a:rPr>
              <a:t>Privilege[</a:t>
            </a:r>
            <a:r>
              <a:rPr lang="en-US" sz="4800" dirty="0" smtClean="0">
                <a:solidFill>
                  <a:srgbClr val="FFFF00"/>
                </a:solidFill>
              </a:rPr>
              <a:t>noun</a:t>
            </a:r>
            <a:r>
              <a:rPr lang="en-US" sz="4800" dirty="0" smtClean="0">
                <a:solidFill>
                  <a:srgbClr val="C00000"/>
                </a:solidFill>
              </a:rPr>
              <a:t>]</a:t>
            </a:r>
            <a:r>
              <a:rPr lang="en-US" sz="4800" dirty="0" smtClean="0"/>
              <a:t>-facility.</a:t>
            </a:r>
          </a:p>
          <a:p>
            <a:pPr>
              <a:lnSpc>
                <a:spcPct val="200000"/>
              </a:lnSpc>
            </a:pPr>
            <a:r>
              <a:rPr lang="en-US" sz="4800" dirty="0" smtClean="0">
                <a:solidFill>
                  <a:srgbClr val="C00000"/>
                </a:solidFill>
              </a:rPr>
              <a:t>Undetermined[</a:t>
            </a:r>
            <a:r>
              <a:rPr lang="en-US" sz="4800" dirty="0" err="1" smtClean="0">
                <a:solidFill>
                  <a:srgbClr val="7030A0"/>
                </a:solidFill>
              </a:rPr>
              <a:t>adj</a:t>
            </a:r>
            <a:r>
              <a:rPr lang="en-US" sz="4800" dirty="0" smtClean="0">
                <a:solidFill>
                  <a:srgbClr val="C00000"/>
                </a:solidFill>
              </a:rPr>
              <a:t>]</a:t>
            </a:r>
            <a:r>
              <a:rPr lang="en-US" sz="4800" dirty="0" smtClean="0"/>
              <a:t>-unknown.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Let us match the word meanings: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21236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B.  Ask </a:t>
            </a:r>
            <a:r>
              <a:rPr lang="en-US" sz="4400" dirty="0" err="1" smtClean="0">
                <a:solidFill>
                  <a:srgbClr val="FFFF00"/>
                </a:solidFill>
              </a:rPr>
              <a:t>ss</a:t>
            </a:r>
            <a:r>
              <a:rPr lang="en-US" sz="4400" dirty="0" smtClean="0">
                <a:solidFill>
                  <a:srgbClr val="FFFF00"/>
                </a:solidFill>
              </a:rPr>
              <a:t> to read the passage </a:t>
            </a:r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individually</a:t>
            </a:r>
            <a:r>
              <a:rPr lang="en-US" sz="4400" dirty="0" smtClean="0">
                <a:solidFill>
                  <a:srgbClr val="FFFF00"/>
                </a:solidFill>
              </a:rPr>
              <a:t> and </a:t>
            </a:r>
            <a:r>
              <a:rPr lang="en-US" sz="4400" dirty="0" err="1" smtClean="0">
                <a:solidFill>
                  <a:srgbClr val="FFFF00"/>
                </a:solidFill>
              </a:rPr>
              <a:t>anwser</a:t>
            </a:r>
            <a:r>
              <a:rPr lang="en-US" sz="4400" dirty="0" smtClean="0">
                <a:solidFill>
                  <a:srgbClr val="FFFF00"/>
                </a:solidFill>
              </a:rPr>
              <a:t> the  following questions </a:t>
            </a: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 group: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86868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1  Where do you think these two texts are taken from?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267200"/>
            <a:ext cx="8763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2 .What were the workers’ demands?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410200"/>
            <a:ext cx="8686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3. How long did the workers work before 1886?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743200"/>
            <a:ext cx="83058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5.What were the causes that led to the struggle in text 1?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800600"/>
            <a:ext cx="85344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6.In what way were the rights of the workers violated in text 2?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85800"/>
            <a:ext cx="8458200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  Do you think our workers enjoy the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privileges as referred to text 1?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828800"/>
            <a:ext cx="8382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. Newspaper/journal/internet.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48000"/>
            <a:ext cx="83820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2.  A minimum </a:t>
            </a:r>
            <a:r>
              <a:rPr lang="en-US" sz="4000" dirty="0" err="1" smtClean="0">
                <a:solidFill>
                  <a:srgbClr val="FFFF00"/>
                </a:solidFill>
              </a:rPr>
              <a:t>wage,safety</a:t>
            </a:r>
            <a:r>
              <a:rPr lang="en-US" sz="4000" dirty="0" smtClean="0">
                <a:solidFill>
                  <a:srgbClr val="FFFF00"/>
                </a:solidFill>
              </a:rPr>
              <a:t> laws and eight-hour work day.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953000"/>
            <a:ext cx="8458200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3.  Fourteen or even more hours a day.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458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Let us match the answers;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8610600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5.  Long working hours and lack of necessary facilities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895599"/>
            <a:ext cx="8610600" cy="212365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6. They were working late hours and there was not enough  arrangement for safety.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1"/>
            <a:ext cx="9144000" cy="5416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Identity of teacher</a:t>
            </a:r>
          </a:p>
          <a:p>
            <a:pPr marL="91440" algn="ctr">
              <a:spcBef>
                <a:spcPts val="600"/>
              </a:spcBef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Md.Zahidul Islam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91440" algn="ctr">
              <a:spcBef>
                <a:spcPts val="600"/>
              </a:spcBef>
            </a:pP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Assistant Teacher ICT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895600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Purba Kewabunia Akbaria Dakhil </a:t>
            </a: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Madrashas,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Master Trainer Of ICT</a:t>
            </a: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UITRCE,BANBEIS,Amtali,Barguna.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Mobail no-01718165920</a:t>
            </a: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Email no-zahidulislam7994@gmail.com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3601"/>
            <a:ext cx="1673782" cy="20957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649458"/>
          <a:ext cx="8778240" cy="557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/>
                <a:gridCol w="2926080"/>
                <a:gridCol w="2926080"/>
              </a:tblGrid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Text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1 given/</a:t>
                      </a:r>
                      <a:endParaRPr lang="en-US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denied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C00000"/>
                          </a:solidFill>
                        </a:rPr>
                        <a:t>privileges</a:t>
                      </a:r>
                      <a:endParaRPr lang="en-US" sz="2600" dirty="0">
                        <a:solidFill>
                          <a:srgbClr val="C00000"/>
                        </a:solidFill>
                      </a:endParaRPr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Text 2:given/denied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L="97469" marR="97469" marT="48733" marB="48733"/>
                </a:tc>
              </a:tr>
              <a:tr h="72195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Working hours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marL="97469" marR="97469" marT="48733" marB="48733"/>
                </a:tc>
              </a:tr>
              <a:tr h="1828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afety-laws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marL="97469" marR="97469" marT="48733" marB="48733"/>
                </a:tc>
              </a:tr>
              <a:tr h="1828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Minimum wages</a:t>
                      </a:r>
                      <a:endParaRPr lang="en-US" sz="2800" dirty="0"/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marL="97469" marR="97469" marT="48733" marB="48733"/>
                </a:tc>
              </a:tr>
              <a:tr h="53623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Better working conditions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7469" marR="97469" marT="48733" marB="48733"/>
                </a:tc>
              </a:tr>
              <a:tr h="7315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Better pay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marL="97469" marR="97469" marT="48733" marB="48733"/>
                </a:tc>
              </a:tr>
              <a:tr h="49370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Better standard of living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 marL="97469" marR="97469" marT="48733" marB="48733"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</a:txBody>
                  <a:tcPr marL="97469" marR="97469" marT="48733" marB="48733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04801"/>
            <a:ext cx="8686800" cy="95410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c.Ask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ss</a:t>
            </a:r>
            <a:r>
              <a:rPr lang="en-US" sz="2800" dirty="0" smtClean="0">
                <a:solidFill>
                  <a:srgbClr val="C00000"/>
                </a:solidFill>
              </a:rPr>
              <a:t> to tick the chart if our workers enjoy the privileges and cross if they do not enjoy.[individually]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70866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     Grammar: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95400"/>
            <a:ext cx="70104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Name of grammar</a:t>
            </a:r>
            <a:r>
              <a:rPr lang="en-US" sz="4000" dirty="0" smtClean="0"/>
              <a:t>; </a:t>
            </a:r>
            <a:r>
              <a:rPr lang="en-US" sz="4000" dirty="0" smtClean="0">
                <a:solidFill>
                  <a:srgbClr val="C00000"/>
                </a:solidFill>
              </a:rPr>
              <a:t>passive voice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86000"/>
            <a:ext cx="701040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Example; [1]  Workers were exploited.</a:t>
            </a: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               [2]  May day is observed worldwide.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953000"/>
            <a:ext cx="69342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Form;Sub+be</a:t>
            </a:r>
            <a:r>
              <a:rPr lang="en-US" sz="3600" dirty="0" smtClean="0"/>
              <a:t> </a:t>
            </a:r>
            <a:r>
              <a:rPr lang="en-US" sz="3600" dirty="0" err="1" smtClean="0"/>
              <a:t>verb+Past</a:t>
            </a:r>
            <a:r>
              <a:rPr lang="en-US" sz="3600" dirty="0" smtClean="0"/>
              <a:t> participle of principal verb.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52400"/>
            <a:ext cx="47243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Hometask</a:t>
            </a:r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;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04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Fill in the blanks.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144000" cy="592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The struggle of working class people </a:t>
            </a:r>
            <a:r>
              <a:rPr lang="en-US" sz="3200" dirty="0" smtClean="0">
                <a:solidFill>
                  <a:srgbClr val="FF0000"/>
                </a:solidFill>
              </a:rPr>
              <a:t>[a]--</a:t>
            </a:r>
            <a:r>
              <a:rPr lang="en-US" sz="3200" dirty="0" smtClean="0"/>
              <a:t>took place in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the[</a:t>
            </a:r>
            <a:r>
              <a:rPr lang="en-US" sz="3200" dirty="0" smtClean="0">
                <a:solidFill>
                  <a:srgbClr val="FF0000"/>
                </a:solidFill>
              </a:rPr>
              <a:t>b]—</a:t>
            </a:r>
            <a:r>
              <a:rPr lang="en-US" sz="3200" dirty="0" smtClean="0"/>
              <a:t>1886 is an important[</a:t>
            </a:r>
            <a:r>
              <a:rPr lang="en-US" sz="3200" dirty="0" smtClean="0">
                <a:solidFill>
                  <a:srgbClr val="C00000"/>
                </a:solidFill>
              </a:rPr>
              <a:t>c]—</a:t>
            </a:r>
            <a:r>
              <a:rPr lang="en-US" sz="3200" dirty="0" smtClean="0"/>
              <a:t>in the history of </a:t>
            </a:r>
            <a:r>
              <a:rPr lang="en-US" sz="3200" dirty="0" err="1" smtClean="0"/>
              <a:t>workers.Now</a:t>
            </a:r>
            <a:r>
              <a:rPr lang="en-US" sz="3200" dirty="0" smtClean="0"/>
              <a:t> May Day is[</a:t>
            </a:r>
            <a:r>
              <a:rPr lang="en-US" sz="3200" dirty="0" smtClean="0">
                <a:solidFill>
                  <a:srgbClr val="FF0000"/>
                </a:solidFill>
              </a:rPr>
              <a:t>d]—</a:t>
            </a:r>
            <a:r>
              <a:rPr lang="en-US" sz="3200" dirty="0" smtClean="0"/>
              <a:t>across the </a:t>
            </a:r>
            <a:r>
              <a:rPr lang="en-US" sz="3200" dirty="0" err="1" smtClean="0"/>
              <a:t>world.It</a:t>
            </a:r>
            <a:r>
              <a:rPr lang="en-US" sz="3200" dirty="0" smtClean="0"/>
              <a:t> is a day of[</a:t>
            </a:r>
            <a:r>
              <a:rPr lang="en-US" sz="3200" dirty="0" smtClean="0">
                <a:solidFill>
                  <a:srgbClr val="C00000"/>
                </a:solidFill>
              </a:rPr>
              <a:t>e]—</a:t>
            </a:r>
            <a:r>
              <a:rPr lang="en-US" sz="3200" dirty="0" smtClean="0"/>
              <a:t>importance for the </a:t>
            </a:r>
            <a:r>
              <a:rPr lang="en-US" sz="3200" dirty="0" err="1" smtClean="0"/>
              <a:t>workers.Today</a:t>
            </a:r>
            <a:r>
              <a:rPr lang="en-US" sz="3200" dirty="0" smtClean="0"/>
              <a:t> a worker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[f]—</a:t>
            </a:r>
            <a:r>
              <a:rPr lang="en-US" sz="3200" dirty="0" smtClean="0"/>
              <a:t>a lot of[g]—for their </a:t>
            </a:r>
            <a:r>
              <a:rPr lang="en-US" sz="3200" dirty="0" err="1" smtClean="0"/>
              <a:t>sacrifice.The</a:t>
            </a:r>
            <a:r>
              <a:rPr lang="en-US" sz="3200" dirty="0" smtClean="0"/>
              <a:t> workers[</a:t>
            </a:r>
            <a:r>
              <a:rPr lang="en-US" sz="3200" dirty="0" smtClean="0">
                <a:solidFill>
                  <a:srgbClr val="C00000"/>
                </a:solidFill>
              </a:rPr>
              <a:t>h]—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Out successful sacrificing their[</a:t>
            </a:r>
            <a:r>
              <a:rPr lang="en-US" sz="32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]--.</a:t>
            </a:r>
            <a:r>
              <a:rPr lang="en-US" sz="3200" dirty="0" smtClean="0"/>
              <a:t>In our country the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Day is observed with due </a:t>
            </a:r>
            <a:r>
              <a:rPr lang="en-US" sz="3200" dirty="0" smtClean="0">
                <a:solidFill>
                  <a:srgbClr val="C00000"/>
                </a:solidFill>
              </a:rPr>
              <a:t>[j]--.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40305"/>
            <a:ext cx="4953000" cy="110799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Thank You</a:t>
            </a:r>
            <a:endParaRPr lang="en-U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381000" y="1448300"/>
            <a:ext cx="8763000" cy="540969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68" y="1448300"/>
            <a:ext cx="4384863" cy="533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58674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</a:rPr>
              <a:t>Class  Ten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09800"/>
            <a:ext cx="57912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</a:rPr>
              <a:t>English 1</a:t>
            </a:r>
            <a:r>
              <a:rPr lang="en-US" sz="6600" baseline="30000" dirty="0" smtClean="0">
                <a:solidFill>
                  <a:srgbClr val="002060"/>
                </a:solidFill>
              </a:rPr>
              <a:t>st</a:t>
            </a:r>
            <a:r>
              <a:rPr lang="en-US" sz="6600" dirty="0" smtClean="0">
                <a:solidFill>
                  <a:srgbClr val="002060"/>
                </a:solidFill>
              </a:rPr>
              <a:t> Paper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733800"/>
            <a:ext cx="58674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</a:rPr>
              <a:t>Unit   18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334000"/>
            <a:ext cx="58674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</a:rPr>
              <a:t>Lesson   5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3755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smtClean="0">
                <a:solidFill>
                  <a:srgbClr val="FFFF00"/>
                </a:solidFill>
              </a:rPr>
              <a:t>Objectives:</a:t>
            </a:r>
            <a:endParaRPr lang="en-US" sz="6000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182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2"/>
                </a:solidFill>
              </a:rPr>
              <a:t>By the end of the lesson </a:t>
            </a:r>
            <a:r>
              <a:rPr lang="en-US" sz="4800" dirty="0" err="1" smtClean="0">
                <a:solidFill>
                  <a:schemeClr val="bg2"/>
                </a:solidFill>
              </a:rPr>
              <a:t>ss</a:t>
            </a:r>
            <a:r>
              <a:rPr lang="en-US" sz="4800" dirty="0" smtClean="0">
                <a:solidFill>
                  <a:schemeClr val="bg2"/>
                </a:solidFill>
              </a:rPr>
              <a:t> will </a:t>
            </a:r>
            <a:r>
              <a:rPr lang="en-US" sz="5400" dirty="0" smtClean="0">
                <a:solidFill>
                  <a:schemeClr val="bg2"/>
                </a:solidFill>
              </a:rPr>
              <a:t>-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432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FFC000"/>
                </a:solidFill>
              </a:rPr>
              <a:t>Read text and answer questions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92D050"/>
                </a:solidFill>
              </a:rPr>
              <a:t>Complete a chart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accent2"/>
                </a:solidFill>
              </a:rPr>
              <a:t> </a:t>
            </a:r>
            <a:r>
              <a:rPr lang="en-US" sz="4800" dirty="0" smtClean="0">
                <a:solidFill>
                  <a:srgbClr val="00B0F0"/>
                </a:solidFill>
              </a:rPr>
              <a:t>Fill in the blanks without clues.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2362200"/>
            <a:ext cx="4648199" cy="4191000"/>
          </a:xfrm>
          <a:prstGeom prst="rect">
            <a:avLst/>
          </a:prstGeom>
        </p:spPr>
      </p:pic>
      <p:pic>
        <p:nvPicPr>
          <p:cNvPr id="3" name="Picture 2" descr="show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362200"/>
            <a:ext cx="3962400" cy="4296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89916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  What do you see in the pictures ?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day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69106"/>
            <a:ext cx="8382000" cy="5640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28600"/>
            <a:ext cx="7696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What are these people called?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d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43000"/>
            <a:ext cx="4191000" cy="5715000"/>
          </a:xfrm>
          <a:prstGeom prst="rect">
            <a:avLst/>
          </a:prstGeom>
        </p:spPr>
      </p:pic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4445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75438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What do you see in the pictures ?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Mention some international days.</a:t>
            </a:r>
          </a:p>
          <a:p>
            <a:endParaRPr lang="en-US" sz="6600" dirty="0" smtClean="0">
              <a:solidFill>
                <a:srgbClr val="FFFF00"/>
              </a:solidFill>
            </a:endParaRPr>
          </a:p>
          <a:p>
            <a:r>
              <a:rPr lang="en-US" sz="6600" dirty="0" smtClean="0">
                <a:solidFill>
                  <a:srgbClr val="00B0F0"/>
                </a:solidFill>
              </a:rPr>
              <a:t>Which day is related to </a:t>
            </a:r>
            <a:r>
              <a:rPr lang="en-US" sz="6600" dirty="0" smtClean="0">
                <a:solidFill>
                  <a:srgbClr val="0070C0"/>
                </a:solidFill>
              </a:rPr>
              <a:t>workers?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38400"/>
            <a:ext cx="8763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en-U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</a:t>
            </a:r>
            <a:r>
              <a:rPr lang="en-U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</a:t>
            </a:r>
            <a:r>
              <a:rPr lang="en-U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</a:t>
            </a:r>
            <a:endParaRPr lang="en-US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</a:rPr>
              <a:t>Our today’s lesson is</a:t>
            </a:r>
            <a:endParaRPr lang="en-US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882</TotalTime>
  <Words>488</Words>
  <Application>Microsoft Office PowerPoint</Application>
  <PresentationFormat>On-screen Show (4:3)</PresentationFormat>
  <Paragraphs>96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ARNAB-CSL</dc:creator>
  <cp:lastModifiedBy>e2i Presents</cp:lastModifiedBy>
  <cp:revision>240</cp:revision>
  <dcterms:created xsi:type="dcterms:W3CDTF">2006-08-16T00:00:00Z</dcterms:created>
  <dcterms:modified xsi:type="dcterms:W3CDTF">2019-12-05T11:02:03Z</dcterms:modified>
</cp:coreProperties>
</file>