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88" r:id="rId6"/>
    <p:sldId id="260" r:id="rId7"/>
    <p:sldId id="261" r:id="rId8"/>
    <p:sldId id="262" r:id="rId9"/>
    <p:sldId id="263" r:id="rId10"/>
    <p:sldId id="265" r:id="rId11"/>
    <p:sldId id="286" r:id="rId12"/>
    <p:sldId id="266" r:id="rId13"/>
    <p:sldId id="267" r:id="rId14"/>
    <p:sldId id="268" r:id="rId15"/>
    <p:sldId id="269" r:id="rId16"/>
    <p:sldId id="270" r:id="rId17"/>
    <p:sldId id="271" r:id="rId18"/>
    <p:sldId id="264" r:id="rId19"/>
    <p:sldId id="272" r:id="rId20"/>
    <p:sldId id="283" r:id="rId21"/>
    <p:sldId id="284" r:id="rId22"/>
    <p:sldId id="285" r:id="rId23"/>
    <p:sldId id="282" r:id="rId24"/>
    <p:sldId id="273" r:id="rId25"/>
    <p:sldId id="274" r:id="rId26"/>
    <p:sldId id="275" r:id="rId27"/>
    <p:sldId id="277" r:id="rId28"/>
    <p:sldId id="279" r:id="rId29"/>
    <p:sldId id="280"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CE3DB-6E64-4171-8EF3-E353C2F3DF24}" type="datetimeFigureOut">
              <a:rPr lang="en-US" smtClean="0"/>
              <a:t>11/30/2019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EC530-DF95-4ED1-A0EB-28FBF9D8F0E5}" type="slidenum">
              <a:rPr lang="en-US" smtClean="0"/>
              <a:t>‹#›</a:t>
            </a:fld>
            <a:endParaRPr lang="en-US"/>
          </a:p>
        </p:txBody>
      </p:sp>
    </p:spTree>
    <p:extLst>
      <p:ext uri="{BB962C8B-B14F-4D97-AF65-F5344CB8AC3E}">
        <p14:creationId xmlns:p14="http://schemas.microsoft.com/office/powerpoint/2010/main" val="24111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EC530-DF95-4ED1-A0EB-28FBF9D8F0E5}" type="slidenum">
              <a:rPr lang="en-US" smtClean="0"/>
              <a:t>11</a:t>
            </a:fld>
            <a:endParaRPr lang="en-US"/>
          </a:p>
        </p:txBody>
      </p:sp>
    </p:spTree>
    <p:extLst>
      <p:ext uri="{BB962C8B-B14F-4D97-AF65-F5344CB8AC3E}">
        <p14:creationId xmlns:p14="http://schemas.microsoft.com/office/powerpoint/2010/main" val="131039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EC530-DF95-4ED1-A0EB-28FBF9D8F0E5}" type="slidenum">
              <a:rPr lang="en-US" smtClean="0"/>
              <a:t>14</a:t>
            </a:fld>
            <a:endParaRPr lang="en-US"/>
          </a:p>
        </p:txBody>
      </p:sp>
    </p:spTree>
    <p:extLst>
      <p:ext uri="{BB962C8B-B14F-4D97-AF65-F5344CB8AC3E}">
        <p14:creationId xmlns:p14="http://schemas.microsoft.com/office/powerpoint/2010/main" val="63935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EC530-DF95-4ED1-A0EB-28FBF9D8F0E5}" type="slidenum">
              <a:rPr lang="en-US" smtClean="0"/>
              <a:t>23</a:t>
            </a:fld>
            <a:endParaRPr lang="en-US"/>
          </a:p>
        </p:txBody>
      </p:sp>
    </p:spTree>
    <p:extLst>
      <p:ext uri="{BB962C8B-B14F-4D97-AF65-F5344CB8AC3E}">
        <p14:creationId xmlns:p14="http://schemas.microsoft.com/office/powerpoint/2010/main" val="378447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latin typeface="NikoshBAN" pitchFamily="2" charset="0"/>
                <a:cs typeface="NikoshBAN" pitchFamily="2" charset="0"/>
              </a:rPr>
              <a:t>(ক)</a:t>
            </a:r>
            <a:r>
              <a:rPr lang="en-US" sz="2800" baseline="0" dirty="0" smtClean="0">
                <a:latin typeface="NikoshBAN" pitchFamily="2" charset="0"/>
                <a:cs typeface="NikoshBAN" pitchFamily="2" charset="0"/>
              </a:rPr>
              <a:t> ১৭ </a:t>
            </a:r>
            <a:r>
              <a:rPr lang="en-US" sz="2800" baseline="0" dirty="0" err="1" smtClean="0">
                <a:latin typeface="NikoshBAN" pitchFamily="2" charset="0"/>
                <a:cs typeface="NikoshBAN" pitchFamily="2" charset="0"/>
              </a:rPr>
              <a:t>বার</a:t>
            </a:r>
            <a:r>
              <a:rPr lang="en-US" sz="2800" baseline="0" dirty="0" smtClean="0">
                <a:latin typeface="NikoshBAN" pitchFamily="2" charset="0"/>
                <a:cs typeface="NikoshBAN" pitchFamily="2" charset="0"/>
              </a:rPr>
              <a:t> (খ) ১০০০ </a:t>
            </a:r>
            <a:r>
              <a:rPr lang="en-US" sz="2800" baseline="0" dirty="0" err="1" smtClean="0">
                <a:latin typeface="NikoshBAN" pitchFamily="2" charset="0"/>
                <a:cs typeface="NikoshBAN" pitchFamily="2" charset="0"/>
              </a:rPr>
              <a:t>খ্রিঃ</a:t>
            </a:r>
            <a:r>
              <a:rPr lang="en-US" sz="2800" baseline="0" dirty="0" smtClean="0">
                <a:latin typeface="NikoshBAN" pitchFamily="2" charset="0"/>
                <a:cs typeface="NikoshBAN" pitchFamily="2" charset="0"/>
              </a:rPr>
              <a:t> (গ) </a:t>
            </a:r>
            <a:r>
              <a:rPr lang="en-US" sz="2800" baseline="0" dirty="0" err="1" smtClean="0">
                <a:latin typeface="NikoshBAN" pitchFamily="2" charset="0"/>
                <a:cs typeface="NikoshBAN" pitchFamily="2" charset="0"/>
              </a:rPr>
              <a:t>পাঞ্জাব</a:t>
            </a:r>
            <a:r>
              <a:rPr lang="en-US" sz="2800" baseline="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3CCB25F-27AC-4341-998E-B8BB92F50D41}" type="slidenum">
              <a:rPr lang="en-US" smtClean="0"/>
              <a:pPr/>
              <a:t>28</a:t>
            </a:fld>
            <a:endParaRPr lang="en-US"/>
          </a:p>
        </p:txBody>
      </p:sp>
    </p:spTree>
    <p:extLst>
      <p:ext uri="{BB962C8B-B14F-4D97-AF65-F5344CB8AC3E}">
        <p14:creationId xmlns:p14="http://schemas.microsoft.com/office/powerpoint/2010/main" val="152018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50D5E2-74E7-44BA-B528-4BFA83BC36CD}"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386768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0D5E2-74E7-44BA-B528-4BFA83BC36CD}"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388515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0D5E2-74E7-44BA-B528-4BFA83BC36CD}"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373447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0D5E2-74E7-44BA-B528-4BFA83BC36CD}"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62891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0D5E2-74E7-44BA-B528-4BFA83BC36CD}"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398371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50D5E2-74E7-44BA-B528-4BFA83BC36CD}"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47259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0D5E2-74E7-44BA-B528-4BFA83BC36CD}" type="datetimeFigureOut">
              <a:rPr lang="en-US" smtClean="0"/>
              <a:t>11/30/2019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91653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0D5E2-74E7-44BA-B528-4BFA83BC36CD}" type="datetimeFigureOut">
              <a:rPr lang="en-US" smtClean="0"/>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19888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0D5E2-74E7-44BA-B528-4BFA83BC36CD}" type="datetimeFigureOut">
              <a:rPr lang="en-US" smtClean="0"/>
              <a:t>11/30/2019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213690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0D5E2-74E7-44BA-B528-4BFA83BC36CD}"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55887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0D5E2-74E7-44BA-B528-4BFA83BC36CD}"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209023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0D5E2-74E7-44BA-B528-4BFA83BC36CD}" type="datetimeFigureOut">
              <a:rPr lang="en-US" smtClean="0"/>
              <a:t>11/30/2019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22844-A6A0-4F4E-8720-40D345D4BCD4}" type="slidenum">
              <a:rPr lang="en-US" smtClean="0"/>
              <a:t>‹#›</a:t>
            </a:fld>
            <a:endParaRPr lang="en-US"/>
          </a:p>
        </p:txBody>
      </p:sp>
    </p:spTree>
    <p:extLst>
      <p:ext uri="{BB962C8B-B14F-4D97-AF65-F5344CB8AC3E}">
        <p14:creationId xmlns:p14="http://schemas.microsoft.com/office/powerpoint/2010/main" val="264746723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6.wav"/></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86" y="146958"/>
            <a:ext cx="11930741" cy="6711042"/>
          </a:xfrm>
          <a:prstGeom prst="rect">
            <a:avLst/>
          </a:prstGeom>
        </p:spPr>
      </p:pic>
      <p:sp>
        <p:nvSpPr>
          <p:cNvPr id="6" name="Cube 5"/>
          <p:cNvSpPr/>
          <p:nvPr/>
        </p:nvSpPr>
        <p:spPr>
          <a:xfrm>
            <a:off x="87086" y="0"/>
            <a:ext cx="11974285" cy="1584960"/>
          </a:xfrm>
          <a:prstGeom prst="cube">
            <a:avLst>
              <a:gd name="adj" fmla="val 15256"/>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b="1" dirty="0" smtClean="0">
                <a:solidFill>
                  <a:schemeClr val="tx1"/>
                </a:solidFill>
              </a:rPr>
              <a:t>أَلسلام عليكم</a:t>
            </a:r>
            <a:endParaRPr lang="en-US" sz="6000" b="1" dirty="0">
              <a:solidFill>
                <a:schemeClr val="tx1"/>
              </a:solidFill>
            </a:endParaRPr>
          </a:p>
        </p:txBody>
      </p:sp>
      <p:sp>
        <p:nvSpPr>
          <p:cNvPr id="3" name="Rectangle 2"/>
          <p:cNvSpPr/>
          <p:nvPr/>
        </p:nvSpPr>
        <p:spPr>
          <a:xfrm>
            <a:off x="8568778" y="1976735"/>
            <a:ext cx="1955985" cy="1015663"/>
          </a:xfrm>
          <a:prstGeom prst="rect">
            <a:avLst/>
          </a:prstGeom>
          <a:noFill/>
          <a:scene3d>
            <a:camera prst="orthographicFront"/>
            <a:lightRig rig="threePt" dir="t"/>
          </a:scene3d>
          <a:sp3d>
            <a:bevelT prst="angle"/>
          </a:sp3d>
        </p:spPr>
        <p:txBody>
          <a:bodyPr wrap="none" lIns="91440" tIns="45720" rIns="91440" bIns="45720">
            <a:spAutoFit/>
          </a:bodyPr>
          <a:lstStyle/>
          <a:p>
            <a:pPr algn="ct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স্বাগতম</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2455334"/>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y\Desktop\280px-KhyberPassPakistan.jpg"/>
          <p:cNvPicPr>
            <a:picLocks noChangeAspect="1" noChangeArrowheads="1"/>
          </p:cNvPicPr>
          <p:nvPr/>
        </p:nvPicPr>
        <p:blipFill>
          <a:blip r:embed="rId2"/>
          <a:srcRect/>
          <a:stretch>
            <a:fillRect/>
          </a:stretch>
        </p:blipFill>
        <p:spPr bwMode="auto">
          <a:xfrm>
            <a:off x="105202" y="0"/>
            <a:ext cx="5827513" cy="505097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79" t="10235" r="4047" b="3850"/>
          <a:stretch/>
        </p:blipFill>
        <p:spPr>
          <a:xfrm>
            <a:off x="6117770" y="152399"/>
            <a:ext cx="5932715" cy="505097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064392" y="5563979"/>
            <a:ext cx="4495799" cy="830997"/>
          </a:xfrm>
          <a:prstGeom prst="rect">
            <a:avLst/>
          </a:prstGeom>
          <a:ln w="76200">
            <a:solidFill>
              <a:srgbClr val="7030A0"/>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wrap="square">
            <a:spAutoFit/>
          </a:bodyPr>
          <a:lstStyle/>
          <a:p>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খায়বার</a:t>
            </a:r>
            <a:r>
              <a:rPr lang="bn-IN" sz="4800" b="1" dirty="0" smtClean="0">
                <a:solidFill>
                  <a:schemeClr val="bg1"/>
                </a:solidFill>
                <a:latin typeface="NikoshBAN" panose="02000000000000000000" pitchFamily="2" charset="0"/>
                <a:cs typeface="NikoshBAN" panose="02000000000000000000" pitchFamily="2" charset="0"/>
              </a:rPr>
              <a:t> </a:t>
            </a:r>
            <a:r>
              <a:rPr lang="bn-IN" sz="4800" b="1" dirty="0">
                <a:solidFill>
                  <a:schemeClr val="bg1"/>
                </a:solidFill>
                <a:latin typeface="NikoshBAN" panose="02000000000000000000" pitchFamily="2" charset="0"/>
                <a:cs typeface="NikoshBAN" panose="02000000000000000000" pitchFamily="2" charset="0"/>
              </a:rPr>
              <a:t>গিরিপথ </a:t>
            </a:r>
            <a:r>
              <a:rPr lang="en-US" sz="4800" b="1" dirty="0">
                <a:solidFill>
                  <a:schemeClr val="bg1"/>
                </a:solidFill>
                <a:latin typeface="NikoshBAN" panose="02000000000000000000" pitchFamily="2" charset="0"/>
                <a:cs typeface="NikoshBAN" panose="02000000000000000000" pitchFamily="2" charset="0"/>
              </a:rPr>
              <a:t>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p:cTn id="15" dur="500" decel="50000" fill="hold">
                                          <p:stCondLst>
                                            <p:cond delay="0"/>
                                          </p:stCondLst>
                                        </p:cTn>
                                        <p:tgtEl>
                                          <p:spTgt spid="6">
                                            <p:bg/>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bg/>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bg/>
                                          </p:spTgt>
                                        </p:tgtEl>
                                        <p:attrNameLst>
                                          <p:attrName>ppt_w</p:attrName>
                                        </p:attrNameLst>
                                      </p:cBhvr>
                                      <p:tavLst>
                                        <p:tav tm="0">
                                          <p:val>
                                            <p:strVal val="#ppt_w*.05"/>
                                          </p:val>
                                        </p:tav>
                                        <p:tav tm="100000">
                                          <p:val>
                                            <p:strVal val="#ppt_w"/>
                                          </p:val>
                                        </p:tav>
                                      </p:tavLst>
                                    </p:anim>
                                    <p:anim calcmode="lin" valueType="num">
                                      <p:cBhvr>
                                        <p:cTn id="18" dur="1000" fill="hold"/>
                                        <p:tgtEl>
                                          <p:spTgt spid="6">
                                            <p:bg/>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bg/>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bg/>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bg/>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y\Desktop\images.jpg"/>
          <p:cNvPicPr>
            <a:picLocks noChangeAspect="1" noChangeArrowheads="1"/>
          </p:cNvPicPr>
          <p:nvPr/>
        </p:nvPicPr>
        <p:blipFill>
          <a:blip r:embed="rId3"/>
          <a:srcRect/>
          <a:stretch>
            <a:fillRect/>
          </a:stretch>
        </p:blipFill>
        <p:spPr bwMode="auto">
          <a:xfrm>
            <a:off x="1295401" y="840663"/>
            <a:ext cx="6270170" cy="5209330"/>
          </a:xfrm>
          <a:prstGeom prst="rect">
            <a:avLst/>
          </a:prstGeom>
          <a:noFill/>
        </p:spPr>
      </p:pic>
      <p:sp>
        <p:nvSpPr>
          <p:cNvPr id="3" name="Left Arrow 2"/>
          <p:cNvSpPr/>
          <p:nvPr/>
        </p:nvSpPr>
        <p:spPr>
          <a:xfrm>
            <a:off x="9535885" y="1328057"/>
            <a:ext cx="2525486" cy="4234543"/>
          </a:xfrm>
          <a:prstGeom prst="leftArrow">
            <a:avLst/>
          </a:prstGeom>
          <a:solidFill>
            <a:srgbClr val="FFFF00"/>
          </a:solid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NikoshBAN" panose="02000000000000000000" pitchFamily="2" charset="0"/>
                <a:cs typeface="NikoshBAN" panose="02000000000000000000" pitchFamily="2" charset="0"/>
              </a:rPr>
              <a:t>মানচিত্র</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টা</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দেখো</a:t>
            </a:r>
            <a:r>
              <a:rPr lang="en-US" sz="4000" b="1" dirty="0" smtClean="0">
                <a:solidFill>
                  <a:schemeClr val="bg1"/>
                </a:solidFill>
                <a:latin typeface="NikoshBAN" panose="02000000000000000000" pitchFamily="2" charset="0"/>
                <a:cs typeface="NikoshBAN" panose="02000000000000000000" pitchFamily="2" charset="0"/>
              </a:rPr>
              <a:t>।</a:t>
            </a:r>
            <a:endParaRPr lang="en-US" sz="40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26821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06" y="134139"/>
            <a:ext cx="6075274" cy="4927718"/>
          </a:xfrm>
          <a:prstGeom prst="rect">
            <a:avLst/>
          </a:prstGeom>
          <a:ln w="57150">
            <a:solidFill>
              <a:schemeClr val="accent2">
                <a:lumMod val="75000"/>
              </a:schemeClr>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2160"/>
          <a:stretch/>
        </p:blipFill>
        <p:spPr>
          <a:xfrm>
            <a:off x="6738425" y="134140"/>
            <a:ext cx="5312899" cy="4927718"/>
          </a:xfrm>
          <a:prstGeom prst="rect">
            <a:avLst/>
          </a:prstGeom>
          <a:ln w="57150">
            <a:solidFill>
              <a:schemeClr val="accent2">
                <a:lumMod val="75000"/>
              </a:schemeClr>
            </a:solidFill>
          </a:ln>
        </p:spPr>
      </p:pic>
      <p:sp>
        <p:nvSpPr>
          <p:cNvPr id="5" name="TextBox 4"/>
          <p:cNvSpPr txBox="1"/>
          <p:nvPr/>
        </p:nvSpPr>
        <p:spPr>
          <a:xfrm>
            <a:off x="4223196" y="5426079"/>
            <a:ext cx="3233518"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4800" b="1" dirty="0" smtClean="0">
                <a:solidFill>
                  <a:schemeClr val="bg1"/>
                </a:solidFill>
                <a:latin typeface="NikoshBAN" panose="02000000000000000000" pitchFamily="2" charset="0"/>
                <a:cs typeface="NikoshBAN" panose="02000000000000000000" pitchFamily="2" charset="0"/>
              </a:rPr>
              <a:t>     </a:t>
            </a:r>
            <a:r>
              <a:rPr lang="bn-IN" sz="4800" b="1" dirty="0" smtClean="0">
                <a:solidFill>
                  <a:schemeClr val="bg1"/>
                </a:solidFill>
                <a:latin typeface="NikoshBAN" panose="02000000000000000000" pitchFamily="2" charset="0"/>
                <a:cs typeface="NikoshBAN" panose="02000000000000000000" pitchFamily="2" charset="0"/>
              </a:rPr>
              <a:t>পাঞ্জাব</a:t>
            </a:r>
            <a:r>
              <a:rPr lang="bn-IN" sz="6000" b="1" dirty="0" smtClean="0">
                <a:solidFill>
                  <a:schemeClr val="bg1"/>
                </a:solidFill>
                <a:latin typeface="NikoshBAN" panose="02000000000000000000" pitchFamily="2" charset="0"/>
                <a:cs typeface="NikoshBAN" panose="02000000000000000000" pitchFamily="2" charset="0"/>
              </a:rPr>
              <a:t> </a:t>
            </a:r>
            <a:endParaRPr lang="en-US" sz="6000" b="1"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8551111" y="5256548"/>
            <a:ext cx="3216346" cy="1200329"/>
          </a:xfrm>
          <a:prstGeom prst="rect">
            <a:avLst/>
          </a:prstGeom>
          <a:ln w="76200">
            <a:solidFill>
              <a:srgbClr val="00B050"/>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IN" sz="3600" b="1" dirty="0">
                <a:latin typeface="NikoshBAN" panose="02000000000000000000" pitchFamily="2" charset="0"/>
                <a:cs typeface="NikoshBAN" panose="02000000000000000000" pitchFamily="2" charset="0"/>
              </a:rPr>
              <a:t>রাজা </a:t>
            </a:r>
            <a:r>
              <a:rPr lang="bn-IN" sz="3600" b="1" dirty="0" smtClean="0">
                <a:latin typeface="NikoshBAN" panose="02000000000000000000" pitchFamily="2" charset="0"/>
                <a:cs typeface="NikoshBAN" panose="02000000000000000000" pitchFamily="2" charset="0"/>
              </a:rPr>
              <a:t>জয়পাল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এর</a:t>
            </a:r>
            <a:r>
              <a:rPr lang="en-US" sz="3600" b="1" dirty="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রাজপ্রাসাদ</a:t>
            </a:r>
            <a:r>
              <a:rPr lang="bn-IN"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2" name="Flowchart: Terminator 1"/>
          <p:cNvSpPr/>
          <p:nvPr/>
        </p:nvSpPr>
        <p:spPr>
          <a:xfrm>
            <a:off x="160606" y="5256549"/>
            <a:ext cx="7296108" cy="1354724"/>
          </a:xfrm>
          <a:prstGeom prst="flowChartTerminator">
            <a:avLst/>
          </a:prstGeom>
          <a:solidFill>
            <a:schemeClr val="tx1"/>
          </a:solidFill>
          <a:ln w="7620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NikoshBAN" panose="02000000000000000000" pitchFamily="2" charset="0"/>
                <a:cs typeface="NikoshBAN" panose="02000000000000000000" pitchFamily="2" charset="0"/>
              </a:rPr>
              <a:t>১১৮৬ </a:t>
            </a:r>
            <a:r>
              <a:rPr lang="en-US" sz="3600" b="1" dirty="0" err="1" smtClean="0">
                <a:solidFill>
                  <a:schemeClr val="bg1"/>
                </a:solidFill>
                <a:latin typeface="NikoshBAN" panose="02000000000000000000" pitchFamily="2" charset="0"/>
                <a:cs typeface="NikoshBAN" panose="02000000000000000000" pitchFamily="2" charset="0"/>
              </a:rPr>
              <a:t>খ্রিঃ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খসরু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মালেককে</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পরাজিত</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পাঞ্জাব</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অধিকার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করে</a:t>
            </a:r>
            <a:r>
              <a:rPr lang="en-US" sz="3600" b="1" dirty="0" smtClean="0">
                <a:solidFill>
                  <a:schemeClr val="bg1"/>
                </a:solidFill>
                <a:latin typeface="NikoshBAN" panose="02000000000000000000" pitchFamily="2" charset="0"/>
                <a:cs typeface="NikoshBAN" panose="02000000000000000000" pitchFamily="2" charset="0"/>
              </a:rPr>
              <a:t>।</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991601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circle(in)">
                                      <p:cBhvr>
                                        <p:cTn id="5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57" y="153144"/>
            <a:ext cx="8251371" cy="6628656"/>
          </a:xfrm>
          <a:prstGeom prst="rect">
            <a:avLst/>
          </a:prstGeom>
          <a:ln w="57150">
            <a:solidFill>
              <a:schemeClr val="accent2">
                <a:lumMod val="75000"/>
              </a:schemeClr>
            </a:solidFill>
          </a:ln>
        </p:spPr>
      </p:pic>
      <p:sp>
        <p:nvSpPr>
          <p:cNvPr id="5" name="TextBox 4"/>
          <p:cNvSpPr txBox="1"/>
          <p:nvPr/>
        </p:nvSpPr>
        <p:spPr>
          <a:xfrm>
            <a:off x="2667000" y="4876800"/>
            <a:ext cx="16764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6" name="TextBox 5"/>
          <p:cNvSpPr txBox="1"/>
          <p:nvPr/>
        </p:nvSpPr>
        <p:spPr>
          <a:xfrm>
            <a:off x="9331420" y="5311908"/>
            <a:ext cx="2044988" cy="707886"/>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smtClean="0">
                <a:solidFill>
                  <a:srgbClr val="FFFF00"/>
                </a:solidFill>
                <a:latin typeface="NikoshBAN" pitchFamily="2" charset="0"/>
                <a:cs typeface="NikoshBAN" pitchFamily="2" charset="0"/>
              </a:rPr>
              <a:t> Arabia</a:t>
            </a:r>
            <a:endParaRPr lang="en-US" sz="4000" b="1" dirty="0">
              <a:solidFill>
                <a:srgbClr val="FFFF00"/>
              </a:solidFill>
              <a:latin typeface="NikoshBAN" pitchFamily="2" charset="0"/>
              <a:cs typeface="NikoshBAN" pitchFamily="2" charset="0"/>
            </a:endParaRPr>
          </a:p>
        </p:txBody>
      </p:sp>
      <p:sp>
        <p:nvSpPr>
          <p:cNvPr id="8" name="TextBox 7"/>
          <p:cNvSpPr txBox="1"/>
          <p:nvPr/>
        </p:nvSpPr>
        <p:spPr>
          <a:xfrm>
            <a:off x="9365677" y="3980687"/>
            <a:ext cx="2044988" cy="707886"/>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smtClean="0">
                <a:solidFill>
                  <a:srgbClr val="FFFF00"/>
                </a:solidFill>
                <a:latin typeface="NikoshBAN" pitchFamily="2" charset="0"/>
                <a:cs typeface="NikoshBAN" pitchFamily="2" charset="0"/>
              </a:rPr>
              <a:t>   </a:t>
            </a:r>
            <a:r>
              <a:rPr lang="en-US" sz="4000" b="1" dirty="0" err="1" smtClean="0">
                <a:solidFill>
                  <a:srgbClr val="FFFF00"/>
                </a:solidFill>
                <a:latin typeface="NikoshBAN" pitchFamily="2" charset="0"/>
                <a:cs typeface="NikoshBAN" pitchFamily="2" charset="0"/>
              </a:rPr>
              <a:t>virar</a:t>
            </a:r>
            <a:endParaRPr lang="en-US" sz="4000" b="1" dirty="0">
              <a:solidFill>
                <a:srgbClr val="FFFF00"/>
              </a:solidFill>
              <a:latin typeface="NikoshBAN" pitchFamily="2" charset="0"/>
              <a:cs typeface="NikoshBAN" pitchFamily="2" charset="0"/>
            </a:endParaRPr>
          </a:p>
        </p:txBody>
      </p:sp>
      <p:sp>
        <p:nvSpPr>
          <p:cNvPr id="9" name="TextBox 8"/>
          <p:cNvSpPr txBox="1"/>
          <p:nvPr/>
        </p:nvSpPr>
        <p:spPr>
          <a:xfrm>
            <a:off x="9331420" y="2976240"/>
            <a:ext cx="2044988" cy="707886"/>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smtClean="0">
                <a:solidFill>
                  <a:srgbClr val="FFFF00"/>
                </a:solidFill>
                <a:latin typeface="NikoshBAN" pitchFamily="2" charset="0"/>
                <a:cs typeface="NikoshBAN" pitchFamily="2" charset="0"/>
              </a:rPr>
              <a:t>  India</a:t>
            </a:r>
            <a:endParaRPr lang="en-US" sz="4000" b="1" dirty="0">
              <a:solidFill>
                <a:srgbClr val="FFFF00"/>
              </a:solidFill>
              <a:latin typeface="NikoshBAN" pitchFamily="2" charset="0"/>
              <a:cs typeface="NikoshBAN" pitchFamily="2" charset="0"/>
            </a:endParaRPr>
          </a:p>
        </p:txBody>
      </p:sp>
      <p:sp>
        <p:nvSpPr>
          <p:cNvPr id="10" name="TextBox 9"/>
          <p:cNvSpPr txBox="1"/>
          <p:nvPr/>
        </p:nvSpPr>
        <p:spPr>
          <a:xfrm>
            <a:off x="9331420" y="1941580"/>
            <a:ext cx="2405743" cy="707886"/>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err="1" smtClean="0">
                <a:solidFill>
                  <a:srgbClr val="FFFF00"/>
                </a:solidFill>
                <a:latin typeface="NikoshBAN" pitchFamily="2" charset="0"/>
                <a:cs typeface="NikoshBAN" pitchFamily="2" charset="0"/>
              </a:rPr>
              <a:t>paksitan</a:t>
            </a:r>
            <a:endParaRPr lang="en-US" sz="4000" b="1" dirty="0">
              <a:solidFill>
                <a:srgbClr val="FFFF00"/>
              </a:solidFill>
              <a:latin typeface="NikoshBAN" pitchFamily="2" charset="0"/>
              <a:cs typeface="NikoshBAN" pitchFamily="2" charset="0"/>
            </a:endParaRPr>
          </a:p>
        </p:txBody>
      </p:sp>
      <p:sp>
        <p:nvSpPr>
          <p:cNvPr id="11" name="TextBox 10"/>
          <p:cNvSpPr txBox="1"/>
          <p:nvPr/>
        </p:nvSpPr>
        <p:spPr>
          <a:xfrm>
            <a:off x="9331420" y="214141"/>
            <a:ext cx="2044988" cy="707886"/>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smtClean="0">
                <a:solidFill>
                  <a:srgbClr val="FFFF00"/>
                </a:solidFill>
                <a:latin typeface="NikoshBAN" pitchFamily="2" charset="0"/>
                <a:cs typeface="NikoshBAN" pitchFamily="2" charset="0"/>
              </a:rPr>
              <a:t>   Iran</a:t>
            </a:r>
            <a:endParaRPr lang="en-US" sz="4000" b="1" dirty="0">
              <a:solidFill>
                <a:srgbClr val="FFFF00"/>
              </a:solidFill>
              <a:latin typeface="NikoshBAN" pitchFamily="2" charset="0"/>
              <a:cs typeface="NikoshBAN" pitchFamily="2" charset="0"/>
            </a:endParaRPr>
          </a:p>
        </p:txBody>
      </p:sp>
      <p:sp>
        <p:nvSpPr>
          <p:cNvPr id="12" name="TextBox 11"/>
          <p:cNvSpPr txBox="1"/>
          <p:nvPr/>
        </p:nvSpPr>
        <p:spPr>
          <a:xfrm>
            <a:off x="8982241" y="1103252"/>
            <a:ext cx="2754922" cy="646331"/>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3600" b="1" dirty="0" err="1" smtClean="0">
                <a:solidFill>
                  <a:srgbClr val="FFFF00"/>
                </a:solidFill>
                <a:latin typeface="NikoshBAN" pitchFamily="2" charset="0"/>
                <a:cs typeface="NikoshBAN" pitchFamily="2" charset="0"/>
              </a:rPr>
              <a:t>Afganistan</a:t>
            </a:r>
            <a:endParaRPr lang="en-US" sz="3600" b="1" dirty="0">
              <a:solidFill>
                <a:srgbClr val="FFFF00"/>
              </a:solidFill>
              <a:latin typeface="NikoshBAN" pitchFamily="2" charset="0"/>
              <a:cs typeface="NikoshBAN" pitchFamily="2" charset="0"/>
            </a:endParaRPr>
          </a:p>
        </p:txBody>
      </p:sp>
      <p:sp>
        <p:nvSpPr>
          <p:cNvPr id="2" name="Right Arrow 1"/>
          <p:cNvSpPr/>
          <p:nvPr/>
        </p:nvSpPr>
        <p:spPr>
          <a:xfrm rot="5625541">
            <a:off x="260628" y="876073"/>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713971">
            <a:off x="1531729" y="443251"/>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62029" y="2667303"/>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696914" y="3888967"/>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118714" y="1655344"/>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667000" y="2945687"/>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2" presetClass="entr" presetSubtype="1" repeatCount="300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3000" fill="hold"/>
                                        <p:tgtEl>
                                          <p:spTgt spid="2"/>
                                        </p:tgtEl>
                                        <p:attrNameLst>
                                          <p:attrName>ppt_x</p:attrName>
                                        </p:attrNameLst>
                                      </p:cBhvr>
                                      <p:tavLst>
                                        <p:tav tm="0">
                                          <p:val>
                                            <p:strVal val="#ppt_x"/>
                                          </p:val>
                                        </p:tav>
                                        <p:tav tm="100000">
                                          <p:val>
                                            <p:strVal val="#ppt_x"/>
                                          </p:val>
                                        </p:tav>
                                      </p:tavLst>
                                    </p:anim>
                                    <p:anim calcmode="lin" valueType="num">
                                      <p:cBhvr additive="base">
                                        <p:cTn id="17" dur="3000" fill="hold"/>
                                        <p:tgtEl>
                                          <p:spTgt spid="2"/>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14"/>
                                            </p:cond>
                                          </p:stCondLst>
                                        </p:cTn>
                                        <p:tgtEl>
                                          <p:spTgt spid="2"/>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entr" presetSubtype="4" repeatCount="300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21"/>
                                            </p:cond>
                                          </p:stCondLst>
                                        </p:cTn>
                                        <p:tgtEl>
                                          <p:spTgt spid="13"/>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2" presetClass="entr" presetSubtype="8" repeatCount="300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28"/>
                                            </p:cond>
                                          </p:stCondLst>
                                        </p:cTn>
                                        <p:tgtEl>
                                          <p:spTgt spid="16"/>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2" presetClass="entr" presetSubtype="8" repeatCount="300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2000" fill="hold"/>
                                        <p:tgtEl>
                                          <p:spTgt spid="17"/>
                                        </p:tgtEl>
                                        <p:attrNameLst>
                                          <p:attrName>ppt_x</p:attrName>
                                        </p:attrNameLst>
                                      </p:cBhvr>
                                      <p:tavLst>
                                        <p:tav tm="0">
                                          <p:val>
                                            <p:strVal val="0-#ppt_w/2"/>
                                          </p:val>
                                        </p:tav>
                                        <p:tav tm="100000">
                                          <p:val>
                                            <p:strVal val="#ppt_x"/>
                                          </p:val>
                                        </p:tav>
                                      </p:tavLst>
                                    </p:anim>
                                    <p:anim calcmode="lin" valueType="num">
                                      <p:cBhvr additive="base">
                                        <p:cTn id="38" dur="2000" fill="hold"/>
                                        <p:tgtEl>
                                          <p:spTgt spid="17"/>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35"/>
                                            </p:cond>
                                          </p:stCondLst>
                                        </p:cTn>
                                        <p:tgtEl>
                                          <p:spTgt spid="17"/>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2" presetClass="entr" presetSubtype="8" repeatCount="300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3000" fill="hold"/>
                                        <p:tgtEl>
                                          <p:spTgt spid="15"/>
                                        </p:tgtEl>
                                        <p:attrNameLst>
                                          <p:attrName>ppt_x</p:attrName>
                                        </p:attrNameLst>
                                      </p:cBhvr>
                                      <p:tavLst>
                                        <p:tav tm="0">
                                          <p:val>
                                            <p:strVal val="0-#ppt_w/2"/>
                                          </p:val>
                                        </p:tav>
                                        <p:tav tm="100000">
                                          <p:val>
                                            <p:strVal val="#ppt_x"/>
                                          </p:val>
                                        </p:tav>
                                      </p:tavLst>
                                    </p:anim>
                                    <p:anim calcmode="lin" valueType="num">
                                      <p:cBhvr additive="base">
                                        <p:cTn id="45" dur="30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42"/>
                                            </p:cond>
                                          </p:stCondLst>
                                        </p:cTn>
                                        <p:tgtEl>
                                          <p:spTgt spid="15"/>
                                        </p:tgtEl>
                                        <p:attrNameLst>
                                          <p:attrName>style.visibility</p:attrName>
                                        </p:attrNameLst>
                                      </p:cBhvr>
                                      <p:to>
                                        <p:strVal val="hidden"/>
                                      </p:to>
                                    </p:set>
                                    <p:cmd type="evt" cmd="onstopaudio">
                                      <p:cBhvr>
                                        <p:cTn display="0" masterRel="sameClick">
                                          <p:stCondLst>
                                            <p:cond evt="begin" delay="0">
                                              <p:tn val="42"/>
                                            </p:cond>
                                          </p:stCondLst>
                                        </p:cTn>
                                        <p:tgtEl>
                                          <p:sldTgt/>
                                        </p:tgtEl>
                                      </p:cBhvr>
                                    </p:cmd>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2" presetClass="entr" presetSubtype="4" repeatCount="300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3000" fill="hold"/>
                                        <p:tgtEl>
                                          <p:spTgt spid="14"/>
                                        </p:tgtEl>
                                        <p:attrNameLst>
                                          <p:attrName>ppt_x</p:attrName>
                                        </p:attrNameLst>
                                      </p:cBhvr>
                                      <p:tavLst>
                                        <p:tav tm="0">
                                          <p:val>
                                            <p:strVal val="#ppt_x"/>
                                          </p:val>
                                        </p:tav>
                                        <p:tav tm="100000">
                                          <p:val>
                                            <p:strVal val="#ppt_x"/>
                                          </p:val>
                                        </p:tav>
                                      </p:tavLst>
                                    </p:anim>
                                    <p:anim calcmode="lin" valueType="num">
                                      <p:cBhvr additive="base">
                                        <p:cTn id="52" dur="30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49"/>
                                            </p:cond>
                                          </p:stCondLst>
                                        </p:cTn>
                                        <p:tgtEl>
                                          <p:spTgt spid="14"/>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
                  </p:tgtEl>
                </p:cond>
              </p:nextCondLst>
            </p:seq>
          </p:childTnLst>
        </p:cTn>
      </p:par>
    </p:tnLst>
    <p:bldLst>
      <p:bldP spid="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0"/>
            <a:ext cx="6204857" cy="4528457"/>
          </a:xfrm>
          <a:prstGeom prst="rect">
            <a:avLst/>
          </a:prstGeom>
          <a:ln w="57150">
            <a:solidFill>
              <a:schemeClr val="accent2">
                <a:lumMod val="75000"/>
              </a:schemeClr>
            </a:solid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742"/>
          <a:stretch/>
        </p:blipFill>
        <p:spPr>
          <a:xfrm>
            <a:off x="6368142" y="97971"/>
            <a:ext cx="5736771" cy="4430486"/>
          </a:xfrm>
          <a:prstGeom prst="rect">
            <a:avLst/>
          </a:prstGeom>
          <a:ln w="57150">
            <a:solidFill>
              <a:schemeClr val="accent2">
                <a:lumMod val="75000"/>
              </a:schemeClr>
            </a:solidFill>
          </a:ln>
        </p:spPr>
      </p:pic>
      <p:sp>
        <p:nvSpPr>
          <p:cNvPr id="5" name="Rectangle 4"/>
          <p:cNvSpPr/>
          <p:nvPr/>
        </p:nvSpPr>
        <p:spPr>
          <a:xfrm>
            <a:off x="5725885" y="4811485"/>
            <a:ext cx="6379028" cy="190500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err="1" smtClean="0">
                <a:solidFill>
                  <a:schemeClr val="bg1">
                    <a:lumMod val="95000"/>
                    <a:lumOff val="5000"/>
                  </a:schemeClr>
                </a:solidFill>
                <a:latin typeface="NikoshBAN" pitchFamily="2" charset="0"/>
                <a:cs typeface="NikoshBAN" pitchFamily="2" charset="0"/>
              </a:rPr>
              <a:t>মুহাম্মদ</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ঘুরী</a:t>
            </a:r>
            <a:r>
              <a:rPr lang="en-US" sz="3600" b="1" dirty="0" smtClean="0">
                <a:solidFill>
                  <a:schemeClr val="bg1">
                    <a:lumMod val="95000"/>
                    <a:lumOff val="5000"/>
                  </a:schemeClr>
                </a:solidFill>
                <a:latin typeface="NikoshBAN" pitchFamily="2" charset="0"/>
                <a:cs typeface="NikoshBAN" pitchFamily="2" charset="0"/>
              </a:rPr>
              <a:t> ১১৭৫ </a:t>
            </a:r>
            <a:r>
              <a:rPr lang="en-US" sz="3600" b="1" dirty="0" err="1">
                <a:solidFill>
                  <a:schemeClr val="bg1">
                    <a:lumMod val="95000"/>
                    <a:lumOff val="5000"/>
                  </a:schemeClr>
                </a:solidFill>
                <a:latin typeface="NikoshBAN" pitchFamily="2" charset="0"/>
                <a:cs typeface="NikoshBAN" pitchFamily="2" charset="0"/>
              </a:rPr>
              <a:t>খ্রিঃ</a:t>
            </a:r>
            <a:r>
              <a:rPr lang="en-US" sz="3600" b="1" dirty="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মুলতানের</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এবং</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সে</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খানে</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একজন</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শাসনকর্তা</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নিযুক্ত</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করেন</a:t>
            </a:r>
            <a:r>
              <a:rPr lang="en-US" sz="3600" b="1" dirty="0" smtClean="0">
                <a:solidFill>
                  <a:schemeClr val="bg1">
                    <a:lumMod val="95000"/>
                    <a:lumOff val="5000"/>
                  </a:schemeClr>
                </a:solidFill>
                <a:latin typeface="NikoshBAN" pitchFamily="2" charset="0"/>
                <a:cs typeface="NikoshBAN" pitchFamily="2" charset="0"/>
              </a:rPr>
              <a:t>।</a:t>
            </a:r>
            <a:endParaRPr lang="en-US" sz="2400" b="1" dirty="0">
              <a:solidFill>
                <a:schemeClr val="bg1">
                  <a:lumMod val="95000"/>
                  <a:lumOff val="5000"/>
                </a:schemeClr>
              </a:solidFill>
              <a:latin typeface="NikoshBAN" pitchFamily="2" charset="0"/>
              <a:cs typeface="NikoshBAN" pitchFamily="2" charset="0"/>
            </a:endParaRPr>
          </a:p>
        </p:txBody>
      </p:sp>
      <p:sp>
        <p:nvSpPr>
          <p:cNvPr id="4" name="Snip Same Side Corner Rectangle 3"/>
          <p:cNvSpPr/>
          <p:nvPr/>
        </p:nvSpPr>
        <p:spPr>
          <a:xfrm>
            <a:off x="402772" y="5099956"/>
            <a:ext cx="4844142" cy="1328057"/>
          </a:xfrm>
          <a:prstGeom prst="snip2SameRect">
            <a:avLst/>
          </a:prstGeom>
          <a:solidFill>
            <a:srgbClr val="00B050"/>
          </a:solidFill>
          <a:ln w="762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bg1"/>
                </a:solidFill>
                <a:latin typeface="NikoshBAN" panose="02000000000000000000" pitchFamily="2" charset="0"/>
                <a:cs typeface="NikoshBAN" panose="02000000000000000000" pitchFamily="2" charset="0"/>
              </a:rPr>
              <a:t>মুলতান</a:t>
            </a:r>
            <a:endParaRPr lang="en-US" sz="5400" b="1" dirty="0">
              <a:solidFill>
                <a:schemeClr val="bg1"/>
              </a:solidFill>
              <a:latin typeface="NikoshBAN" panose="02000000000000000000" pitchFamily="2" charset="0"/>
              <a:cs typeface="NikoshBAN" panose="02000000000000000000" pitchFamily="2"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3" y="97971"/>
            <a:ext cx="4016828" cy="4963886"/>
          </a:xfrm>
          <a:prstGeom prst="rect">
            <a:avLst/>
          </a:prstGeom>
          <a:ln w="57150">
            <a:solidFill>
              <a:schemeClr val="accent2">
                <a:lumMod val="75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0" y="185057"/>
            <a:ext cx="3913413" cy="4876800"/>
          </a:xfrm>
          <a:prstGeom prst="rect">
            <a:avLst/>
          </a:prstGeom>
          <a:ln w="57150">
            <a:solidFill>
              <a:schemeClr val="accent2">
                <a:lumMod val="75000"/>
              </a:schemeClr>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088" y="185056"/>
            <a:ext cx="3913412" cy="4876801"/>
          </a:xfrm>
          <a:prstGeom prst="rect">
            <a:avLst/>
          </a:prstGeom>
          <a:ln w="57150">
            <a:solidFill>
              <a:schemeClr val="accent2">
                <a:lumMod val="75000"/>
              </a:schemeClr>
            </a:solidFill>
          </a:ln>
        </p:spPr>
      </p:pic>
      <p:sp>
        <p:nvSpPr>
          <p:cNvPr id="5" name="Rectangle 4"/>
          <p:cNvSpPr/>
          <p:nvPr/>
        </p:nvSpPr>
        <p:spPr>
          <a:xfrm>
            <a:off x="2318657" y="5192486"/>
            <a:ext cx="6885215" cy="1502228"/>
          </a:xfrm>
          <a:prstGeom prst="rect">
            <a:avLst/>
          </a:prstGeom>
          <a:solidFill>
            <a:schemeClr val="accent3">
              <a:lumMod val="20000"/>
              <a:lumOff val="80000"/>
            </a:schemeClr>
          </a:solidFill>
          <a:ln w="76200">
            <a:solidFill>
              <a:srgbClr val="00B05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b="1" dirty="0">
                <a:solidFill>
                  <a:schemeClr val="bg1">
                    <a:lumMod val="95000"/>
                    <a:lumOff val="5000"/>
                  </a:schemeClr>
                </a:solidFill>
                <a:latin typeface="NikoshBAN" panose="02000000000000000000" pitchFamily="2" charset="0"/>
                <a:cs typeface="NikoshBAN" panose="02000000000000000000" pitchFamily="2" charset="0"/>
              </a:rPr>
              <a:t>কাংড়া </a:t>
            </a:r>
            <a:r>
              <a:rPr lang="bn-IN" sz="5400" b="1" dirty="0">
                <a:solidFill>
                  <a:schemeClr val="bg1">
                    <a:lumMod val="95000"/>
                    <a:lumOff val="5000"/>
                  </a:schemeClr>
                </a:solidFill>
                <a:latin typeface="NikoshBAN" panose="02000000000000000000" pitchFamily="2" charset="0"/>
                <a:cs typeface="NikoshBAN" panose="02000000000000000000" pitchFamily="2" charset="0"/>
              </a:rPr>
              <a:t>পাথরের নগরকোট </a:t>
            </a:r>
            <a:r>
              <a:rPr lang="bn-IN" sz="4800" b="1" dirty="0" smtClean="0">
                <a:solidFill>
                  <a:schemeClr val="bg1">
                    <a:lumMod val="95000"/>
                    <a:lumOff val="5000"/>
                  </a:schemeClr>
                </a:solidFill>
                <a:latin typeface="NikoshBAN" panose="02000000000000000000" pitchFamily="2" charset="0"/>
                <a:cs typeface="NikoshBAN" panose="02000000000000000000" pitchFamily="2" charset="0"/>
              </a:rPr>
              <a:t>দুর্গ</a:t>
            </a:r>
            <a:r>
              <a:rPr lang="en-US" sz="4800" b="1" dirty="0" smtClean="0">
                <a:solidFill>
                  <a:schemeClr val="bg1">
                    <a:lumMod val="95000"/>
                    <a:lumOff val="5000"/>
                  </a:schemeClr>
                </a:solidFill>
                <a:latin typeface="NikoshBAN" panose="02000000000000000000" pitchFamily="2" charset="0"/>
                <a:cs typeface="NikoshBAN" panose="02000000000000000000" pitchFamily="2" charset="0"/>
              </a:rPr>
              <a:t>।</a:t>
            </a:r>
            <a:endParaRPr lang="en-US" sz="1400" b="1" dirty="0">
              <a:solidFill>
                <a:schemeClr val="bg1">
                  <a:lumMod val="95000"/>
                  <a:lumOff val="5000"/>
                </a:schemeClr>
              </a:solidFill>
              <a:latin typeface="NikoshBAN" panose="02000000000000000000" pitchFamily="2" charset="0"/>
              <a:cs typeface="NikoshBAN" panose="02000000000000000000" pitchFamily="2"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0799"/>
          <a:stretch/>
        </p:blipFill>
        <p:spPr>
          <a:xfrm>
            <a:off x="239485" y="130630"/>
            <a:ext cx="6019801" cy="507274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86" r="3475"/>
          <a:stretch/>
        </p:blipFill>
        <p:spPr>
          <a:xfrm>
            <a:off x="6259287" y="130628"/>
            <a:ext cx="5834744" cy="5072743"/>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4452256" y="5486400"/>
            <a:ext cx="4713515" cy="881743"/>
          </a:xfrm>
          <a:prstGeom prst="rect">
            <a:avLst/>
          </a:prstGeom>
          <a:solidFill>
            <a:schemeClr val="accent4">
              <a:lumMod val="20000"/>
              <a:lumOff val="8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থানেশ্বর</a:t>
            </a:r>
            <a:r>
              <a:rPr lang="en-US" sz="4400" b="1" dirty="0" smtClean="0">
                <a:solidFill>
                  <a:schemeClr val="bg1">
                    <a:lumMod val="95000"/>
                    <a:lumOff val="5000"/>
                  </a:schemeClr>
                </a:solidFill>
                <a:latin typeface="NikoshBAN" pitchFamily="2" charset="0"/>
                <a:cs typeface="NikoshBAN" pitchFamily="2" charset="0"/>
              </a:rPr>
              <a:t>।</a:t>
            </a:r>
            <a:endParaRPr lang="en-US" sz="2400" b="1" dirty="0">
              <a:solidFill>
                <a:schemeClr val="bg1">
                  <a:lumMod val="95000"/>
                  <a:lumOff val="5000"/>
                </a:schemeClr>
              </a:solidFill>
              <a:latin typeface="NikoshBAN" pitchFamily="2" charset="0"/>
              <a:cs typeface="NikoshBAN" pitchFamily="2"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692" y="130630"/>
            <a:ext cx="5569651" cy="4887684"/>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5377544" y="5280340"/>
            <a:ext cx="3047999" cy="1323439"/>
          </a:xfrm>
          <a:prstGeom prst="rect">
            <a:avLst/>
          </a:prstGeom>
          <a:ln w="76200">
            <a:solidFill>
              <a:srgbClr val="00B050"/>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wrap="square" rtlCol="0">
            <a:spAutoFit/>
          </a:bodyPr>
          <a:lstStyle/>
          <a:p>
            <a:r>
              <a:rPr lang="bn-IN" sz="8000" b="1" dirty="0">
                <a:latin typeface="NikoshBAN" panose="02000000000000000000" pitchFamily="2" charset="0"/>
                <a:cs typeface="NikoshBAN" panose="02000000000000000000" pitchFamily="2" charset="0"/>
              </a:rPr>
              <a:t>কনৌজ </a:t>
            </a:r>
            <a:endParaRPr lang="en-US" sz="80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130628"/>
            <a:ext cx="5730333" cy="4887685"/>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1548106"/>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78150" cy="6858000"/>
          </a:xfrm>
          <a:prstGeom prst="rect">
            <a:avLst/>
          </a:prstGeom>
        </p:spPr>
      </p:pic>
      <p:sp>
        <p:nvSpPr>
          <p:cNvPr id="3" name="Oval 2"/>
          <p:cNvSpPr/>
          <p:nvPr/>
        </p:nvSpPr>
        <p:spPr>
          <a:xfrm>
            <a:off x="9259150" y="458708"/>
            <a:ext cx="2812102" cy="1322364"/>
          </a:xfrm>
          <a:prstGeom prst="ellipse">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NikoshBAN" panose="02000000000000000000" pitchFamily="2" charset="0"/>
                <a:cs typeface="NikoshBAN" panose="02000000000000000000" pitchFamily="2" charset="0"/>
              </a:rPr>
              <a:t>পাঞ্জাব</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মান</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চিত্র</a:t>
            </a:r>
            <a:endParaRPr lang="en-US" sz="40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533647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6" presetClass="entr" presetSubtype="0" repeatCount="3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y\Desktop\dekstop.jpg"/>
          <p:cNvPicPr>
            <a:picLocks noChangeAspect="1" noChangeArrowheads="1"/>
          </p:cNvPicPr>
          <p:nvPr/>
        </p:nvPicPr>
        <p:blipFill>
          <a:blip r:embed="rId2"/>
          <a:srcRect/>
          <a:stretch>
            <a:fillRect/>
          </a:stretch>
        </p:blipFill>
        <p:spPr bwMode="auto">
          <a:xfrm>
            <a:off x="8131629" y="152400"/>
            <a:ext cx="3962400" cy="4386942"/>
          </a:xfrm>
          <a:prstGeom prst="rect">
            <a:avLst/>
          </a:prstGeom>
          <a:noFill/>
        </p:spPr>
      </p:pic>
      <p:sp>
        <p:nvSpPr>
          <p:cNvPr id="7" name="Rectangle 6"/>
          <p:cNvSpPr/>
          <p:nvPr/>
        </p:nvSpPr>
        <p:spPr>
          <a:xfrm>
            <a:off x="3701139" y="4898571"/>
            <a:ext cx="4495800" cy="1524000"/>
          </a:xfrm>
          <a:prstGeom prst="rect">
            <a:avLst/>
          </a:prstGeom>
          <a:solidFill>
            <a:schemeClr val="accent2">
              <a:lumMod val="20000"/>
              <a:lumOff val="8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smtClean="0">
                <a:solidFill>
                  <a:schemeClr val="bg1"/>
                </a:solidFill>
                <a:latin typeface="NikoshBAN" pitchFamily="2" charset="0"/>
                <a:cs typeface="NikoshBAN" pitchFamily="2" charset="0"/>
              </a:rPr>
              <a:t>   </a:t>
            </a:r>
            <a:r>
              <a:rPr lang="en-US" sz="6000" b="1" dirty="0" err="1" smtClean="0">
                <a:solidFill>
                  <a:schemeClr val="bg1"/>
                </a:solidFill>
                <a:latin typeface="NikoshBAN" pitchFamily="2" charset="0"/>
                <a:cs typeface="NikoshBAN" pitchFamily="2" charset="0"/>
              </a:rPr>
              <a:t>গোয়ালিয়ার</a:t>
            </a:r>
            <a:r>
              <a:rPr lang="en-US" sz="6000" b="1" dirty="0" smtClean="0">
                <a:solidFill>
                  <a:schemeClr val="bg1"/>
                </a:solidFill>
                <a:latin typeface="NikoshBAN" pitchFamily="2" charset="0"/>
                <a:cs typeface="NikoshBAN" pitchFamily="2" charset="0"/>
              </a:rPr>
              <a:t> </a:t>
            </a:r>
            <a:r>
              <a:rPr lang="en-US" sz="6000" b="1" dirty="0" err="1" smtClean="0">
                <a:solidFill>
                  <a:schemeClr val="bg1"/>
                </a:solidFill>
                <a:latin typeface="NikoshBAN" pitchFamily="2" charset="0"/>
                <a:cs typeface="NikoshBAN" pitchFamily="2" charset="0"/>
              </a:rPr>
              <a:t>দুর্গ</a:t>
            </a:r>
            <a:endParaRPr lang="en-US" sz="2800" b="1" dirty="0">
              <a:solidFill>
                <a:schemeClr val="bg1"/>
              </a:solidFill>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56" y="152399"/>
            <a:ext cx="3516083" cy="4386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9" y="152400"/>
            <a:ext cx="4212771" cy="4386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9320" y="269855"/>
            <a:ext cx="3974165" cy="1015663"/>
          </a:xfrm>
          <a:prstGeom prst="rect">
            <a:avLst/>
          </a:prstGeom>
          <a:noFill/>
        </p:spPr>
        <p:txBody>
          <a:bodyPr wrap="none" lIns="91440" tIns="45720" rIns="91440" bIns="45720">
            <a:spAutoFit/>
          </a:bodyPr>
          <a:lstStyle/>
          <a:p>
            <a:pPr algn="ct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শিক্ষক</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পরিচিতি</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630317" y="1285518"/>
            <a:ext cx="10687541" cy="5632311"/>
          </a:xfrm>
          <a:prstGeom prst="rect">
            <a:avLst/>
          </a:prstGeom>
          <a:noFill/>
        </p:spPr>
        <p:txBody>
          <a:bodyPr wrap="none" lIns="91440" tIns="45720" rIns="91440" bIns="45720">
            <a:spAutoFit/>
          </a:bodyPr>
          <a:lstStyle/>
          <a:p>
            <a:pPr algn="ct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হযরত</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আলী</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সহকারী</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শিক্ষক</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আরবি</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p>
          <a:p>
            <a:pPr algn="ctr"/>
            <a:r>
              <a:rPr lang="en-US" sz="60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কানুহরপুর</a:t>
            </a:r>
            <a:r>
              <a:rPr lang="en-U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হাজী</a:t>
            </a:r>
            <a:r>
              <a:rPr lang="en-U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আলী</a:t>
            </a:r>
            <a:r>
              <a:rPr lang="en-U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আক্কা</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দাখিল</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মাদ্রাসা</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p>
          <a:p>
            <a:pPr algn="ctr"/>
            <a:r>
              <a:rPr lang="en-US" sz="60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ডাকঃ</a:t>
            </a:r>
            <a:r>
              <a:rPr lang="en-U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খড়িখালী</a:t>
            </a:r>
            <a:r>
              <a:rPr lang="en-U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p>
          <a:p>
            <a:pPr algn="ct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উপজেলাঃ</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ঝিনাইদাহ</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সদর</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p>
          <a:p>
            <a:pPr algn="ctr"/>
            <a:r>
              <a:rPr lang="en-U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মোবাইলঃ০১৯১৬৪৯৮৫০২,</a:t>
            </a:r>
          </a:p>
          <a:p>
            <a:pPr algn="ctr"/>
            <a:r>
              <a:rPr lang="en-US" sz="6000" b="1" dirty="0" smtClean="0">
                <a:ln w="9525">
                  <a:solidFill>
                    <a:schemeClr val="bg1"/>
                  </a:solidFill>
                  <a:prstDash val="solid"/>
                </a:ln>
                <a:effectLst>
                  <a:outerShdw blurRad="12700" dist="38100" dir="2700000" algn="tl" rotWithShape="0">
                    <a:schemeClr val="bg1">
                      <a:lumMod val="50000"/>
                    </a:schemeClr>
                  </a:outerShdw>
                </a:effectLst>
                <a:cs typeface="NikoshBAN" panose="02000000000000000000" pitchFamily="2" charset="0"/>
              </a:rPr>
              <a:t>Email:19hazratali@Gmail.com</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cs typeface="NikoshBAN" panose="02000000000000000000" pitchFamily="2" charset="0"/>
            </a:endParaRPr>
          </a:p>
        </p:txBody>
      </p:sp>
    </p:spTree>
    <p:extLst>
      <p:ext uri="{BB962C8B-B14F-4D97-AF65-F5344CB8AC3E}">
        <p14:creationId xmlns:p14="http://schemas.microsoft.com/office/powerpoint/2010/main" val="308951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217056" cy="51816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056" y="0"/>
            <a:ext cx="5974945" cy="5181600"/>
          </a:xfrm>
          <a:prstGeom prst="rect">
            <a:avLst/>
          </a:prstGeom>
        </p:spPr>
      </p:pic>
      <p:sp>
        <p:nvSpPr>
          <p:cNvPr id="4" name="Flowchart: Alternate Process 3"/>
          <p:cNvSpPr/>
          <p:nvPr/>
        </p:nvSpPr>
        <p:spPr>
          <a:xfrm>
            <a:off x="7032827" y="5388427"/>
            <a:ext cx="4343401" cy="1099458"/>
          </a:xfrm>
          <a:prstGeom prst="flowChartAlternateProcess">
            <a:avLst/>
          </a:prstGeom>
          <a:solidFill>
            <a:schemeClr val="tx1"/>
          </a:solid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bg1"/>
                </a:solidFill>
                <a:latin typeface="NikoshBAN" panose="02000000000000000000" pitchFamily="2" charset="0"/>
                <a:cs typeface="NikoshBAN" panose="02000000000000000000" pitchFamily="2" charset="0"/>
              </a:rPr>
              <a:t>তারাইনের</a:t>
            </a:r>
            <a:r>
              <a:rPr lang="en-US" sz="4800" b="1" dirty="0" smtClean="0">
                <a:solidFill>
                  <a:schemeClr val="bg1"/>
                </a:solidFill>
                <a:latin typeface="NikoshBAN" panose="02000000000000000000" pitchFamily="2" charset="0"/>
                <a:cs typeface="NikoshBAN" panose="02000000000000000000" pitchFamily="2" charset="0"/>
              </a:rPr>
              <a:t> ১ম </a:t>
            </a:r>
            <a:r>
              <a:rPr lang="en-US" sz="4800" b="1" dirty="0" err="1" smtClean="0">
                <a:solidFill>
                  <a:schemeClr val="bg1"/>
                </a:solidFill>
                <a:latin typeface="NikoshBAN" panose="02000000000000000000" pitchFamily="2" charset="0"/>
                <a:cs typeface="NikoshBAN" panose="02000000000000000000" pitchFamily="2" charset="0"/>
              </a:rPr>
              <a:t>যুদ্ধ</a:t>
            </a:r>
            <a:endParaRPr lang="en-US" sz="4800" b="1" dirty="0">
              <a:solidFill>
                <a:schemeClr val="bg1"/>
              </a:solidFill>
              <a:latin typeface="NikoshBAN" panose="02000000000000000000" pitchFamily="2" charset="0"/>
              <a:cs typeface="NikoshBAN" panose="02000000000000000000" pitchFamily="2" charset="0"/>
            </a:endParaRPr>
          </a:p>
        </p:txBody>
      </p:sp>
      <p:sp>
        <p:nvSpPr>
          <p:cNvPr id="5" name="Flowchart: Alternate Process 4"/>
          <p:cNvSpPr/>
          <p:nvPr/>
        </p:nvSpPr>
        <p:spPr>
          <a:xfrm>
            <a:off x="315684" y="5388427"/>
            <a:ext cx="6281059" cy="1099458"/>
          </a:xfrm>
          <a:prstGeom prst="flowChartAlternateProcess">
            <a:avLst/>
          </a:prstGeom>
          <a:solidFill>
            <a:schemeClr val="tx1"/>
          </a:solid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bg1"/>
                </a:solidFill>
                <a:latin typeface="NikoshBAN" panose="02000000000000000000" pitchFamily="2" charset="0"/>
                <a:cs typeface="NikoshBAN" panose="02000000000000000000" pitchFamily="2" charset="0"/>
              </a:rPr>
              <a:t>তারাইনের</a:t>
            </a:r>
            <a:r>
              <a:rPr lang="en-US" sz="3600" b="1" dirty="0" smtClean="0">
                <a:solidFill>
                  <a:schemeClr val="bg1"/>
                </a:solidFill>
                <a:latin typeface="NikoshBAN" panose="02000000000000000000" pitchFamily="2" charset="0"/>
                <a:cs typeface="NikoshBAN" panose="02000000000000000000" pitchFamily="2" charset="0"/>
              </a:rPr>
              <a:t> ১ম </a:t>
            </a:r>
            <a:r>
              <a:rPr lang="en-US" sz="3600" b="1" dirty="0" err="1" smtClean="0">
                <a:solidFill>
                  <a:schemeClr val="bg1"/>
                </a:solidFill>
                <a:latin typeface="NikoshBAN" panose="02000000000000000000" pitchFamily="2" charset="0"/>
                <a:cs typeface="NikoshBAN" panose="02000000000000000000" pitchFamily="2" charset="0"/>
              </a:rPr>
              <a:t>যুদ্ধঃ</a:t>
            </a:r>
            <a:r>
              <a:rPr lang="en-US" sz="3600" b="1" dirty="0" smtClean="0">
                <a:solidFill>
                  <a:schemeClr val="bg1"/>
                </a:solidFill>
                <a:latin typeface="NikoshBAN" panose="02000000000000000000" pitchFamily="2" charset="0"/>
                <a:cs typeface="NikoshBAN" panose="02000000000000000000" pitchFamily="2" charset="0"/>
              </a:rPr>
              <a:t> ১১৯১ </a:t>
            </a:r>
            <a:r>
              <a:rPr lang="en-US" sz="3600" b="1" dirty="0" err="1" smtClean="0">
                <a:solidFill>
                  <a:schemeClr val="bg1"/>
                </a:solidFill>
                <a:latin typeface="NikoshBAN" panose="02000000000000000000" pitchFamily="2" charset="0"/>
                <a:cs typeface="NikoshBAN" panose="02000000000000000000" pitchFamily="2" charset="0"/>
              </a:rPr>
              <a:t>খ্রিঃ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পৃথ্বীরাজার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বৃদ্ধে</a:t>
            </a:r>
            <a:r>
              <a:rPr lang="en-US" sz="3600" b="1" dirty="0" smtClean="0">
                <a:solidFill>
                  <a:schemeClr val="bg1"/>
                </a:solidFill>
                <a:latin typeface="NikoshBAN" panose="02000000000000000000" pitchFamily="2" charset="0"/>
                <a:cs typeface="NikoshBAN" panose="02000000000000000000" pitchFamily="2" charset="0"/>
              </a:rPr>
              <a:t>।</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190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barn(inVertical)">
                                      <p:cBhvr>
                                        <p:cTn id="20" dur="500"/>
                                        <p:tgtEl>
                                          <p:spTgt spid="5">
                                            <p:bg/>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arn(inVertical)">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0" y="87086"/>
            <a:ext cx="12139430" cy="5094514"/>
          </a:xfrm>
          <a:prstGeom prst="rect">
            <a:avLst/>
          </a:prstGeom>
        </p:spPr>
      </p:pic>
      <p:sp>
        <p:nvSpPr>
          <p:cNvPr id="3" name="TextBox 2"/>
          <p:cNvSpPr txBox="1"/>
          <p:nvPr/>
        </p:nvSpPr>
        <p:spPr>
          <a:xfrm>
            <a:off x="6847113" y="5645534"/>
            <a:ext cx="3723291" cy="830997"/>
          </a:xfrm>
          <a:prstGeom prst="rect">
            <a:avLst/>
          </a:prstGeom>
          <a:ln w="76200"/>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800" b="1" dirty="0" err="1" smtClean="0">
                <a:latin typeface="NikoshBAN" panose="02000000000000000000" pitchFamily="2" charset="0"/>
                <a:cs typeface="NikoshBAN" panose="02000000000000000000" pitchFamily="2" charset="0"/>
              </a:rPr>
              <a:t>তারাইনের</a:t>
            </a:r>
            <a:r>
              <a:rPr lang="en-US" sz="4800" b="1" dirty="0" smtClean="0">
                <a:latin typeface="NikoshBAN" panose="02000000000000000000" pitchFamily="2" charset="0"/>
                <a:cs typeface="NikoshBAN" panose="02000000000000000000" pitchFamily="2" charset="0"/>
              </a:rPr>
              <a:t> ২য় </a:t>
            </a:r>
            <a:r>
              <a:rPr lang="en-US" sz="4800" b="1" dirty="0" err="1" smtClean="0">
                <a:latin typeface="NikoshBAN" panose="02000000000000000000" pitchFamily="2" charset="0"/>
                <a:cs typeface="NikoshBAN" panose="02000000000000000000" pitchFamily="2" charset="0"/>
              </a:rPr>
              <a:t>যুদ্ধ</a:t>
            </a:r>
            <a:endParaRPr lang="en-US" sz="4800" b="1" dirty="0">
              <a:latin typeface="NikoshBAN" panose="02000000000000000000" pitchFamily="2" charset="0"/>
              <a:cs typeface="NikoshBAN" panose="02000000000000000000" pitchFamily="2" charset="0"/>
            </a:endParaRPr>
          </a:p>
        </p:txBody>
      </p:sp>
      <p:sp>
        <p:nvSpPr>
          <p:cNvPr id="4" name="TextBox 3"/>
          <p:cNvSpPr txBox="1"/>
          <p:nvPr/>
        </p:nvSpPr>
        <p:spPr>
          <a:xfrm>
            <a:off x="573227" y="5399314"/>
            <a:ext cx="5413916" cy="1323439"/>
          </a:xfrm>
          <a:prstGeom prst="rect">
            <a:avLst/>
          </a:prstGeom>
          <a:ln w="76200"/>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তারাইনের</a:t>
            </a:r>
            <a:r>
              <a:rPr lang="en-US" sz="4000" b="1" dirty="0" smtClean="0">
                <a:latin typeface="NikoshBAN" panose="02000000000000000000" pitchFamily="2" charset="0"/>
                <a:cs typeface="NikoshBAN" panose="02000000000000000000" pitchFamily="2" charset="0"/>
              </a:rPr>
              <a:t> ২য় </a:t>
            </a:r>
            <a:r>
              <a:rPr lang="en-US" sz="4000" b="1" dirty="0" err="1" smtClean="0">
                <a:latin typeface="NikoshBAN" panose="02000000000000000000" pitchFamily="2" charset="0"/>
                <a:cs typeface="NikoshBAN" panose="02000000000000000000" pitchFamily="2" charset="0"/>
              </a:rPr>
              <a:t>যুদ্ধঃ</a:t>
            </a:r>
            <a:r>
              <a:rPr lang="en-US" sz="4000" b="1" dirty="0" smtClean="0">
                <a:latin typeface="NikoshBAN" panose="02000000000000000000" pitchFamily="2" charset="0"/>
                <a:cs typeface="NikoshBAN" panose="02000000000000000000" pitchFamily="2" charset="0"/>
              </a:rPr>
              <a:t> ১১৯২ </a:t>
            </a:r>
            <a:r>
              <a:rPr lang="en-US" sz="4000" b="1" dirty="0" err="1" smtClean="0">
                <a:latin typeface="NikoshBAN" panose="02000000000000000000" pitchFamily="2" charset="0"/>
                <a:cs typeface="NikoshBAN" panose="02000000000000000000" pitchFamily="2" charset="0"/>
              </a:rPr>
              <a:t>খ্রিঃ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পৃথ্বীরাজা</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বৃদ্ধে</a:t>
            </a:r>
            <a:r>
              <a:rPr lang="en-US" sz="4000" b="1" dirty="0" smtClean="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7390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7" y="76201"/>
            <a:ext cx="6070264" cy="51162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771" y="76201"/>
            <a:ext cx="6074229" cy="5116285"/>
          </a:xfrm>
          <a:prstGeom prst="rect">
            <a:avLst/>
          </a:prstGeom>
        </p:spPr>
      </p:pic>
      <p:sp>
        <p:nvSpPr>
          <p:cNvPr id="4" name="TextBox 3"/>
          <p:cNvSpPr txBox="1"/>
          <p:nvPr/>
        </p:nvSpPr>
        <p:spPr>
          <a:xfrm>
            <a:off x="4163785" y="5421085"/>
            <a:ext cx="3907971" cy="923330"/>
          </a:xfrm>
          <a:prstGeom prst="rect">
            <a:avLst/>
          </a:prstGeom>
          <a:ln w="76200">
            <a:solidFill>
              <a:srgbClr val="7030A0"/>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রাজা</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পৃথ্বীরাজ</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2613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2" y="206829"/>
            <a:ext cx="11821887" cy="6423874"/>
          </a:xfrm>
          <a:prstGeom prst="rect">
            <a:avLst/>
          </a:prstGeom>
          <a:ln w="76200">
            <a:solidFill>
              <a:srgbClr val="FF0000"/>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pP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তরাইনের দ্বিতীয় যুদ্ধের বীজ লুকিয়ে ছিলো তরাইনের প্রথম যুদ্ধেই। </a:t>
            </a:r>
            <a:r>
              <a:rPr lang="bn-IN" sz="2400" dirty="0">
                <a:ln>
                  <a:solidFill>
                    <a:schemeClr val="bg1"/>
                  </a:solidFill>
                </a:ln>
                <a:solidFill>
                  <a:srgbClr val="FF0000"/>
                </a:solidFill>
                <a:latin typeface="NikoshBAN" panose="02000000000000000000" pitchFamily="2" charset="0"/>
                <a:ea typeface="Calibri" panose="020F0502020204030204" pitchFamily="34" charset="0"/>
                <a:cs typeface="NikoshBAN" panose="02000000000000000000" pitchFamily="2" charset="0"/>
              </a:rPr>
              <a:t>১১৯১</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সালের তরাইনের প্রথম যুদ্ধে পৃথ্বীরাজ চৌহানের কাছে মুহাম্মদ ঘুরি লজ্জাজনকভাবে পরাজিত হন। পরাজিত হয়ে তিনি এতটাই অপমানিত বোধ করছিলেন যে</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কথিত আছে</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তিনি নাকি খাবার-দাবার প্রায় ছেড়েই দিয়েছিলেন। এমনকি নিজের পরিবারের সাথেও দেখা করতেন না। এই এক বছর তিনি তাঁর সেনাবাহিনী পুনর্গঠন আর যুদ্ধ পরিকল্পনা করতে ব্যয় করেন।</a:t>
            </a:r>
            <a:endPar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endParaRPr>
          </a:p>
          <a:p>
            <a:pPr>
              <a:lnSpc>
                <a:spcPct val="107000"/>
              </a:lnSpc>
              <a:spcAft>
                <a:spcPts val="800"/>
              </a:spcAft>
            </a:pP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p>
          <a:p>
            <a:pPr>
              <a:lnSpc>
                <a:spcPct val="107000"/>
              </a:lnSpc>
              <a:spcAft>
                <a:spcPts val="800"/>
              </a:spcAft>
            </a:pP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তরাইনের প্রথম যুদ্ধের পরের বছর</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অর্থাৎ</a:t>
            </a:r>
            <a:r>
              <a:rPr lang="en-US" sz="2400" u="sng"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u="sng" dirty="0">
                <a:ln>
                  <a:solidFill>
                    <a:schemeClr val="bg1"/>
                  </a:solidFill>
                </a:ln>
                <a:latin typeface="NikoshBAN" panose="02000000000000000000" pitchFamily="2" charset="0"/>
                <a:ea typeface="Calibri" panose="020F0502020204030204" pitchFamily="34" charset="0"/>
                <a:cs typeface="NikoshBAN" panose="02000000000000000000" pitchFamily="2" charset="0"/>
              </a:rPr>
              <a:t>১১৯২ সালে দ্বিতীয়বারের মতো পৃথ্বীরাজ চৌহানের মোকাবেলা করতে এগিয়ে আসেন মুহাম্মদ ঘুরি।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ঐতিহাসিক আবু ওসমান মিনহাজ উদ্দীন বিন সিরাজুদ্দীনের (মিনহাজ-ই-সিরাজ) লেখা থেকে পাওয়া যায়</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এ সময় মুহাম্মদ ঘুরির সাথে প্রায় ১ লাখ ২০ হাজারের বিশাল এক সেনাবাহিনী ছিলো। এই বিশাল বাহিনীতে অশ্বারোহী সেনা ছিলো প্রায় ৫২ হাজার।</a:t>
            </a:r>
            <a:endPar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endParaRPr>
          </a:p>
          <a:p>
            <a:pPr>
              <a:lnSpc>
                <a:spcPct val="107000"/>
              </a:lnSpc>
              <a:spcAft>
                <a:spcPts val="800"/>
              </a:spcAft>
            </a:pP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p>
          <a:p>
            <a:pPr>
              <a:lnSpc>
                <a:spcPct val="107000"/>
              </a:lnSpc>
              <a:spcAft>
                <a:spcPts val="800"/>
              </a:spcAft>
            </a:pP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মুহাম্মদ ঘুরির অগ্রযাত্রার খবর পেয়ে পৃথ্বীরাজ চৌহানও প্রস্তুতি নিতে শুরু করেন। তিনি বেশ ভালোই বুঝতে পারেন এবারের যুদ্ধটি আগের যুদ্ধ থেকেও তীব্র হবে। তাই নিজের শক্তি বৃদ্ধির জন্য তিনি অন্যান্য রাজপুত রাজা আর অভিজাত হিন্দু ধর্মাবলম্বীদের কাছে সাহায্য চান। পৃথ্বীরাজের সহায়তায় প্রায় ১৫০ জন রাজপুত রাজা এগিয়ে আসেন। আশেপাশের রাজ্যের সাহায্য পেয়ে পৃথ্বীরাজ বিশাল এক সেনাবাহিনী গঠন করতে সক্ষম হন। ঐতিহাসিক ফারিস্তার বর্ণনায় জানা যায়</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পৃথ্বীরাজের বাহিনীতে হাতিই ছিলো প্রায় ৩</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০০০ এর বেশি। আর অশ্বারোহীসহ সেনাবাহিনীর আকার দাঁড়ায় ৩ লাখে</a:t>
            </a:r>
            <a:r>
              <a:rPr lang="bn-IN" sz="2400" dirty="0" smtClean="0">
                <a:ln>
                  <a:solidFill>
                    <a:schemeClr val="bg1"/>
                  </a:solidFill>
                </a:ln>
                <a:latin typeface="NikoshBAN" panose="02000000000000000000" pitchFamily="2" charset="0"/>
                <a:ea typeface="Calibri" panose="020F0502020204030204" pitchFamily="34" charset="0"/>
                <a:cs typeface="NikoshBAN" panose="02000000000000000000" pitchFamily="2" charset="0"/>
              </a:rPr>
              <a:t>!</a:t>
            </a:r>
            <a:endPar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endParaRPr>
          </a:p>
        </p:txBody>
      </p:sp>
      <p:sp>
        <p:nvSpPr>
          <p:cNvPr id="3" name="TextBox 2"/>
          <p:cNvSpPr txBox="1"/>
          <p:nvPr/>
        </p:nvSpPr>
        <p:spPr>
          <a:xfrm>
            <a:off x="1872344" y="1665515"/>
            <a:ext cx="9960428" cy="1015663"/>
          </a:xfrm>
          <a:prstGeom prst="rect">
            <a:avLst/>
          </a:prstGeom>
          <a:noFill/>
        </p:spPr>
        <p:txBody>
          <a:bodyPr wrap="square" rtlCol="0">
            <a:spAutoFit/>
          </a:bodyPr>
          <a:lstStyle/>
          <a:p>
            <a:r>
              <a:rPr lang="en-US" sz="6000" b="1" dirty="0" err="1" smtClean="0">
                <a:solidFill>
                  <a:srgbClr val="002060"/>
                </a:solidFill>
                <a:latin typeface="NikoshBAN" panose="02000000000000000000" pitchFamily="2" charset="0"/>
                <a:cs typeface="NikoshBAN" panose="02000000000000000000" pitchFamily="2" charset="0"/>
              </a:rPr>
              <a:t>ভালো</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করে</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পড়</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এবং</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বুঝার</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চিষ্টা</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করো</a:t>
            </a:r>
            <a:r>
              <a:rPr lang="en-US" sz="6000" b="1" dirty="0" smtClean="0">
                <a:solidFill>
                  <a:srgbClr val="002060"/>
                </a:solidFill>
                <a:latin typeface="NikoshBAN" panose="02000000000000000000" pitchFamily="2" charset="0"/>
                <a:cs typeface="NikoshBAN" panose="02000000000000000000" pitchFamily="2" charset="0"/>
              </a:rPr>
              <a:t>।</a:t>
            </a:r>
            <a:endParaRPr lang="en-US" sz="6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6194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3"/>
                                        </p:tgtEl>
                                        <p:attrNameLst>
                                          <p:attrName>ppt_w</p:attrName>
                                        </p:attrNameLst>
                                      </p:cBhvr>
                                    </p:anim>
                                    <p:anim by="(ppt_w*0.50)" calcmode="lin" valueType="num">
                                      <p:cBhvr>
                                        <p:cTn id="7" dur="500" decel="50000" autoRev="1">
                                          <p:stCondLst>
                                            <p:cond delay="0"/>
                                          </p:stCondLst>
                                        </p:cTn>
                                        <p:tgtEl>
                                          <p:spTgt spid="3"/>
                                        </p:tgtEl>
                                        <p:attrNameLst>
                                          <p:attrName>ppt_x</p:attrName>
                                        </p:attrNameLst>
                                      </p:cBhvr>
                                    </p:anim>
                                    <p:anim from="(ppt_y)" to="(1+ppt_h/2)" calcmode="lin" valueType="num">
                                      <p:cBhvr>
                                        <p:cTn id="8" dur="1000">
                                          <p:stCondLst>
                                            <p:cond delay="0"/>
                                          </p:stCondLst>
                                        </p:cTn>
                                        <p:tgtEl>
                                          <p:spTgt spid="3"/>
                                        </p:tgtEl>
                                        <p:attrNameLst>
                                          <p:attrName>ppt_y</p:attrName>
                                        </p:attrNameLst>
                                      </p:cBhvr>
                                    </p:anim>
                                    <p:animRot by="21600000">
                                      <p:cBhvr>
                                        <p:cTn id="9" dur="1000">
                                          <p:stCondLst>
                                            <p:cond delay="0"/>
                                          </p:stCondLst>
                                        </p:cTn>
                                        <p:tgtEl>
                                          <p:spTgt spid="3"/>
                                        </p:tgtEl>
                                        <p:attrNameLst>
                                          <p:attrName>r</p:attrName>
                                        </p:attrNameLst>
                                      </p:cBhvr>
                                    </p:animRo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 y="380999"/>
            <a:ext cx="5366811" cy="4082143"/>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042" y="130629"/>
            <a:ext cx="5942329" cy="3726775"/>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114801"/>
            <a:ext cx="5355771" cy="2245617"/>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sp>
        <p:nvSpPr>
          <p:cNvPr id="4" name="TextBox 3"/>
          <p:cNvSpPr txBox="1"/>
          <p:nvPr/>
        </p:nvSpPr>
        <p:spPr>
          <a:xfrm>
            <a:off x="807459" y="5099892"/>
            <a:ext cx="4122005" cy="1015663"/>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6000" b="1" dirty="0">
                <a:solidFill>
                  <a:schemeClr val="bg1"/>
                </a:solidFill>
                <a:latin typeface="NikoshBAN" panose="02000000000000000000" pitchFamily="2" charset="0"/>
                <a:cs typeface="NikoshBAN" panose="02000000000000000000" pitchFamily="2" charset="0"/>
              </a:rPr>
              <a:t>সোমনাথ মন্দির </a:t>
            </a:r>
            <a:endParaRPr lang="en-US" sz="60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4071689"/>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62742" y="239486"/>
            <a:ext cx="5170715" cy="1219200"/>
          </a:xfrm>
          <a:prstGeom prst="ellipse">
            <a:avLst/>
          </a:prstGeom>
          <a:solidFill>
            <a:schemeClr val="accent3">
              <a:lumMod val="20000"/>
              <a:lumOff val="80000"/>
            </a:schemeClr>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bg1">
                    <a:lumMod val="95000"/>
                    <a:lumOff val="5000"/>
                  </a:schemeClr>
                </a:solidFill>
                <a:latin typeface="NikoshBAN" pitchFamily="2" charset="0"/>
                <a:cs typeface="NikoshBAN" pitchFamily="2" charset="0"/>
              </a:rPr>
              <a:t>একক</a:t>
            </a:r>
            <a:r>
              <a:rPr lang="en-US" sz="6000" b="1" dirty="0">
                <a:solidFill>
                  <a:schemeClr val="bg1">
                    <a:lumMod val="95000"/>
                    <a:lumOff val="5000"/>
                  </a:schemeClr>
                </a:solidFill>
                <a:latin typeface="NikoshBAN" pitchFamily="2" charset="0"/>
                <a:cs typeface="NikoshBAN" pitchFamily="2" charset="0"/>
              </a:rPr>
              <a:t> </a:t>
            </a:r>
            <a:r>
              <a:rPr lang="en-US" sz="6000" b="1" dirty="0" err="1">
                <a:solidFill>
                  <a:schemeClr val="bg1">
                    <a:lumMod val="95000"/>
                    <a:lumOff val="5000"/>
                  </a:schemeClr>
                </a:solidFill>
                <a:latin typeface="NikoshBAN" pitchFamily="2" charset="0"/>
                <a:cs typeface="NikoshBAN" pitchFamily="2" charset="0"/>
              </a:rPr>
              <a:t>কাজ</a:t>
            </a:r>
            <a:endParaRPr lang="en-US" sz="1050" b="1" dirty="0">
              <a:solidFill>
                <a:schemeClr val="bg1">
                  <a:lumMod val="95000"/>
                  <a:lumOff val="5000"/>
                </a:schemeClr>
              </a:solidFill>
              <a:latin typeface="NikoshBAN" pitchFamily="2" charset="0"/>
              <a:cs typeface="NikoshBAN" pitchFamily="2" charset="0"/>
            </a:endParaRPr>
          </a:p>
        </p:txBody>
      </p:sp>
      <p:sp>
        <p:nvSpPr>
          <p:cNvPr id="3" name="Rectangle 2"/>
          <p:cNvSpPr/>
          <p:nvPr/>
        </p:nvSpPr>
        <p:spPr>
          <a:xfrm>
            <a:off x="957943" y="2296886"/>
            <a:ext cx="9035143" cy="4191000"/>
          </a:xfrm>
          <a:prstGeom prst="rect">
            <a:avLst/>
          </a:prstGeom>
          <a:solidFill>
            <a:schemeClr val="bg1"/>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4000" b="1" dirty="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মুহাম্মদ</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ঘুরীর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ভারত</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আক্রমণের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পূর্বে</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ভারতের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ক্ষুদ্র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ক্ষুদ্র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রাজ্যের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নাম</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গুলো</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বলো</a:t>
            </a:r>
            <a:r>
              <a:rPr lang="en-US" sz="4000" b="1" dirty="0" smtClean="0">
                <a:solidFill>
                  <a:schemeClr val="tx1"/>
                </a:solidFill>
                <a:latin typeface="NikoshBAN" pitchFamily="2" charset="0"/>
                <a:cs typeface="NikoshBAN" pitchFamily="2" charset="0"/>
              </a:rPr>
              <a:t>?</a:t>
            </a:r>
          </a:p>
          <a:p>
            <a:endParaRPr lang="en-US" sz="4000" b="1" dirty="0">
              <a:solidFill>
                <a:schemeClr val="tx1"/>
              </a:solidFill>
              <a:latin typeface="NikoshBAN" pitchFamily="2" charset="0"/>
              <a:cs typeface="NikoshBAN" pitchFamily="2" charset="0"/>
            </a:endParaRPr>
          </a:p>
          <a:p>
            <a:pPr>
              <a:buFont typeface="Wingdings" pitchFamily="2" charset="2"/>
              <a:buChar char="Ø"/>
            </a:pPr>
            <a:r>
              <a:rPr lang="en-US" sz="4000" b="1" dirty="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মুহাম্মদ</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ঘুরীর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প্রকৃত</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নাম</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ছিলো</a:t>
            </a:r>
            <a:r>
              <a:rPr lang="en-US" sz="4000" b="1" dirty="0" smtClean="0">
                <a:solidFill>
                  <a:schemeClr val="tx1"/>
                </a:solidFill>
                <a:latin typeface="NikoshBAN" pitchFamily="2" charset="0"/>
                <a:cs typeface="NikoshBAN" pitchFamily="2" charset="0"/>
              </a:rPr>
              <a:t>?</a:t>
            </a:r>
            <a:endParaRPr lang="en-US" sz="4000" b="1" dirty="0">
              <a:solidFill>
                <a:schemeClr val="tx1"/>
              </a:solidFill>
              <a:latin typeface="NikoshBAN" pitchFamily="2" charset="0"/>
              <a:cs typeface="NikoshBAN"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6159" t="15381" r="-1" b="13566"/>
          <a:stretch/>
        </p:blipFill>
        <p:spPr>
          <a:xfrm>
            <a:off x="9622972" y="338384"/>
            <a:ext cx="2340428" cy="1737240"/>
          </a:xfrm>
          <a:prstGeom prst="ellipse">
            <a:avLst/>
          </a:prstGeom>
          <a:ln>
            <a:noFill/>
          </a:ln>
          <a:effectLst>
            <a:softEdge rad="112500"/>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bg/>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69471" y="195943"/>
            <a:ext cx="6128657" cy="1371600"/>
          </a:xfrm>
          <a:prstGeom prst="ellipse">
            <a:avLst/>
          </a:prstGeom>
          <a:solidFill>
            <a:schemeClr val="accent3">
              <a:lumMod val="20000"/>
              <a:lumOff val="8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bg1">
                    <a:lumMod val="95000"/>
                    <a:lumOff val="5000"/>
                  </a:schemeClr>
                </a:solidFill>
                <a:latin typeface="NikoshBAN" pitchFamily="2" charset="0"/>
                <a:cs typeface="NikoshBAN" pitchFamily="2" charset="0"/>
              </a:rPr>
              <a:t>জোড়ায়</a:t>
            </a:r>
            <a:r>
              <a:rPr lang="en-US" sz="6000" b="1" dirty="0">
                <a:solidFill>
                  <a:schemeClr val="bg1">
                    <a:lumMod val="95000"/>
                    <a:lumOff val="5000"/>
                  </a:schemeClr>
                </a:solidFill>
                <a:latin typeface="NikoshBAN" pitchFamily="2" charset="0"/>
                <a:cs typeface="NikoshBAN" pitchFamily="2" charset="0"/>
              </a:rPr>
              <a:t> </a:t>
            </a:r>
            <a:r>
              <a:rPr lang="en-US" sz="6000" b="1" dirty="0" err="1">
                <a:solidFill>
                  <a:schemeClr val="bg1">
                    <a:lumMod val="95000"/>
                    <a:lumOff val="5000"/>
                  </a:schemeClr>
                </a:solidFill>
                <a:latin typeface="NikoshBAN" pitchFamily="2" charset="0"/>
                <a:cs typeface="NikoshBAN" pitchFamily="2" charset="0"/>
              </a:rPr>
              <a:t>কাজ</a:t>
            </a:r>
            <a:endParaRPr lang="en-US" sz="1200" b="1" dirty="0">
              <a:solidFill>
                <a:schemeClr val="bg1">
                  <a:lumMod val="95000"/>
                  <a:lumOff val="5000"/>
                </a:schemeClr>
              </a:solidFill>
              <a:latin typeface="NikoshBAN" pitchFamily="2" charset="0"/>
              <a:cs typeface="NikoshBAN" pitchFamily="2" charset="0"/>
            </a:endParaRPr>
          </a:p>
        </p:txBody>
      </p:sp>
      <p:sp>
        <p:nvSpPr>
          <p:cNvPr id="3" name="Flowchart: Process 2"/>
          <p:cNvSpPr/>
          <p:nvPr/>
        </p:nvSpPr>
        <p:spPr>
          <a:xfrm>
            <a:off x="293913" y="2057400"/>
            <a:ext cx="11625943" cy="4191000"/>
          </a:xfrm>
          <a:prstGeom prst="flowChartProcess">
            <a:avLst/>
          </a:prstGeom>
          <a:solidFill>
            <a:schemeClr val="accent2">
              <a:lumMod val="20000"/>
              <a:lumOff val="8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মুহাম্মদ</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ঘুরীর</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ভারত</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অভিযানের</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কারণ</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বর্ণনা</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করো</a:t>
            </a:r>
            <a:r>
              <a:rPr lang="en-US" sz="4400" b="1" dirty="0" smtClean="0">
                <a:solidFill>
                  <a:schemeClr val="bg1">
                    <a:lumMod val="95000"/>
                    <a:lumOff val="5000"/>
                  </a:schemeClr>
                </a:solidFill>
                <a:latin typeface="NikoshBAN" pitchFamily="2" charset="0"/>
                <a:cs typeface="NikoshBAN" pitchFamily="2" charset="0"/>
              </a:rPr>
              <a:t>।  </a:t>
            </a:r>
            <a:endParaRPr lang="en-US" b="1" dirty="0">
              <a:solidFill>
                <a:schemeClr val="bg1">
                  <a:lumMod val="95000"/>
                  <a:lumOff val="5000"/>
                </a:schemeClr>
              </a:solidFill>
              <a:latin typeface="NikoshBAN" pitchFamily="2" charset="0"/>
              <a:cs typeface="NikoshBAN" pitchFamily="2" charset="0"/>
            </a:endParaRPr>
          </a:p>
        </p:txBody>
      </p:sp>
    </p:spTree>
  </p:cSld>
  <p:clrMapOvr>
    <a:masterClrMapping/>
  </p:clrMapOvr>
  <p:transition>
    <p:cover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71800" y="533400"/>
            <a:ext cx="6477000" cy="1219200"/>
          </a:xfrm>
          <a:prstGeom prst="ellipse">
            <a:avLst/>
          </a:prstGeom>
          <a:solidFill>
            <a:schemeClr val="accent4">
              <a:lumMod val="20000"/>
              <a:lumOff val="8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a:solidFill>
                  <a:schemeClr val="bg1">
                    <a:lumMod val="95000"/>
                    <a:lumOff val="5000"/>
                  </a:schemeClr>
                </a:solidFill>
                <a:latin typeface="NikoshBAN" pitchFamily="2" charset="0"/>
                <a:cs typeface="NikoshBAN" pitchFamily="2" charset="0"/>
              </a:rPr>
              <a:t>দলীয়</a:t>
            </a:r>
            <a:r>
              <a:rPr lang="en-US" sz="8800" b="1" dirty="0">
                <a:solidFill>
                  <a:schemeClr val="bg1">
                    <a:lumMod val="95000"/>
                    <a:lumOff val="5000"/>
                  </a:schemeClr>
                </a:solidFill>
                <a:latin typeface="NikoshBAN" pitchFamily="2" charset="0"/>
                <a:cs typeface="NikoshBAN" pitchFamily="2" charset="0"/>
              </a:rPr>
              <a:t> </a:t>
            </a:r>
            <a:r>
              <a:rPr lang="en-US" sz="8800" b="1" dirty="0" err="1">
                <a:solidFill>
                  <a:schemeClr val="bg1">
                    <a:lumMod val="95000"/>
                    <a:lumOff val="5000"/>
                  </a:schemeClr>
                </a:solidFill>
                <a:latin typeface="NikoshBAN" pitchFamily="2" charset="0"/>
                <a:cs typeface="NikoshBAN" pitchFamily="2" charset="0"/>
              </a:rPr>
              <a:t>কাজ</a:t>
            </a:r>
            <a:endParaRPr lang="en-US" b="1" dirty="0">
              <a:solidFill>
                <a:schemeClr val="bg1">
                  <a:lumMod val="95000"/>
                  <a:lumOff val="5000"/>
                </a:schemeClr>
              </a:solidFill>
              <a:latin typeface="NikoshBAN" pitchFamily="2" charset="0"/>
              <a:cs typeface="NikoshBAN" pitchFamily="2" charset="0"/>
            </a:endParaRPr>
          </a:p>
        </p:txBody>
      </p:sp>
      <p:sp>
        <p:nvSpPr>
          <p:cNvPr id="3" name="Oval 2"/>
          <p:cNvSpPr/>
          <p:nvPr/>
        </p:nvSpPr>
        <p:spPr>
          <a:xfrm>
            <a:off x="1088572" y="2460172"/>
            <a:ext cx="9764486" cy="3352800"/>
          </a:xfrm>
          <a:prstGeom prst="ellipse">
            <a:avLst/>
          </a:prstGeom>
          <a:solidFill>
            <a:schemeClr val="bg1"/>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pitchFamily="2" charset="0"/>
                <a:cs typeface="NikoshBAN" pitchFamily="2" charset="0"/>
              </a:rPr>
              <a:t>মুহাম্মদ</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ঘুরীর</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তারাইনের</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প্রথম</a:t>
            </a:r>
            <a:r>
              <a:rPr lang="en-US" sz="4800" b="1" dirty="0" smtClean="0">
                <a:solidFill>
                  <a:schemeClr val="tx1"/>
                </a:solidFill>
                <a:latin typeface="NikoshBAN" pitchFamily="2" charset="0"/>
                <a:cs typeface="NikoshBAN" pitchFamily="2" charset="0"/>
              </a:rPr>
              <a:t> ও </a:t>
            </a:r>
            <a:r>
              <a:rPr lang="en-US" sz="4800" b="1" dirty="0" err="1" smtClean="0">
                <a:solidFill>
                  <a:schemeClr val="tx1"/>
                </a:solidFill>
                <a:latin typeface="NikoshBAN" pitchFamily="2" charset="0"/>
                <a:cs typeface="NikoshBAN" pitchFamily="2" charset="0"/>
              </a:rPr>
              <a:t>দ্বিতীয়</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যুদ্ধের</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ফলা</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ফল</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বর্ণনা</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করো</a:t>
            </a:r>
            <a:r>
              <a:rPr lang="en-US" sz="3600" b="1" dirty="0" smtClean="0">
                <a:solidFill>
                  <a:schemeClr val="tx1"/>
                </a:solidFill>
                <a:latin typeface="NikoshBAN" pitchFamily="2" charset="0"/>
                <a:cs typeface="NikoshBAN" pitchFamily="2" charset="0"/>
              </a:rPr>
              <a:t>।</a:t>
            </a:r>
            <a:endParaRPr lang="en-US" sz="1200" b="1" dirty="0">
              <a:solidFill>
                <a:schemeClr val="tx1"/>
              </a:solidFill>
              <a:latin typeface="NikoshBAN" pitchFamily="2" charset="0"/>
              <a:cs typeface="NikoshBAN" pitchFamily="2" charset="0"/>
            </a:endParaRPr>
          </a:p>
        </p:txBody>
      </p:sp>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43200" y="533400"/>
            <a:ext cx="6629400" cy="1371600"/>
          </a:xfrm>
          <a:prstGeom prst="ellipse">
            <a:avLst/>
          </a:prstGeom>
          <a:solidFill>
            <a:schemeClr val="accent3">
              <a:lumMod val="20000"/>
              <a:lumOff val="8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a:solidFill>
                  <a:schemeClr val="bg1">
                    <a:lumMod val="95000"/>
                    <a:lumOff val="5000"/>
                  </a:schemeClr>
                </a:solidFill>
                <a:latin typeface="NikoshBAN" pitchFamily="2" charset="0"/>
                <a:cs typeface="NikoshBAN" pitchFamily="2" charset="0"/>
              </a:rPr>
              <a:t>মূল্যায়ন</a:t>
            </a:r>
            <a:endParaRPr lang="en-US" b="1" dirty="0">
              <a:solidFill>
                <a:schemeClr val="bg1">
                  <a:lumMod val="95000"/>
                  <a:lumOff val="5000"/>
                </a:schemeClr>
              </a:solidFill>
              <a:latin typeface="NikoshBAN" pitchFamily="2" charset="0"/>
              <a:cs typeface="NikoshBAN" pitchFamily="2" charset="0"/>
            </a:endParaRPr>
          </a:p>
        </p:txBody>
      </p:sp>
      <p:sp>
        <p:nvSpPr>
          <p:cNvPr id="3" name="Rounded Rectangle 2"/>
          <p:cNvSpPr/>
          <p:nvPr/>
        </p:nvSpPr>
        <p:spPr>
          <a:xfrm>
            <a:off x="195943" y="2579914"/>
            <a:ext cx="11756571" cy="3810000"/>
          </a:xfrm>
          <a:prstGeom prst="roundRect">
            <a:avLst/>
          </a:prstGeom>
          <a:solidFill>
            <a:schemeClr val="accent2">
              <a:lumMod val="20000"/>
              <a:lumOff val="8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en-US" sz="4000" b="1" dirty="0" err="1" smtClean="0">
                <a:solidFill>
                  <a:schemeClr val="bg1">
                    <a:lumMod val="95000"/>
                    <a:lumOff val="5000"/>
                  </a:schemeClr>
                </a:solidFill>
                <a:latin typeface="NikoshBAN" pitchFamily="2" charset="0"/>
                <a:cs typeface="NikoshBAN" pitchFamily="2" charset="0"/>
              </a:rPr>
              <a:t>তারাইন</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কিসের</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নাম</a:t>
            </a:r>
            <a:r>
              <a:rPr lang="en-US" sz="4000" b="1" dirty="0" smtClean="0">
                <a:solidFill>
                  <a:schemeClr val="bg1">
                    <a:lumMod val="95000"/>
                    <a:lumOff val="5000"/>
                  </a:schemeClr>
                </a:solidFill>
                <a:latin typeface="NikoshBAN" pitchFamily="2" charset="0"/>
                <a:cs typeface="NikoshBAN" pitchFamily="2" charset="0"/>
              </a:rPr>
              <a:t>?</a:t>
            </a:r>
            <a:endParaRPr lang="en-US" sz="4000" b="1" dirty="0">
              <a:solidFill>
                <a:schemeClr val="bg1">
                  <a:lumMod val="95000"/>
                  <a:lumOff val="5000"/>
                </a:schemeClr>
              </a:solidFill>
              <a:latin typeface="NikoshBAN" pitchFamily="2" charset="0"/>
              <a:cs typeface="NikoshBAN" pitchFamily="2" charset="0"/>
            </a:endParaRPr>
          </a:p>
          <a:p>
            <a:pPr algn="ctr">
              <a:buFont typeface="Wingdings" pitchFamily="2" charset="2"/>
              <a:buChar char="Ø"/>
            </a:pPr>
            <a:r>
              <a:rPr lang="en-US" sz="4000" b="1" dirty="0" err="1" smtClean="0">
                <a:solidFill>
                  <a:schemeClr val="bg1">
                    <a:lumMod val="95000"/>
                    <a:lumOff val="5000"/>
                  </a:schemeClr>
                </a:solidFill>
                <a:latin typeface="NikoshBAN" pitchFamily="2" charset="0"/>
                <a:cs typeface="NikoshBAN" pitchFamily="2" charset="0"/>
              </a:rPr>
              <a:t>তারাইনের</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দ্বিতীয়</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যুদ্ধে</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ঘুরীর</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সৈন্য</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সংখ্যা</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কত</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ছিলো</a:t>
            </a:r>
            <a:r>
              <a:rPr lang="en-US" sz="4000" b="1" dirty="0" smtClean="0">
                <a:solidFill>
                  <a:schemeClr val="bg1">
                    <a:lumMod val="95000"/>
                    <a:lumOff val="5000"/>
                  </a:schemeClr>
                </a:solidFill>
                <a:latin typeface="NikoshBAN" pitchFamily="2" charset="0"/>
                <a:cs typeface="NikoshBAN" pitchFamily="2" charset="0"/>
              </a:rPr>
              <a:t>?</a:t>
            </a:r>
            <a:endParaRPr lang="en-US" sz="4000" b="1" dirty="0">
              <a:solidFill>
                <a:schemeClr val="bg1">
                  <a:lumMod val="95000"/>
                  <a:lumOff val="5000"/>
                </a:schemeClr>
              </a:solidFill>
              <a:latin typeface="NikoshBAN" pitchFamily="2" charset="0"/>
              <a:cs typeface="NikoshBAN" pitchFamily="2" charset="0"/>
            </a:endParaRPr>
          </a:p>
          <a:p>
            <a:pPr algn="ctr">
              <a:buFont typeface="Wingdings" pitchFamily="2" charset="2"/>
              <a:buChar char="Ø"/>
            </a:pPr>
            <a:r>
              <a:rPr lang="en-US" sz="4000" b="1" dirty="0" err="1" smtClean="0">
                <a:solidFill>
                  <a:schemeClr val="bg1">
                    <a:lumMod val="95000"/>
                    <a:lumOff val="5000"/>
                  </a:schemeClr>
                </a:solidFill>
                <a:latin typeface="NikoshBAN" pitchFamily="2" charset="0"/>
                <a:cs typeface="NikoshBAN" pitchFamily="2" charset="0"/>
              </a:rPr>
              <a:t>পৃথ্বীরাজ</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কি</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ভাবে</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নিহত</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হয়</a:t>
            </a:r>
            <a:r>
              <a:rPr lang="en-US" sz="4000" b="1" dirty="0" smtClean="0">
                <a:solidFill>
                  <a:schemeClr val="bg1">
                    <a:lumMod val="95000"/>
                    <a:lumOff val="5000"/>
                  </a:schemeClr>
                </a:solidFill>
                <a:latin typeface="NikoshBAN" pitchFamily="2" charset="0"/>
                <a:cs typeface="NikoshBAN" pitchFamily="2" charset="0"/>
              </a:rPr>
              <a:t>?</a:t>
            </a:r>
          </a:p>
          <a:p>
            <a:pPr algn="ctr">
              <a:buFont typeface="Wingdings" pitchFamily="2" charset="2"/>
              <a:buChar char="Ø"/>
            </a:pPr>
            <a:r>
              <a:rPr lang="en-US" sz="4000" b="1" dirty="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মুহাম্মদ</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ঘুরী</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কত</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খ্রিস্টাব্দে</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মৃত্যুবরণ</a:t>
            </a:r>
            <a:r>
              <a:rPr lang="en-US" sz="4000" b="1" dirty="0" smtClean="0">
                <a:solidFill>
                  <a:schemeClr val="bg1">
                    <a:lumMod val="95000"/>
                    <a:lumOff val="5000"/>
                  </a:schemeClr>
                </a:solidFill>
                <a:latin typeface="NikoshBAN" pitchFamily="2" charset="0"/>
                <a:cs typeface="NikoshBAN" pitchFamily="2" charset="0"/>
              </a:rPr>
              <a:t> </a:t>
            </a:r>
            <a:r>
              <a:rPr lang="en-US" sz="4000" b="1" dirty="0" err="1" smtClean="0">
                <a:solidFill>
                  <a:schemeClr val="bg1">
                    <a:lumMod val="95000"/>
                    <a:lumOff val="5000"/>
                  </a:schemeClr>
                </a:solidFill>
                <a:latin typeface="NikoshBAN" pitchFamily="2" charset="0"/>
                <a:cs typeface="NikoshBAN" pitchFamily="2" charset="0"/>
              </a:rPr>
              <a:t>করেন</a:t>
            </a:r>
            <a:r>
              <a:rPr lang="en-US" sz="4000" b="1" dirty="0" smtClean="0">
                <a:solidFill>
                  <a:schemeClr val="bg1">
                    <a:lumMod val="95000"/>
                    <a:lumOff val="5000"/>
                  </a:schemeClr>
                </a:solidFill>
                <a:latin typeface="NikoshBAN" pitchFamily="2" charset="0"/>
                <a:cs typeface="NikoshBAN" pitchFamily="2" charset="0"/>
              </a:rPr>
              <a:t>?</a:t>
            </a:r>
            <a:endParaRPr lang="en-US" sz="4000" b="1" dirty="0">
              <a:solidFill>
                <a:schemeClr val="bg1">
                  <a:lumMod val="95000"/>
                  <a:lumOff val="5000"/>
                </a:schemeClr>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3"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0" y="228600"/>
            <a:ext cx="5562600" cy="1371600"/>
          </a:xfrm>
          <a:prstGeom prst="ellipse">
            <a:avLst/>
          </a:prstGeom>
          <a:solidFill>
            <a:schemeClr val="accent3">
              <a:lumMod val="20000"/>
              <a:lumOff val="80000"/>
            </a:schemeClr>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bg1">
                    <a:lumMod val="95000"/>
                    <a:lumOff val="5000"/>
                  </a:schemeClr>
                </a:solidFill>
                <a:latin typeface="NikoshBAN" pitchFamily="2" charset="0"/>
                <a:cs typeface="NikoshBAN" pitchFamily="2" charset="0"/>
              </a:rPr>
              <a:t>বাড়ির</a:t>
            </a:r>
            <a:r>
              <a:rPr lang="en-US" sz="6000" b="1" dirty="0">
                <a:solidFill>
                  <a:schemeClr val="bg1">
                    <a:lumMod val="95000"/>
                    <a:lumOff val="5000"/>
                  </a:schemeClr>
                </a:solidFill>
                <a:latin typeface="NikoshBAN" pitchFamily="2" charset="0"/>
                <a:cs typeface="NikoshBAN" pitchFamily="2" charset="0"/>
              </a:rPr>
              <a:t> </a:t>
            </a:r>
            <a:r>
              <a:rPr lang="en-US" sz="6000" b="1" dirty="0" err="1">
                <a:solidFill>
                  <a:schemeClr val="bg1">
                    <a:lumMod val="95000"/>
                    <a:lumOff val="5000"/>
                  </a:schemeClr>
                </a:solidFill>
                <a:latin typeface="NikoshBAN" pitchFamily="2" charset="0"/>
                <a:cs typeface="NikoshBAN" pitchFamily="2" charset="0"/>
              </a:rPr>
              <a:t>কাজ</a:t>
            </a:r>
            <a:endParaRPr lang="en-US" sz="6000" b="1" dirty="0">
              <a:solidFill>
                <a:schemeClr val="bg1">
                  <a:lumMod val="95000"/>
                  <a:lumOff val="5000"/>
                </a:schemeClr>
              </a:solidFill>
              <a:latin typeface="NikoshBAN" pitchFamily="2" charset="0"/>
              <a:cs typeface="NikoshBAN" pitchFamily="2" charset="0"/>
            </a:endParaRPr>
          </a:p>
        </p:txBody>
      </p:sp>
      <p:sp>
        <p:nvSpPr>
          <p:cNvPr id="3" name="Oval 2"/>
          <p:cNvSpPr/>
          <p:nvPr/>
        </p:nvSpPr>
        <p:spPr>
          <a:xfrm>
            <a:off x="468086" y="1905000"/>
            <a:ext cx="9525000" cy="3657600"/>
          </a:xfrm>
          <a:prstGeom prst="ellipse">
            <a:avLst/>
          </a:prstGeom>
          <a:solidFill>
            <a:schemeClr val="accent2">
              <a:lumMod val="20000"/>
              <a:lumOff val="8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lumMod val="95000"/>
                    <a:lumOff val="5000"/>
                  </a:schemeClr>
                </a:solidFill>
                <a:latin typeface="NikoshBAN" pitchFamily="2" charset="0"/>
                <a:cs typeface="NikoshBAN" pitchFamily="2" charset="0"/>
              </a:rPr>
              <a:t>মুহাম্মদ</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ঘুরীর</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চরিত্র</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সম্পর্কে</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সংক্ষিপ্ত</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একটি</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প্রবন্ধ</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লিখে</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আনবে</a:t>
            </a:r>
            <a:endParaRPr lang="en-US" sz="4400" b="1" dirty="0">
              <a:solidFill>
                <a:schemeClr val="bg1">
                  <a:lumMod val="95000"/>
                  <a:lumOff val="5000"/>
                </a:schemeClr>
              </a:solidFill>
              <a:latin typeface="NikoshBAN" pitchFamily="2" charset="0"/>
              <a:cs typeface="NikoshBAN" pitchFamily="2"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8)">
                                      <p:cBhvr>
                                        <p:cTn id="12" dur="2000"/>
                                        <p:tgtEl>
                                          <p:spTgt spid="3">
                                            <p:bg/>
                                          </p:spTgt>
                                        </p:tgtEl>
                                      </p:cBhvr>
                                    </p:animEffect>
                                  </p:childTnLst>
                                </p:cTn>
                              </p:par>
                              <p:par>
                                <p:cTn id="13" presetID="21"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8)">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5760" y="273709"/>
            <a:ext cx="4297679" cy="1015663"/>
          </a:xfrm>
          <a:prstGeom prst="rect">
            <a:avLst/>
          </a:prstGeom>
          <a:ln w="76200">
            <a:solidFill>
              <a:schemeClr val="accent2">
                <a:lumMod val="50000"/>
              </a:schemeClr>
            </a:solidFill>
          </a:ln>
        </p:spPr>
        <p:txBody>
          <a:bodyPr wrap="square">
            <a:spAutoFit/>
          </a:bodyPr>
          <a:lstStyle/>
          <a:p>
            <a:pPr algn="ct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2651761" y="1857811"/>
            <a:ext cx="6446520" cy="1015663"/>
          </a:xfrm>
          <a:prstGeom prst="rect">
            <a:avLst/>
          </a:prstGeom>
        </p:spPr>
        <p:txBody>
          <a:bodyPr wrap="square">
            <a:spAutoFit/>
          </a:bodyPr>
          <a:lstStyle/>
          <a:p>
            <a:pPr algn="ct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2731769" y="1705411"/>
            <a:ext cx="7185659" cy="4708981"/>
          </a:xfrm>
          <a:prstGeom prst="rect">
            <a:avLst/>
          </a:prstGeom>
          <a:ln w="76200">
            <a:solidFill>
              <a:srgbClr val="7030A0"/>
            </a:solidFill>
          </a:ln>
        </p:spPr>
        <p:txBody>
          <a:bodyPr wrap="square">
            <a:spAutoFit/>
          </a:bodyPr>
          <a:lstStyle/>
          <a:p>
            <a:pPr algn="ct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ইসলামের</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ইতিহাস</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নবম</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দশম</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৪র্থ</a:t>
            </a:r>
          </a:p>
          <a:p>
            <a:pPr algn="ct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পরিচ্ছেদঃ</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চতুর্থ</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ঘুরী</a:t>
            </a: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31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2590800" y="555171"/>
            <a:ext cx="4474029" cy="1015663"/>
          </a:xfrm>
          <a:prstGeom prst="rect">
            <a:avLst/>
          </a:prstGeom>
          <a:noFill/>
        </p:spPr>
        <p:txBody>
          <a:bodyPr wrap="square" rtlCol="0">
            <a:spAutoFit/>
          </a:bodyPr>
          <a:lstStyle/>
          <a:p>
            <a:r>
              <a:rPr lang="en-US" sz="6000" b="1" i="1" dirty="0" err="1" smtClean="0">
                <a:solidFill>
                  <a:schemeClr val="bg1"/>
                </a:solidFill>
                <a:latin typeface="NikoshBAN" panose="02000000000000000000" pitchFamily="2" charset="0"/>
                <a:cs typeface="NikoshBAN" panose="02000000000000000000" pitchFamily="2" charset="0"/>
              </a:rPr>
              <a:t>সবাইকে</a:t>
            </a:r>
            <a:r>
              <a:rPr lang="en-US" sz="6000" b="1" i="1" dirty="0" smtClean="0">
                <a:solidFill>
                  <a:schemeClr val="bg1"/>
                </a:solidFill>
                <a:latin typeface="NikoshBAN" panose="02000000000000000000" pitchFamily="2" charset="0"/>
                <a:cs typeface="NikoshBAN" panose="02000000000000000000" pitchFamily="2" charset="0"/>
              </a:rPr>
              <a:t> </a:t>
            </a:r>
            <a:r>
              <a:rPr lang="en-US" sz="6000" b="1" i="1" dirty="0" err="1" smtClean="0">
                <a:solidFill>
                  <a:schemeClr val="bg1"/>
                </a:solidFill>
                <a:latin typeface="NikoshBAN" panose="02000000000000000000" pitchFamily="2" charset="0"/>
                <a:cs typeface="NikoshBAN" panose="02000000000000000000" pitchFamily="2" charset="0"/>
              </a:rPr>
              <a:t>ধন্যবাদ</a:t>
            </a:r>
            <a:endParaRPr lang="en-US" sz="6000" b="1" i="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9215088"/>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applause.wav"/>
          </p:stSnd>
        </p:sndAc>
      </p:transition>
    </mc:Choice>
    <mc:Fallback xmlns="">
      <p:transition spd="slow">
        <p:dissolv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52400" y="202691"/>
            <a:ext cx="5836920" cy="4491229"/>
          </a:xfrm>
          <a:prstGeom prst="rect">
            <a:avLst/>
          </a:prstGeom>
          <a:ln w="88900" cap="sq" cmpd="thickThin">
            <a:solidFill>
              <a:srgbClr val="00B050"/>
            </a:solidFill>
            <a:prstDash val="solid"/>
            <a:miter lim="800000"/>
          </a:ln>
          <a:effectLst>
            <a:innerShdw blurRad="76200">
              <a:srgbClr val="000000"/>
            </a:innerShdw>
          </a:effectLst>
          <a:scene3d>
            <a:camera prst="orthographicFront"/>
            <a:lightRig rig="threePt" dir="t"/>
          </a:scene3d>
          <a:sp3d>
            <a:bevelT w="139700" h="139700" prst="divot"/>
          </a:sp3d>
        </p:spPr>
      </p:pic>
      <p:sp>
        <p:nvSpPr>
          <p:cNvPr id="3" name="Rectangle 2"/>
          <p:cNvSpPr/>
          <p:nvPr/>
        </p:nvSpPr>
        <p:spPr>
          <a:xfrm>
            <a:off x="152400" y="5024735"/>
            <a:ext cx="5836920" cy="1015663"/>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মোহাম্মদ</a:t>
            </a:r>
            <a:r>
              <a:rPr lang="en-US"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ঘুরী</a:t>
            </a:r>
            <a:endParaRPr lang="en-US" sz="6000" b="1" cap="none" spc="0" dirty="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909" y="202691"/>
            <a:ext cx="5666516" cy="4491229"/>
          </a:xfrm>
          <a:prstGeom prst="rect">
            <a:avLst/>
          </a:prstGeom>
          <a:ln w="76200">
            <a:solidFill>
              <a:srgbClr val="7030A0"/>
            </a:solidFill>
          </a:ln>
        </p:spPr>
      </p:pic>
      <p:sp>
        <p:nvSpPr>
          <p:cNvPr id="6" name="Rectangle 5"/>
          <p:cNvSpPr/>
          <p:nvPr/>
        </p:nvSpPr>
        <p:spPr>
          <a:xfrm>
            <a:off x="6253909" y="5024735"/>
            <a:ext cx="5666516" cy="1015663"/>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sz="6000" dirty="0" err="1" smtClean="0">
                <a:ln w="13462">
                  <a:solidFill>
                    <a:schemeClr val="bg1"/>
                  </a:solidFill>
                  <a:prstDash val="solid"/>
                </a:ln>
                <a:latin typeface="NikoshBAN" panose="02000000000000000000" pitchFamily="2" charset="0"/>
                <a:cs typeface="NikoshBAN" panose="02000000000000000000" pitchFamily="2" charset="0"/>
              </a:rPr>
              <a:t>পৃথ্বীরাজ</a:t>
            </a:r>
            <a:endParaRPr lang="en-US" sz="6000" cap="none" spc="0" dirty="0">
              <a:ln w="13462">
                <a:solidFill>
                  <a:schemeClr val="bg1"/>
                </a:solidFill>
                <a:prstDash val="solid"/>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889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p:cNvSpPr/>
          <p:nvPr/>
        </p:nvSpPr>
        <p:spPr>
          <a:xfrm>
            <a:off x="2427514" y="250371"/>
            <a:ext cx="5551715" cy="1110343"/>
          </a:xfrm>
          <a:prstGeom prst="flowChartPreparation">
            <a:avLst/>
          </a:prstGeom>
          <a:solidFill>
            <a:schemeClr val="bg1"/>
          </a:solidFill>
          <a:ln w="76200">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6000" b="1" dirty="0" err="1" smtClean="0">
                <a:latin typeface="NikoshBAN" panose="02000000000000000000" pitchFamily="2" charset="0"/>
                <a:cs typeface="NikoshBAN" panose="02000000000000000000" pitchFamily="2" charset="0"/>
              </a:rPr>
              <a:t>শিখণ</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ফল</a:t>
            </a:r>
            <a:endParaRPr lang="en-US" sz="6000" b="1" dirty="0">
              <a:latin typeface="NikoshBAN" panose="02000000000000000000" pitchFamily="2" charset="0"/>
              <a:cs typeface="NikoshBAN" panose="02000000000000000000" pitchFamily="2" charset="0"/>
            </a:endParaRPr>
          </a:p>
        </p:txBody>
      </p:sp>
      <p:sp>
        <p:nvSpPr>
          <p:cNvPr id="3" name="Flowchart: Terminator 2"/>
          <p:cNvSpPr/>
          <p:nvPr/>
        </p:nvSpPr>
        <p:spPr>
          <a:xfrm>
            <a:off x="370114" y="1472293"/>
            <a:ext cx="11223172" cy="1053194"/>
          </a:xfrm>
          <a:prstGeom prst="flowChartTerminator">
            <a:avLst/>
          </a:prstGeom>
          <a:solidFill>
            <a:schemeClr val="bg1"/>
          </a:solidFill>
          <a:ln w="762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anose="02000000000000000000" pitchFamily="2" charset="0"/>
                <a:cs typeface="NikoshBAN" panose="02000000000000000000" pitchFamily="2" charset="0"/>
              </a:rPr>
              <a:t>মুহাম্মদ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ঘুরীর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আক্রমণের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রাজ্যের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4" name="Flowchart: Terminator 3"/>
          <p:cNvSpPr/>
          <p:nvPr/>
        </p:nvSpPr>
        <p:spPr>
          <a:xfrm>
            <a:off x="76200" y="2947304"/>
            <a:ext cx="11974286" cy="993325"/>
          </a:xfrm>
          <a:prstGeom prst="flowChartTerminator">
            <a:avLst/>
          </a:prstGeom>
          <a:solidFill>
            <a:schemeClr val="bg1"/>
          </a:solidFill>
          <a:ln w="762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anose="02000000000000000000" pitchFamily="2" charset="0"/>
                <a:cs typeface="NikoshBAN" panose="02000000000000000000" pitchFamily="2" charset="0"/>
              </a:rPr>
              <a:t>মুহাম্মদ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ঘুরির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আক্রমণের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বর্ণনা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5" name="Flowchart: Terminator 4"/>
          <p:cNvSpPr/>
          <p:nvPr/>
        </p:nvSpPr>
        <p:spPr>
          <a:xfrm>
            <a:off x="152400" y="5761264"/>
            <a:ext cx="11974286" cy="819150"/>
          </a:xfrm>
          <a:prstGeom prst="flowChartTerminator">
            <a:avLst/>
          </a:prstGeom>
          <a:solidFill>
            <a:schemeClr val="bg1"/>
          </a:solidFill>
          <a:ln w="762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NikoshBAN" panose="02000000000000000000" pitchFamily="2" charset="0"/>
                <a:cs typeface="NikoshBAN" panose="02000000000000000000" pitchFamily="2" charset="0"/>
              </a:rPr>
              <a:t>মুহাম্মদ</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ঘুরীর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চরিত্র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বর্ণনা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পারবে</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6" name="Flowchart: Terminator 5"/>
          <p:cNvSpPr/>
          <p:nvPr/>
        </p:nvSpPr>
        <p:spPr>
          <a:xfrm>
            <a:off x="76200" y="4362446"/>
            <a:ext cx="11974286" cy="963387"/>
          </a:xfrm>
          <a:prstGeom prst="flowChartTerminator">
            <a:avLst/>
          </a:prstGeom>
          <a:solidFill>
            <a:schemeClr val="bg1"/>
          </a:solidFill>
          <a:ln w="762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anose="02000000000000000000" pitchFamily="2" charset="0"/>
                <a:cs typeface="NikoshBAN" panose="02000000000000000000" pitchFamily="2" charset="0"/>
              </a:rPr>
              <a:t>মুহাম্মদ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ঘুরীর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তারাইনের</a:t>
            </a:r>
            <a:r>
              <a:rPr lang="en-US" sz="3600" dirty="0" smtClean="0">
                <a:latin typeface="NikoshBAN" panose="02000000000000000000" pitchFamily="2" charset="0"/>
                <a:cs typeface="NikoshBAN" panose="02000000000000000000" pitchFamily="2" charset="0"/>
              </a:rPr>
              <a:t> ১ম ও ২য়  </a:t>
            </a:r>
            <a:r>
              <a:rPr lang="en-US" sz="3600" dirty="0" err="1" smtClean="0">
                <a:latin typeface="NikoshBAN" panose="02000000000000000000" pitchFamily="2" charset="0"/>
                <a:cs typeface="NikoshBAN" panose="02000000000000000000" pitchFamily="2" charset="0"/>
              </a:rPr>
              <a:t>যুদ্ধের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ফলাফল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ব্যাখ্যা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55921140"/>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ppt_x</p:attrName>
                                        </p:attrNameLst>
                                      </p:cBhvr>
                                      <p:tavLst>
                                        <p:tav tm="0">
                                          <p:val>
                                            <p:strVal val="#ppt_x+#ppt_w/2"/>
                                          </p:val>
                                        </p:tav>
                                        <p:tav tm="100000">
                                          <p:val>
                                            <p:strVal val="#ppt_x"/>
                                          </p:val>
                                        </p:tav>
                                      </p:tavLst>
                                    </p:anim>
                                    <p:anim calcmode="lin" valueType="num">
                                      <p:cBhvr>
                                        <p:cTn id="16" dur="500" fill="hold"/>
                                        <p:tgtEl>
                                          <p:spTgt spid="3">
                                            <p:bg/>
                                          </p:spTgt>
                                        </p:tgtEl>
                                        <p:attrNameLst>
                                          <p:attrName>ppt_y</p:attrName>
                                        </p:attrNameLst>
                                      </p:cBhvr>
                                      <p:tavLst>
                                        <p:tav tm="0">
                                          <p:val>
                                            <p:strVal val="#ppt_y"/>
                                          </p:val>
                                        </p:tav>
                                        <p:tav tm="100000">
                                          <p:val>
                                            <p:strVal val="#ppt_y"/>
                                          </p:val>
                                        </p:tav>
                                      </p:tavLst>
                                    </p:anim>
                                    <p:anim calcmode="lin" valueType="num">
                                      <p:cBhvr>
                                        <p:cTn id="17" dur="500" fill="hold"/>
                                        <p:tgtEl>
                                          <p:spTgt spid="3">
                                            <p:bg/>
                                          </p:spTgt>
                                        </p:tgtEl>
                                        <p:attrNameLst>
                                          <p:attrName>ppt_w</p:attrName>
                                        </p:attrNameLst>
                                      </p:cBhvr>
                                      <p:tavLst>
                                        <p:tav tm="0">
                                          <p:val>
                                            <p:fltVal val="0"/>
                                          </p:val>
                                        </p:tav>
                                        <p:tav tm="100000">
                                          <p:val>
                                            <p:strVal val="#ppt_w"/>
                                          </p:val>
                                        </p:tav>
                                      </p:tavLst>
                                    </p:anim>
                                    <p:anim calcmode="lin" valueType="num">
                                      <p:cBhvr>
                                        <p:cTn id="1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 calcmode="lin" valueType="num">
                                      <p:cBhvr>
                                        <p:cTn id="31" dur="500" fill="hold"/>
                                        <p:tgtEl>
                                          <p:spTgt spid="4">
                                            <p:bg/>
                                          </p:spTgt>
                                        </p:tgtEl>
                                        <p:attrNameLst>
                                          <p:attrName>ppt_x</p:attrName>
                                        </p:attrNameLst>
                                      </p:cBhvr>
                                      <p:tavLst>
                                        <p:tav tm="0">
                                          <p:val>
                                            <p:strVal val="#ppt_x-#ppt_w/2"/>
                                          </p:val>
                                        </p:tav>
                                        <p:tav tm="100000">
                                          <p:val>
                                            <p:strVal val="#ppt_x"/>
                                          </p:val>
                                        </p:tav>
                                      </p:tavLst>
                                    </p:anim>
                                    <p:anim calcmode="lin" valueType="num">
                                      <p:cBhvr>
                                        <p:cTn id="32" dur="500" fill="hold"/>
                                        <p:tgtEl>
                                          <p:spTgt spid="4">
                                            <p:bg/>
                                          </p:spTgt>
                                        </p:tgtEl>
                                        <p:attrNameLst>
                                          <p:attrName>ppt_y</p:attrName>
                                        </p:attrNameLst>
                                      </p:cBhvr>
                                      <p:tavLst>
                                        <p:tav tm="0">
                                          <p:val>
                                            <p:strVal val="#ppt_y"/>
                                          </p:val>
                                        </p:tav>
                                        <p:tav tm="100000">
                                          <p:val>
                                            <p:strVal val="#ppt_y"/>
                                          </p:val>
                                        </p:tav>
                                      </p:tavLst>
                                    </p:anim>
                                    <p:anim calcmode="lin" valueType="num">
                                      <p:cBhvr>
                                        <p:cTn id="33" dur="500" fill="hold"/>
                                        <p:tgtEl>
                                          <p:spTgt spid="4">
                                            <p:bg/>
                                          </p:spTgt>
                                        </p:tgtEl>
                                        <p:attrNameLst>
                                          <p:attrName>ppt_w</p:attrName>
                                        </p:attrNameLst>
                                      </p:cBhvr>
                                      <p:tavLst>
                                        <p:tav tm="0">
                                          <p:val>
                                            <p:fltVal val="0"/>
                                          </p:val>
                                        </p:tav>
                                        <p:tav tm="100000">
                                          <p:val>
                                            <p:strVal val="#ppt_w"/>
                                          </p:val>
                                        </p:tav>
                                      </p:tavLst>
                                    </p:anim>
                                    <p:anim calcmode="lin" valueType="num">
                                      <p:cBhvr>
                                        <p:cTn id="34" dur="500" fill="hold"/>
                                        <p:tgtEl>
                                          <p:spTgt spid="4">
                                            <p:bg/>
                                          </p:spTgt>
                                        </p:tgtEl>
                                        <p:attrNameLst>
                                          <p:attrName>ppt_h</p:attrName>
                                        </p:attrNameLst>
                                      </p:cBhvr>
                                      <p:tavLst>
                                        <p:tav tm="0">
                                          <p:val>
                                            <p:strVal val="#ppt_h"/>
                                          </p:val>
                                        </p:tav>
                                        <p:tav tm="100000">
                                          <p:val>
                                            <p:strVal val="#ppt_h"/>
                                          </p:val>
                                        </p:tav>
                                      </p:tavLst>
                                    </p:anim>
                                  </p:childTnLst>
                                </p:cTn>
                              </p:par>
                              <p:par>
                                <p:cTn id="35" presetID="17" presetClass="entr" presetSubtype="8"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3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2" fill="hold" grpId="0" nodeType="clickEffect">
                                  <p:stCondLst>
                                    <p:cond delay="0"/>
                                  </p:stCondLst>
                                  <p:childTnLst>
                                    <p:set>
                                      <p:cBhvr>
                                        <p:cTn id="44" dur="1" fill="hold">
                                          <p:stCondLst>
                                            <p:cond delay="0"/>
                                          </p:stCondLst>
                                        </p:cTn>
                                        <p:tgtEl>
                                          <p:spTgt spid="6">
                                            <p:bg/>
                                          </p:spTgt>
                                        </p:tgtEl>
                                        <p:attrNameLst>
                                          <p:attrName>style.visibility</p:attrName>
                                        </p:attrNameLst>
                                      </p:cBhvr>
                                      <p:to>
                                        <p:strVal val="visible"/>
                                      </p:to>
                                    </p:set>
                                    <p:anim calcmode="lin" valueType="num">
                                      <p:cBhvr>
                                        <p:cTn id="45" dur="500" fill="hold"/>
                                        <p:tgtEl>
                                          <p:spTgt spid="6">
                                            <p:bg/>
                                          </p:spTgt>
                                        </p:tgtEl>
                                        <p:attrNameLst>
                                          <p:attrName>ppt_x</p:attrName>
                                        </p:attrNameLst>
                                      </p:cBhvr>
                                      <p:tavLst>
                                        <p:tav tm="0">
                                          <p:val>
                                            <p:strVal val="#ppt_x+#ppt_w/2"/>
                                          </p:val>
                                        </p:tav>
                                        <p:tav tm="100000">
                                          <p:val>
                                            <p:strVal val="#ppt_x"/>
                                          </p:val>
                                        </p:tav>
                                      </p:tavLst>
                                    </p:anim>
                                    <p:anim calcmode="lin" valueType="num">
                                      <p:cBhvr>
                                        <p:cTn id="46" dur="500" fill="hold"/>
                                        <p:tgtEl>
                                          <p:spTgt spid="6">
                                            <p:bg/>
                                          </p:spTgt>
                                        </p:tgtEl>
                                        <p:attrNameLst>
                                          <p:attrName>ppt_y</p:attrName>
                                        </p:attrNameLst>
                                      </p:cBhvr>
                                      <p:tavLst>
                                        <p:tav tm="0">
                                          <p:val>
                                            <p:strVal val="#ppt_y"/>
                                          </p:val>
                                        </p:tav>
                                        <p:tav tm="100000">
                                          <p:val>
                                            <p:strVal val="#ppt_y"/>
                                          </p:val>
                                        </p:tav>
                                      </p:tavLst>
                                    </p:anim>
                                    <p:anim calcmode="lin" valueType="num">
                                      <p:cBhvr>
                                        <p:cTn id="47" dur="500" fill="hold"/>
                                        <p:tgtEl>
                                          <p:spTgt spid="6">
                                            <p:bg/>
                                          </p:spTgt>
                                        </p:tgtEl>
                                        <p:attrNameLst>
                                          <p:attrName>ppt_w</p:attrName>
                                        </p:attrNameLst>
                                      </p:cBhvr>
                                      <p:tavLst>
                                        <p:tav tm="0">
                                          <p:val>
                                            <p:fltVal val="0"/>
                                          </p:val>
                                        </p:tav>
                                        <p:tav tm="100000">
                                          <p:val>
                                            <p:strVal val="#ppt_w"/>
                                          </p:val>
                                        </p:tav>
                                      </p:tavLst>
                                    </p:anim>
                                    <p:anim calcmode="lin" valueType="num">
                                      <p:cBhvr>
                                        <p:cTn id="48" dur="500" fill="hold"/>
                                        <p:tgtEl>
                                          <p:spTgt spid="6">
                                            <p:bg/>
                                          </p:spTgt>
                                        </p:tgtEl>
                                        <p:attrNameLst>
                                          <p:attrName>ppt_h</p:attrName>
                                        </p:attrNameLst>
                                      </p:cBhvr>
                                      <p:tavLst>
                                        <p:tav tm="0">
                                          <p:val>
                                            <p:strVal val="#ppt_h"/>
                                          </p:val>
                                        </p:tav>
                                        <p:tav tm="100000">
                                          <p:val>
                                            <p:strVal val="#ppt_h"/>
                                          </p:val>
                                        </p:tav>
                                      </p:tavLst>
                                    </p:anim>
                                  </p:childTnLst>
                                </p:cTn>
                              </p:par>
                              <p:par>
                                <p:cTn id="49" presetID="17" presetClass="entr" presetSubtype="2" fill="hold" grpId="0" nodeType="with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p:cTn id="51"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5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5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5">
                                            <p:bg/>
                                          </p:spTgt>
                                        </p:tgtEl>
                                        <p:attrNameLst>
                                          <p:attrName>style.visibility</p:attrName>
                                        </p:attrNameLst>
                                      </p:cBhvr>
                                      <p:to>
                                        <p:strVal val="visible"/>
                                      </p:to>
                                    </p:set>
                                    <p:anim calcmode="lin" valueType="num">
                                      <p:cBhvr additive="base">
                                        <p:cTn id="59"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60" dur="500" fill="hold"/>
                                        <p:tgtEl>
                                          <p:spTgt spid="5">
                                            <p:bg/>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 calcmode="lin" valueType="num">
                                      <p:cBhvr additive="base">
                                        <p:cTn id="6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allAtOnce" animBg="1"/>
      <p:bldP spid="5" grpId="0" build="allAtOnce" animBg="1"/>
      <p:bldP spid="6"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1"/>
            <a:ext cx="8311159" cy="6500812"/>
          </a:xfrm>
          <a:prstGeom prst="rect">
            <a:avLst/>
          </a:prstGeom>
        </p:spPr>
      </p:pic>
      <p:sp>
        <p:nvSpPr>
          <p:cNvPr id="3" name="TextBox 2"/>
          <p:cNvSpPr txBox="1"/>
          <p:nvPr/>
        </p:nvSpPr>
        <p:spPr>
          <a:xfrm>
            <a:off x="8643256" y="1217150"/>
            <a:ext cx="3374571" cy="4524315"/>
          </a:xfrm>
          <a:prstGeom prst="rect">
            <a:avLst/>
          </a:prstGeom>
          <a:ln w="76200">
            <a:solidFill>
              <a:srgbClr val="00B050"/>
            </a:solidFill>
          </a:ln>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4800" b="1" dirty="0" err="1" smtClean="0">
                <a:solidFill>
                  <a:schemeClr val="bg1"/>
                </a:solidFill>
                <a:latin typeface="NikoshBAN" panose="02000000000000000000" pitchFamily="2" charset="0"/>
                <a:cs typeface="NikoshBAN" panose="02000000000000000000" pitchFamily="2" charset="0"/>
              </a:rPr>
              <a:t>মুহাম্মদ</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ঘুরীঃ</a:t>
            </a:r>
            <a:r>
              <a:rPr lang="en-US" sz="4800" b="1" dirty="0" smtClean="0">
                <a:solidFill>
                  <a:schemeClr val="bg1"/>
                </a:solidFill>
                <a:latin typeface="NikoshBAN" panose="02000000000000000000" pitchFamily="2" charset="0"/>
                <a:cs typeface="NikoshBAN" panose="02000000000000000000" pitchFamily="2" charset="0"/>
              </a:rPr>
              <a:t> ১১৭৫ </a:t>
            </a:r>
            <a:r>
              <a:rPr lang="en-US" sz="4800" b="1" dirty="0" err="1" smtClean="0">
                <a:solidFill>
                  <a:schemeClr val="bg1"/>
                </a:solidFill>
                <a:latin typeface="NikoshBAN" panose="02000000000000000000" pitchFamily="2" charset="0"/>
                <a:cs typeface="NikoshBAN" panose="02000000000000000000" pitchFamily="2" charset="0"/>
              </a:rPr>
              <a:t>খ্রিস্টাব্দে</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গুজরাট</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অভিযান</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করে।এবং</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দ্বিতীয়</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ভীম</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কর্তৃক</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তিনি</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পরাজিত</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হন</a:t>
            </a:r>
            <a:r>
              <a:rPr lang="en-US" sz="4800" b="1" dirty="0" smtClean="0">
                <a:solidFill>
                  <a:schemeClr val="bg1"/>
                </a:solidFill>
                <a:latin typeface="NikoshBAN" panose="02000000000000000000" pitchFamily="2" charset="0"/>
                <a:cs typeface="NikoshBAN" panose="02000000000000000000" pitchFamily="2" charset="0"/>
              </a:rPr>
              <a:t>।</a:t>
            </a:r>
            <a:endParaRPr lang="en-US" sz="4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188244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550" y="0"/>
            <a:ext cx="5724770" cy="47570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725551" cy="4648200"/>
          </a:xfrm>
          <a:prstGeom prst="rect">
            <a:avLst/>
          </a:prstGeom>
        </p:spPr>
      </p:pic>
      <p:sp>
        <p:nvSpPr>
          <p:cNvPr id="4" name="Snip Same Side Corner Rectangle 3"/>
          <p:cNvSpPr/>
          <p:nvPr/>
        </p:nvSpPr>
        <p:spPr>
          <a:xfrm>
            <a:off x="3493421" y="5105401"/>
            <a:ext cx="5094514" cy="1023257"/>
          </a:xfrm>
          <a:prstGeom prst="snip2SameRect">
            <a:avLst/>
          </a:prstGeom>
          <a:solidFill>
            <a:schemeClr val="bg1"/>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anose="02000000000000000000" pitchFamily="2" charset="0"/>
                <a:cs typeface="NikoshBAN" panose="02000000000000000000" pitchFamily="2" charset="0"/>
              </a:rPr>
              <a:t>মুলতান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মূন্দীর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08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970"/>
            <a:ext cx="6074230" cy="49241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514" y="108856"/>
            <a:ext cx="5843345" cy="4913309"/>
          </a:xfrm>
          <a:prstGeom prst="rect">
            <a:avLst/>
          </a:prstGeom>
        </p:spPr>
      </p:pic>
      <p:sp>
        <p:nvSpPr>
          <p:cNvPr id="2" name="Snip and Round Single Corner Rectangle 1"/>
          <p:cNvSpPr/>
          <p:nvPr/>
        </p:nvSpPr>
        <p:spPr>
          <a:xfrm>
            <a:off x="2362201" y="5279571"/>
            <a:ext cx="7086600" cy="1306285"/>
          </a:xfrm>
          <a:prstGeom prst="snipRoundRect">
            <a:avLst/>
          </a:prstGeom>
          <a:solidFill>
            <a:schemeClr val="bg1"/>
          </a:solidFill>
          <a:ln w="762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পাঞ্জাব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প্রাকৃতী</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ভূমী</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0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Effect transition="in" filter="barn(outVertical)">
                                      <p:cBhvr>
                                        <p:cTn id="15" dur="500"/>
                                        <p:tgtEl>
                                          <p:spTgt spid="2">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outVertical)">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72" y="96129"/>
            <a:ext cx="6132271" cy="5150784"/>
          </a:xfrm>
          <a:prstGeom prst="ellipse">
            <a:avLst/>
          </a:prstGeom>
          <a:ln w="762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8256" y="96129"/>
            <a:ext cx="5246915" cy="4848981"/>
          </a:xfrm>
          <a:prstGeom prst="rect">
            <a:avLst/>
          </a:prstGeom>
          <a:ln w="76200" cap="sq" cmpd="thickThin">
            <a:solidFill>
              <a:srgbClr val="FF0000"/>
            </a:solidFill>
            <a:prstDash val="solid"/>
            <a:miter lim="800000"/>
          </a:ln>
          <a:effectLst>
            <a:innerShdw blurRad="76200">
              <a:srgbClr val="000000"/>
            </a:innerShdw>
          </a:effectLst>
          <a:scene3d>
            <a:camera prst="orthographicFront"/>
            <a:lightRig rig="threePt" dir="t"/>
          </a:scene3d>
          <a:sp3d>
            <a:bevelT prst="angle"/>
          </a:sp3d>
        </p:spPr>
      </p:pic>
      <p:sp>
        <p:nvSpPr>
          <p:cNvPr id="5" name="Snip and Round Single Corner Rectangle 4"/>
          <p:cNvSpPr/>
          <p:nvPr/>
        </p:nvSpPr>
        <p:spPr>
          <a:xfrm>
            <a:off x="6291943" y="5344886"/>
            <a:ext cx="5388430" cy="1306285"/>
          </a:xfrm>
          <a:prstGeom prst="snip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NikoshBAN" panose="02000000000000000000" pitchFamily="2" charset="0"/>
                <a:cs typeface="NikoshBAN" panose="02000000000000000000" pitchFamily="2" charset="0"/>
              </a:rPr>
              <a:t>পাঞ্জাব</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প্রাচীন</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রাজপ্রাসাদ</a:t>
            </a:r>
            <a:endParaRPr lang="en-US" sz="4000" b="1" dirty="0">
              <a:solidFill>
                <a:schemeClr val="bg1"/>
              </a:solidFill>
              <a:latin typeface="NikoshBAN" panose="02000000000000000000" pitchFamily="2" charset="0"/>
              <a:cs typeface="NikoshBAN" panose="02000000000000000000" pitchFamily="2" charset="0"/>
            </a:endParaRPr>
          </a:p>
        </p:txBody>
      </p:sp>
      <p:sp>
        <p:nvSpPr>
          <p:cNvPr id="6" name="Snip and Round Single Corner Rectangle 5"/>
          <p:cNvSpPr/>
          <p:nvPr/>
        </p:nvSpPr>
        <p:spPr>
          <a:xfrm>
            <a:off x="159672" y="5344886"/>
            <a:ext cx="5823857" cy="1306285"/>
          </a:xfrm>
          <a:prstGeom prst="snip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NikoshBAN" panose="02000000000000000000" pitchFamily="2" charset="0"/>
                <a:cs typeface="NikoshBAN" panose="02000000000000000000" pitchFamily="2" charset="0"/>
              </a:rPr>
              <a:t>পাঞ্জাব</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মধ্যযুগের</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রাজপ্রাসাদ</a:t>
            </a:r>
            <a:endParaRPr lang="en-US" sz="40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3301097"/>
      </p:ext>
    </p:extLst>
  </p:cSld>
  <p:clrMapOvr>
    <a:masterClrMapping/>
  </p:clrMapOvr>
  <p:transition spd="slow">
    <p:comb/>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out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out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barn(outVertical)">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outVertic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392</Words>
  <Application>Microsoft Office PowerPoint</Application>
  <PresentationFormat>Widescreen</PresentationFormat>
  <Paragraphs>78</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tarek</dc:creator>
  <cp:lastModifiedBy>SHUVO</cp:lastModifiedBy>
  <cp:revision>103</cp:revision>
  <dcterms:created xsi:type="dcterms:W3CDTF">2018-03-13T13:27:02Z</dcterms:created>
  <dcterms:modified xsi:type="dcterms:W3CDTF">2019-11-30T13:08:46Z</dcterms:modified>
</cp:coreProperties>
</file>