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21"/>
  </p:notesMasterIdLst>
  <p:sldIdLst>
    <p:sldId id="288" r:id="rId2"/>
    <p:sldId id="289" r:id="rId3"/>
    <p:sldId id="276" r:id="rId4"/>
    <p:sldId id="290" r:id="rId5"/>
    <p:sldId id="293" r:id="rId6"/>
    <p:sldId id="257" r:id="rId7"/>
    <p:sldId id="277" r:id="rId8"/>
    <p:sldId id="278" r:id="rId9"/>
    <p:sldId id="279" r:id="rId10"/>
    <p:sldId id="280" r:id="rId11"/>
    <p:sldId id="284" r:id="rId12"/>
    <p:sldId id="281" r:id="rId13"/>
    <p:sldId id="285" r:id="rId14"/>
    <p:sldId id="282" r:id="rId15"/>
    <p:sldId id="286" r:id="rId16"/>
    <p:sldId id="283" r:id="rId17"/>
    <p:sldId id="287" r:id="rId18"/>
    <p:sldId id="291" r:id="rId19"/>
    <p:sldId id="29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howGuides="1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E885C-25F7-4009-B543-CF3EB78EF2B0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7CE47-D317-4EC2-A211-681F89434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9340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120D-5782-421E-931C-47E8C66AD15C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2800-9916-4EC6-A11C-8B7154632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120D-5782-421E-931C-47E8C66AD15C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2800-9916-4EC6-A11C-8B7154632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120D-5782-421E-931C-47E8C66AD15C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2800-9916-4EC6-A11C-8B7154632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120D-5782-421E-931C-47E8C66AD15C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2800-9916-4EC6-A11C-8B7154632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120D-5782-421E-931C-47E8C66AD15C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2800-9916-4EC6-A11C-8B7154632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120D-5782-421E-931C-47E8C66AD15C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2800-9916-4EC6-A11C-8B7154632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120D-5782-421E-931C-47E8C66AD15C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2800-9916-4EC6-A11C-8B7154632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120D-5782-421E-931C-47E8C66AD15C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2800-9916-4EC6-A11C-8B7154632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120D-5782-421E-931C-47E8C66AD15C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2800-9916-4EC6-A11C-8B7154632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120D-5782-421E-931C-47E8C66AD15C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2800-9916-4EC6-A11C-8B7154632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120D-5782-421E-931C-47E8C66AD15C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F85B2800-9916-4EC6-A11C-8B71546329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42120D-5782-421E-931C-47E8C66AD15C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5B2800-9916-4EC6-A11C-8B71546329F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D:\English%20Lesson\mmc_image\concrete%20and%20abstract.mp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406769"/>
            <a:ext cx="7090117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7030A0"/>
                </a:solidFill>
                <a:latin typeface="Arial Rounded MT Bold" pitchFamily="34" charset="0"/>
              </a:rPr>
              <a:t>Md. </a:t>
            </a:r>
            <a:r>
              <a:rPr lang="en-US" sz="5400" dirty="0" err="1" smtClean="0">
                <a:solidFill>
                  <a:srgbClr val="7030A0"/>
                </a:solidFill>
                <a:latin typeface="Arial Rounded MT Bold" pitchFamily="34" charset="0"/>
              </a:rPr>
              <a:t>Manzur</a:t>
            </a:r>
            <a:r>
              <a:rPr lang="en-US" sz="5400" dirty="0" smtClean="0">
                <a:solidFill>
                  <a:srgbClr val="7030A0"/>
                </a:solidFill>
                <a:latin typeface="Arial Rounded MT Bold" pitchFamily="34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Arial Rounded MT Bold" pitchFamily="34" charset="0"/>
              </a:rPr>
              <a:t>Rahman</a:t>
            </a:r>
            <a:endParaRPr lang="en-US" sz="5400" dirty="0" smtClean="0">
              <a:solidFill>
                <a:srgbClr val="7030A0"/>
              </a:solidFill>
              <a:latin typeface="Arial Rounded MT Bold" pitchFamily="34" charset="0"/>
            </a:endParaRPr>
          </a:p>
          <a:p>
            <a:pPr algn="ctr"/>
            <a:r>
              <a:rPr lang="en-US" sz="4000" dirty="0" smtClean="0">
                <a:latin typeface="Arial Rounded MT Bold" pitchFamily="34" charset="0"/>
              </a:rPr>
              <a:t>B.A. (Hon’s), M.A. (English)</a:t>
            </a:r>
          </a:p>
          <a:p>
            <a:pPr algn="ctr"/>
            <a:r>
              <a:rPr lang="en-US" sz="4000" dirty="0" smtClean="0">
                <a:latin typeface="Arial Rounded MT Bold" pitchFamily="34" charset="0"/>
              </a:rPr>
              <a:t>Assistant Teacher (English)</a:t>
            </a:r>
          </a:p>
          <a:p>
            <a:pPr algn="ctr"/>
            <a:r>
              <a:rPr lang="en-US" sz="4000" dirty="0" err="1" smtClean="0">
                <a:latin typeface="Arial Rounded MT Bold" pitchFamily="34" charset="0"/>
              </a:rPr>
              <a:t>Goonvari</a:t>
            </a:r>
            <a:r>
              <a:rPr lang="en-US" sz="4000" dirty="0" smtClean="0">
                <a:latin typeface="Arial Rounded MT Bold" pitchFamily="34" charset="0"/>
              </a:rPr>
              <a:t> B.L. High School,</a:t>
            </a:r>
          </a:p>
          <a:p>
            <a:pPr algn="ctr"/>
            <a:r>
              <a:rPr lang="en-US" sz="4000" dirty="0" err="1" smtClean="0">
                <a:latin typeface="Arial Rounded MT Bold" pitchFamily="34" charset="0"/>
              </a:rPr>
              <a:t>Fulchhari</a:t>
            </a:r>
            <a:r>
              <a:rPr lang="en-US" sz="4000" dirty="0" smtClean="0">
                <a:latin typeface="Arial Rounded MT Bold" pitchFamily="34" charset="0"/>
              </a:rPr>
              <a:t>, </a:t>
            </a:r>
            <a:r>
              <a:rPr lang="en-US" sz="4000" dirty="0" err="1" smtClean="0">
                <a:latin typeface="Arial Rounded MT Bold" pitchFamily="34" charset="0"/>
              </a:rPr>
              <a:t>Gaibandha</a:t>
            </a:r>
            <a:r>
              <a:rPr lang="en-US" sz="4000" dirty="0" smtClean="0">
                <a:latin typeface="Arial Rounded MT Bold" pitchFamily="34" charset="0"/>
              </a:rPr>
              <a:t>.</a:t>
            </a:r>
          </a:p>
          <a:p>
            <a:pPr algn="ctr"/>
            <a:r>
              <a:rPr lang="en-US" sz="2000" dirty="0" smtClean="0">
                <a:latin typeface="Arial Rounded MT Bold" pitchFamily="34" charset="0"/>
              </a:rPr>
              <a:t>E-mail: manzurrahman12@yahoo.com</a:t>
            </a:r>
          </a:p>
          <a:p>
            <a:pPr algn="ctr"/>
            <a:r>
              <a:rPr lang="en-US" sz="2000" dirty="0" smtClean="0">
                <a:latin typeface="Arial Rounded MT Bold" pitchFamily="34" charset="0"/>
              </a:rPr>
              <a:t>Web: www.englishaidbd.com</a:t>
            </a:r>
            <a:endParaRPr lang="en-US" sz="2000" dirty="0">
              <a:latin typeface="Arial Rounded MT Bold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5120641" y="3488791"/>
            <a:ext cx="3840480" cy="4220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090117" y="2504049"/>
            <a:ext cx="51018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Class: ix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Subject: English 2</a:t>
            </a:r>
            <a:r>
              <a:rPr lang="en-US" sz="2400" baseline="30000" dirty="0" smtClean="0">
                <a:solidFill>
                  <a:schemeClr val="bg1"/>
                </a:solidFill>
                <a:latin typeface="Arial Black" pitchFamily="34" charset="0"/>
              </a:rPr>
              <a:t>nd</a:t>
            </a:r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 Paper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Time : 45 minutes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Title: Parts of Speech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Number of Students: 50</a:t>
            </a:r>
            <a:endParaRPr lang="en-US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068276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14851" y="0"/>
            <a:ext cx="2657474" cy="17573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Proper</a:t>
            </a:r>
          </a:p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Noun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" y="2139722"/>
            <a:ext cx="12191999" cy="29609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The specific name of a particular person, object, place or anything is called </a:t>
            </a:r>
            <a:r>
              <a:rPr lang="en-US" sz="4000" smtClean="0">
                <a:latin typeface="Arial Black" panose="020B0A04020102020204" pitchFamily="34" charset="0"/>
              </a:rPr>
              <a:t>proper noun.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" y="5100638"/>
            <a:ext cx="2657474" cy="17573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Arial Black" panose="020B0A04020102020204" pitchFamily="34" charset="0"/>
              </a:rPr>
              <a:t>Hasan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48009" y="5100638"/>
            <a:ext cx="2657474" cy="17573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rial Black" panose="020B0A04020102020204" pitchFamily="34" charset="0"/>
              </a:rPr>
              <a:t>Moon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46824" y="5100638"/>
            <a:ext cx="2657474" cy="17573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Dhaka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534526" y="5100638"/>
            <a:ext cx="2657474" cy="17573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rial Black" panose="020B0A04020102020204" pitchFamily="34" charset="0"/>
              </a:rPr>
              <a:t>Samsung</a:t>
            </a:r>
            <a:endParaRPr lang="en-US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670470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0670" y="0"/>
            <a:ext cx="10170941" cy="17573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Examples of Proper</a:t>
            </a:r>
          </a:p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Noun using sentences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" y="1772529"/>
            <a:ext cx="12191999" cy="508547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/>
            <a:endParaRPr lang="en-US" sz="40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742950" indent="-742950"/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1.</a:t>
            </a:r>
            <a:r>
              <a:rPr lang="en-US" sz="40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Hasan</a:t>
            </a:r>
            <a:r>
              <a:rPr lang="en-US" sz="4000" dirty="0" smtClean="0">
                <a:latin typeface="Arial Black" panose="020B0A04020102020204" pitchFamily="34" charset="0"/>
              </a:rPr>
              <a:t> is a good student.</a:t>
            </a:r>
          </a:p>
          <a:p>
            <a:pPr marL="742950" indent="-742950"/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2.</a:t>
            </a:r>
            <a:r>
              <a:rPr lang="en-US" sz="40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Moon</a:t>
            </a:r>
            <a:r>
              <a:rPr lang="en-US" sz="4000" dirty="0" smtClean="0">
                <a:latin typeface="Arial Black" panose="020B0A04020102020204" pitchFamily="34" charset="0"/>
              </a:rPr>
              <a:t> is the only satellite of the earth.</a:t>
            </a:r>
          </a:p>
          <a:p>
            <a:pPr marL="742950" indent="-742950"/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3.</a:t>
            </a:r>
            <a:r>
              <a:rPr lang="en-US" sz="40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Dhaka</a:t>
            </a:r>
            <a:r>
              <a:rPr lang="en-US" sz="4000" dirty="0" smtClean="0">
                <a:latin typeface="Arial Black" panose="020B0A04020102020204" pitchFamily="34" charset="0"/>
              </a:rPr>
              <a:t> is a big city.</a:t>
            </a:r>
          </a:p>
          <a:p>
            <a:pPr marL="742950" indent="-742950"/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4.</a:t>
            </a:r>
            <a:r>
              <a:rPr lang="en-US" sz="40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Samsung</a:t>
            </a:r>
            <a:r>
              <a:rPr lang="en-US" sz="4000" dirty="0" smtClean="0">
                <a:latin typeface="Arial Black" panose="020B0A04020102020204" pitchFamily="34" charset="0"/>
              </a:rPr>
              <a:t> is a good mobile brand.</a:t>
            </a:r>
          </a:p>
          <a:p>
            <a:pPr marL="742950" indent="-742950"/>
            <a:r>
              <a:rPr lang="en-US" sz="4000" dirty="0" smtClean="0">
                <a:latin typeface="Arial Black" panose="020B0A04020102020204" pitchFamily="34" charset="0"/>
              </a:rPr>
              <a:t>5. </a:t>
            </a:r>
            <a:r>
              <a:rPr lang="en-US" sz="40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Bangladesh</a:t>
            </a:r>
            <a:r>
              <a:rPr lang="en-US" sz="4000" dirty="0" smtClean="0">
                <a:latin typeface="Arial Black" panose="020B0A04020102020204" pitchFamily="34" charset="0"/>
              </a:rPr>
              <a:t> is a beautiful small country.</a:t>
            </a:r>
          </a:p>
          <a:p>
            <a:pPr marL="742950" indent="-742950" algn="ctr">
              <a:buAutoNum type="arabicPeriod"/>
            </a:pPr>
            <a:endParaRPr lang="en-US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670470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14851" y="0"/>
            <a:ext cx="2657474" cy="17573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Common</a:t>
            </a:r>
          </a:p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Noun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2139722"/>
            <a:ext cx="12191999" cy="29609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The general name of a person, object, place or anything is called common noun.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" y="5100638"/>
            <a:ext cx="2657474" cy="17573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student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48009" y="5100638"/>
            <a:ext cx="2657474" cy="17573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rial Black" panose="020B0A04020102020204" pitchFamily="34" charset="0"/>
              </a:rPr>
              <a:t>satellite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46824" y="5100638"/>
            <a:ext cx="2657474" cy="17573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city</a:t>
            </a:r>
          </a:p>
        </p:txBody>
      </p:sp>
      <p:sp>
        <p:nvSpPr>
          <p:cNvPr id="7" name="Rectangle 6"/>
          <p:cNvSpPr/>
          <p:nvPr/>
        </p:nvSpPr>
        <p:spPr>
          <a:xfrm>
            <a:off x="9534526" y="5100638"/>
            <a:ext cx="2657474" cy="17573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rial Black" panose="020B0A04020102020204" pitchFamily="34" charset="0"/>
              </a:rPr>
              <a:t>mobile</a:t>
            </a:r>
            <a:endParaRPr lang="en-US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659077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1772529"/>
            <a:ext cx="12191999" cy="508547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/>
            <a:endParaRPr lang="en-US" sz="40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742950" indent="-742950"/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1. </a:t>
            </a:r>
            <a:r>
              <a:rPr lang="en-US" sz="4000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Hasan</a:t>
            </a:r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is a good </a:t>
            </a:r>
            <a:r>
              <a:rPr lang="en-US" sz="40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student.</a:t>
            </a:r>
          </a:p>
          <a:p>
            <a:pPr marL="742950" indent="-742950"/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2. Moon is the only </a:t>
            </a:r>
            <a:r>
              <a:rPr lang="en-US" sz="40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satellite</a:t>
            </a:r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of the earth.</a:t>
            </a:r>
          </a:p>
          <a:p>
            <a:pPr marL="742950" indent="-742950"/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3. Dhaka is a big </a:t>
            </a:r>
            <a:r>
              <a:rPr lang="en-US" sz="40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city</a:t>
            </a:r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</a:t>
            </a:r>
          </a:p>
          <a:p>
            <a:pPr marL="742950" indent="-742950"/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4. Samsung is a good </a:t>
            </a:r>
            <a:r>
              <a:rPr lang="en-US" sz="40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mobile</a:t>
            </a:r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brand.</a:t>
            </a:r>
          </a:p>
          <a:p>
            <a:pPr marL="742950" indent="-742950"/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5. Bangladesh is a beautiful small </a:t>
            </a:r>
            <a:r>
              <a:rPr lang="en-US" sz="40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country</a:t>
            </a:r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</a:t>
            </a:r>
          </a:p>
          <a:p>
            <a:pPr marL="742950" indent="-742950" algn="ctr">
              <a:buAutoNum type="arabicPeriod"/>
            </a:pP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70670" y="0"/>
            <a:ext cx="10170941" cy="17573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Examples of Common</a:t>
            </a:r>
          </a:p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Noun using sentences</a:t>
            </a:r>
            <a:endParaRPr lang="en-US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659077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14850" y="0"/>
            <a:ext cx="2986087" cy="17573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Collective</a:t>
            </a:r>
          </a:p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Noun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2139722"/>
            <a:ext cx="12191999" cy="29609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The sum of person, object, place or anything is called collective noun.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" y="5100638"/>
            <a:ext cx="2657474" cy="17573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team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48009" y="5100638"/>
            <a:ext cx="2657474" cy="17573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rial Black" panose="020B0A04020102020204" pitchFamily="34" charset="0"/>
              </a:rPr>
              <a:t>jury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46824" y="5100638"/>
            <a:ext cx="2657474" cy="17573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flock</a:t>
            </a:r>
          </a:p>
        </p:txBody>
      </p:sp>
      <p:sp>
        <p:nvSpPr>
          <p:cNvPr id="7" name="Rectangle 6"/>
          <p:cNvSpPr/>
          <p:nvPr/>
        </p:nvSpPr>
        <p:spPr>
          <a:xfrm>
            <a:off x="9534526" y="5100638"/>
            <a:ext cx="2657474" cy="17573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rial Black" panose="020B0A04020102020204" pitchFamily="34" charset="0"/>
              </a:rPr>
              <a:t>herd</a:t>
            </a:r>
            <a:endParaRPr lang="en-US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707873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1772529"/>
            <a:ext cx="12191999" cy="508547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/>
            <a:endParaRPr lang="en-US" sz="40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742950" indent="-742950">
              <a:buAutoNum type="arabicPeriod"/>
            </a:pPr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Bangladesh is now a very strong cricket </a:t>
            </a:r>
            <a:r>
              <a:rPr lang="en-US" sz="40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team</a:t>
            </a:r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</a:t>
            </a:r>
            <a:endParaRPr lang="en-US" sz="4000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742950" indent="-742950"/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2. </a:t>
            </a:r>
            <a:r>
              <a:rPr lang="en-US" sz="40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Jury</a:t>
            </a:r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can take a good decision.</a:t>
            </a:r>
          </a:p>
          <a:p>
            <a:pPr marL="742950" indent="-742950"/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3. We saw a </a:t>
            </a:r>
            <a:r>
              <a:rPr lang="en-US" sz="40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herd</a:t>
            </a:r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while we were walking through the jungle.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17573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Examples of Collective</a:t>
            </a:r>
          </a:p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Noun using sentences</a:t>
            </a:r>
            <a:endParaRPr lang="en-US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659077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14851" y="0"/>
            <a:ext cx="2657474" cy="17573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Material</a:t>
            </a:r>
          </a:p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Noun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2139722"/>
            <a:ext cx="12191999" cy="29609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The things that are not being counted but measured are called material noun.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" y="5100638"/>
            <a:ext cx="2657474" cy="17573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water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48009" y="5100638"/>
            <a:ext cx="2657474" cy="17573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rial Black" panose="020B0A04020102020204" pitchFamily="34" charset="0"/>
              </a:rPr>
              <a:t>air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46824" y="5100638"/>
            <a:ext cx="2657474" cy="17573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oil</a:t>
            </a:r>
          </a:p>
        </p:txBody>
      </p:sp>
      <p:sp>
        <p:nvSpPr>
          <p:cNvPr id="7" name="Rectangle 6"/>
          <p:cNvSpPr/>
          <p:nvPr/>
        </p:nvSpPr>
        <p:spPr>
          <a:xfrm>
            <a:off x="9534526" y="5100638"/>
            <a:ext cx="2657474" cy="17573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rial Black" panose="020B0A04020102020204" pitchFamily="34" charset="0"/>
              </a:rPr>
              <a:t>salt</a:t>
            </a:r>
            <a:endParaRPr lang="en-US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828237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1772529"/>
            <a:ext cx="12191999" cy="508547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/>
            <a:endParaRPr lang="en-US" sz="40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742950" indent="-742950">
              <a:buAutoNum type="arabicPeriod"/>
            </a:pPr>
            <a:r>
              <a:rPr lang="en-US" sz="40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Water</a:t>
            </a:r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is very essential for human being.</a:t>
            </a:r>
            <a:endParaRPr lang="en-US" sz="4000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742950" indent="-742950"/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2. Nobody can live without </a:t>
            </a:r>
            <a:r>
              <a:rPr lang="en-US" sz="40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air</a:t>
            </a:r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</a:t>
            </a:r>
          </a:p>
          <a:p>
            <a:pPr marL="742950" indent="-742950"/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3. </a:t>
            </a:r>
            <a:r>
              <a:rPr lang="en-US" sz="40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Oil</a:t>
            </a:r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is an important ingredients of cooking.</a:t>
            </a:r>
          </a:p>
          <a:p>
            <a:pPr marL="742950" indent="-742950"/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4. We use </a:t>
            </a:r>
            <a:r>
              <a:rPr lang="en-US" sz="40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salt</a:t>
            </a:r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for cooking curry.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17573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Examples of Material</a:t>
            </a:r>
          </a:p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Noun using sentences</a:t>
            </a:r>
            <a:endParaRPr lang="en-US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659077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2873" y="3291840"/>
            <a:ext cx="103256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 smtClean="0">
                <a:latin typeface="Arial Black" pitchFamily="34" charset="0"/>
              </a:rPr>
              <a:t>How many nouns are there and what are they? 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latin typeface="Arial Black" pitchFamily="34" charset="0"/>
              </a:rPr>
              <a:t>Write 10 sentences using every kind of nouns.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3710" y="844060"/>
            <a:ext cx="57677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Home</a:t>
            </a:r>
            <a:r>
              <a:rPr lang="en-US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work</a:t>
            </a:r>
            <a:endParaRPr lang="en-US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pic>
        <p:nvPicPr>
          <p:cNvPr id="4" name="Picture 3" descr="homewor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9352" y="1699332"/>
            <a:ext cx="2628900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2173" y="3699802"/>
            <a:ext cx="4557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 Black" pitchFamily="34" charset="0"/>
              </a:rPr>
              <a:t>Good Bye.</a:t>
            </a:r>
            <a:endParaRPr lang="en-US" sz="5400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0331" y="675248"/>
            <a:ext cx="1039602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Thank you very much.</a:t>
            </a:r>
            <a:endParaRPr lang="en-US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" y="661182"/>
            <a:ext cx="12191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Arial Rounded MT Bold" pitchFamily="34" charset="0"/>
              </a:rPr>
              <a:t>Welcome to my class.</a:t>
            </a:r>
            <a:endParaRPr lang="en-US" sz="2000" dirty="0">
              <a:latin typeface="Arial Rounded MT Bold" pitchFamily="34" charset="0"/>
            </a:endParaRPr>
          </a:p>
        </p:txBody>
      </p:sp>
      <p:pic>
        <p:nvPicPr>
          <p:cNvPr id="3" name="Picture 2" descr="flow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4714" y="1620274"/>
            <a:ext cx="4975326" cy="45624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357068276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Arial Black" panose="020B0A04020102020204" pitchFamily="34" charset="0"/>
              </a:rPr>
              <a:t>Please enjoy the video.</a:t>
            </a:r>
            <a:endParaRPr lang="en-US" sz="6000" b="1" dirty="0">
              <a:latin typeface="Arial Black" panose="020B0A04020102020204" pitchFamily="34" charset="0"/>
            </a:endParaRPr>
          </a:p>
        </p:txBody>
      </p:sp>
      <p:pic>
        <p:nvPicPr>
          <p:cNvPr id="6" name="concrete and abstract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1026941"/>
            <a:ext cx="12192000" cy="514877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161649"/>
            <a:ext cx="12192000" cy="696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What do you see in the video clip?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421203890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23292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53218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So, our today’s lesson is-</a:t>
            </a:r>
            <a:endParaRPr lang="en-US" sz="60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616591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Arial Black" pitchFamily="34" charset="0"/>
              </a:rPr>
              <a:t>Classification of Noun</a:t>
            </a:r>
            <a:endParaRPr lang="en-US" sz="5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203890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4711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Black" panose="020B0A04020102020204" pitchFamily="34" charset="0"/>
              </a:rPr>
              <a:t>After the end of lesson, SS will be able to-</a:t>
            </a:r>
            <a:endParaRPr lang="en-US" sz="4000" b="1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74387" y="2293036"/>
            <a:ext cx="73714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000" b="1" dirty="0" smtClean="0">
                <a:latin typeface="Arial Black" panose="020B0A04020102020204" pitchFamily="34" charset="0"/>
              </a:rPr>
              <a:t> understand different kinds of nouns.</a:t>
            </a:r>
          </a:p>
          <a:p>
            <a:pPr>
              <a:buFont typeface="Arial" charset="0"/>
              <a:buChar char="•"/>
            </a:pPr>
            <a:r>
              <a:rPr lang="en-US" sz="2000" b="1" dirty="0" smtClean="0">
                <a:latin typeface="Arial Black" panose="020B0A04020102020204" pitchFamily="34" charset="0"/>
              </a:rPr>
              <a:t> identify different kind of nouns.</a:t>
            </a:r>
          </a:p>
          <a:p>
            <a:pPr>
              <a:buFont typeface="Arial" charset="0"/>
              <a:buChar char="•"/>
            </a:pPr>
            <a:r>
              <a:rPr lang="en-US" sz="2000" b="1" dirty="0" smtClean="0">
                <a:latin typeface="Arial Black" panose="020B0A04020102020204" pitchFamily="34" charset="0"/>
              </a:rPr>
              <a:t> identify different nouns from any sentence.</a:t>
            </a:r>
          </a:p>
          <a:p>
            <a:pPr>
              <a:buFont typeface="Arial" charset="0"/>
              <a:buChar char="•"/>
            </a:pPr>
            <a:r>
              <a:rPr lang="en-US" sz="2000" b="1" dirty="0" smtClean="0">
                <a:latin typeface="Arial Black" panose="020B0A04020102020204" pitchFamily="34" charset="0"/>
              </a:rPr>
              <a:t> write sentence using nouns. </a:t>
            </a:r>
          </a:p>
          <a:p>
            <a:endParaRPr lang="en-US" sz="40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20389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0" y="0"/>
            <a:ext cx="12192000" cy="20174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Noun</a:t>
            </a:r>
            <a:endParaRPr lang="en-US" sz="4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7301243" y="3946657"/>
            <a:ext cx="4339770" cy="20174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Abstract Noun</a:t>
            </a:r>
            <a:endParaRPr lang="en-US" sz="4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60586" y="3742006"/>
            <a:ext cx="4042228" cy="20174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Concrete Noun</a:t>
            </a:r>
            <a:endParaRPr lang="en-US" sz="4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434420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3511323" y="0"/>
            <a:ext cx="4042228" cy="20174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Concrete Noun</a:t>
            </a:r>
            <a:endParaRPr lang="en-US" sz="4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" y="2139722"/>
            <a:ext cx="12192000" cy="29609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Those nouns can be </a:t>
            </a:r>
            <a:r>
              <a:rPr lang="en-US" sz="4000" dirty="0" smtClean="0"/>
              <a:t> </a:t>
            </a:r>
            <a:r>
              <a:rPr lang="en-US" sz="4000" dirty="0" smtClean="0">
                <a:latin typeface="Arial Black" panose="020B0A04020102020204" pitchFamily="34" charset="0"/>
              </a:rPr>
              <a:t>identified through one of the five senses like taste, touch, sight, hearing, or smell are called concrete Noun.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" y="5100638"/>
            <a:ext cx="2657474" cy="17573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Book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48009" y="5100638"/>
            <a:ext cx="2657474" cy="17573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Laptop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46824" y="5100638"/>
            <a:ext cx="2657474" cy="17573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Pen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520238" y="5100638"/>
            <a:ext cx="2657474" cy="17573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Black-board</a:t>
            </a:r>
            <a:endParaRPr lang="en-US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56089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2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3511323" y="0"/>
            <a:ext cx="4042228" cy="20174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Abstract Noun</a:t>
            </a:r>
            <a:endParaRPr lang="en-US" sz="4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" y="2139722"/>
            <a:ext cx="12191999" cy="29609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Those nouns can not be </a:t>
            </a:r>
            <a:r>
              <a:rPr lang="en-US" sz="4000" dirty="0" smtClean="0"/>
              <a:t> </a:t>
            </a:r>
            <a:r>
              <a:rPr lang="en-US" sz="4000" dirty="0" smtClean="0">
                <a:latin typeface="Arial Black" panose="020B0A04020102020204" pitchFamily="34" charset="0"/>
              </a:rPr>
              <a:t>identified through one of the five senses like taste, touch, sight, hearing, or smell are called Abstract Noun.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" y="5100638"/>
            <a:ext cx="2657474" cy="17573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Honesty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48009" y="5100638"/>
            <a:ext cx="2657474" cy="17573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rial Black" panose="020B0A04020102020204" pitchFamily="34" charset="0"/>
              </a:rPr>
              <a:t>Discipline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46824" y="5100638"/>
            <a:ext cx="2657474" cy="17573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Realization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534526" y="5100638"/>
            <a:ext cx="2657474" cy="17573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Cruelty</a:t>
            </a:r>
            <a:endParaRPr lang="en-US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500401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2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3894739" y="477525"/>
            <a:ext cx="4042228" cy="20174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Concrete Noun</a:t>
            </a:r>
            <a:endParaRPr lang="en-US" sz="4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071787"/>
            <a:ext cx="2657474" cy="17573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Proper</a:t>
            </a:r>
          </a:p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Noun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48009" y="3071787"/>
            <a:ext cx="2657474" cy="17573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Common Noun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46824" y="3071787"/>
            <a:ext cx="2657474" cy="17573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latin typeface="Arial Black" panose="020B0A04020102020204" pitchFamily="34" charset="0"/>
              </a:rPr>
              <a:t>Collective Noun</a:t>
            </a:r>
            <a:endParaRPr lang="en-US" sz="3500" dirty="0">
              <a:latin typeface="Arial Black" panose="020B0A040201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534526" y="3071787"/>
            <a:ext cx="2657474" cy="17573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Material Noun</a:t>
            </a:r>
            <a:endParaRPr lang="en-US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848672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10" grpId="0" animBg="1"/>
      <p:bldP spid="11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554</TotalTime>
  <Words>458</Words>
  <Application>Microsoft Office PowerPoint</Application>
  <PresentationFormat>Custom</PresentationFormat>
  <Paragraphs>105</Paragraphs>
  <Slides>19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GIGA-UC</dc:creator>
  <cp:lastModifiedBy>GIGA-UC</cp:lastModifiedBy>
  <cp:revision>127</cp:revision>
  <dcterms:created xsi:type="dcterms:W3CDTF">2019-07-08T08:26:53Z</dcterms:created>
  <dcterms:modified xsi:type="dcterms:W3CDTF">2019-12-06T10:51:21Z</dcterms:modified>
</cp:coreProperties>
</file>