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9"/>
  </p:notesMasterIdLst>
  <p:sldIdLst>
    <p:sldId id="257" r:id="rId2"/>
    <p:sldId id="297" r:id="rId3"/>
    <p:sldId id="272" r:id="rId4"/>
    <p:sldId id="293" r:id="rId5"/>
    <p:sldId id="301" r:id="rId6"/>
    <p:sldId id="302" r:id="rId7"/>
    <p:sldId id="303" r:id="rId8"/>
    <p:sldId id="311" r:id="rId9"/>
    <p:sldId id="312" r:id="rId10"/>
    <p:sldId id="313" r:id="rId11"/>
    <p:sldId id="314" r:id="rId12"/>
    <p:sldId id="315" r:id="rId13"/>
    <p:sldId id="308" r:id="rId14"/>
    <p:sldId id="280" r:id="rId15"/>
    <p:sldId id="310" r:id="rId16"/>
    <p:sldId id="309" r:id="rId17"/>
    <p:sldId id="28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1A4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682" autoAdjust="0"/>
  </p:normalViewPr>
  <p:slideViewPr>
    <p:cSldViewPr snapToGrid="0">
      <p:cViewPr varScale="1">
        <p:scale>
          <a:sx n="46" d="100"/>
          <a:sy n="46" d="100"/>
        </p:scale>
        <p:origin x="-126" y="-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77531-614B-442E-83F8-C92479788AF8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A2521-F4E6-4DDF-A872-7579726E65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8058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5DE5-78C5-402D-B77D-6FB408CEF07A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757-05AF-4DF5-A3DC-8590F8EF0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775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5DE5-78C5-402D-B77D-6FB408CEF07A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757-05AF-4DF5-A3DC-8590F8EF0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9654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5DE5-78C5-402D-B77D-6FB408CEF07A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757-05AF-4DF5-A3DC-8590F8EF0F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791283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5DE5-78C5-402D-B77D-6FB408CEF07A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757-05AF-4DF5-A3DC-8590F8EF0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2982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5DE5-78C5-402D-B77D-6FB408CEF07A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757-05AF-4DF5-A3DC-8590F8EF0F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957400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5DE5-78C5-402D-B77D-6FB408CEF07A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757-05AF-4DF5-A3DC-8590F8EF0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8572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5DE5-78C5-402D-B77D-6FB408CEF07A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757-05AF-4DF5-A3DC-8590F8EF0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7085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5DE5-78C5-402D-B77D-6FB408CEF07A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757-05AF-4DF5-A3DC-8590F8EF0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398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5DE5-78C5-402D-B77D-6FB408CEF07A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757-05AF-4DF5-A3DC-8590F8EF0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725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5DE5-78C5-402D-B77D-6FB408CEF07A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757-05AF-4DF5-A3DC-8590F8EF0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8165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5DE5-78C5-402D-B77D-6FB408CEF07A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757-05AF-4DF5-A3DC-8590F8EF0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9994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5DE5-78C5-402D-B77D-6FB408CEF07A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757-05AF-4DF5-A3DC-8590F8EF0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4864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5DE5-78C5-402D-B77D-6FB408CEF07A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757-05AF-4DF5-A3DC-8590F8EF0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6737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5DE5-78C5-402D-B77D-6FB408CEF07A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757-05AF-4DF5-A3DC-8590F8EF0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3818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5DE5-78C5-402D-B77D-6FB408CEF07A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757-05AF-4DF5-A3DC-8590F8EF0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973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757-05AF-4DF5-A3DC-8590F8EF0F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5DE5-78C5-402D-B77D-6FB408CEF07A}" type="datetimeFigureOut">
              <a:rPr lang="en-US" smtClean="0"/>
              <a:pPr/>
              <a:t>12/6/2019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2426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65DE5-78C5-402D-B77D-6FB408CEF07A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A7B757-05AF-4DF5-A3DC-8590F8EF0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3900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8613" y="-162601"/>
            <a:ext cx="1008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ক্লাসে সবাইকে -</a:t>
            </a:r>
            <a:endParaRPr lang="en-US" sz="8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611" b="8333"/>
          <a:stretch/>
        </p:blipFill>
        <p:spPr>
          <a:xfrm>
            <a:off x="1401305" y="945397"/>
            <a:ext cx="7618710" cy="3781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069383" y="5160936"/>
            <a:ext cx="8121112" cy="144655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IN" sz="8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935873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9658" y="0"/>
            <a:ext cx="12032342" cy="650767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b="1" u="sng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200" b="1" u="sng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কক্ষবিশিষ্ট</a:t>
            </a:r>
            <a:r>
              <a:rPr lang="en-US" sz="3200" b="1" u="sng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আইনসভাঃ</a:t>
            </a:r>
            <a:r>
              <a:rPr lang="en-US" sz="3200" b="1" u="sng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সংবিধানে</a:t>
            </a:r>
            <a:r>
              <a:rPr lang="en-US" sz="3200" b="1" spc="-15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কক্ষবিশিষ্ট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আইনসভার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বিধান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রাখা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আইনসভার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সংসদ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কক্ষবিশিষ্ট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আইনসভার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সদস্যসংখ্যা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315। 300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সরাসরি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নির্বাচিত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জনপ্রতিনিধি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বাকি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15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হবেন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নারী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সদস্য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নারীদের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15টি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আসন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10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বছরের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সংরক্ষিত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রাখা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b="1" u="sng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ন্যায়পালঃ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সংবিধানে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ন্যায়পালের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বিধান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রাখা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সংসদ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আইনের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ন্যায়পাল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ন্যায়পাল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সুপ্রিম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কোর্টের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বিচারকের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মতো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ক্ষমতার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অধিকারী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হবেন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সরকারের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যেকোন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কর্তৃপক্ষের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বিরুদ্ধে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আনীত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অভিযোগ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শোনা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দন্ড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ন্যায়পালের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জবাবদিহি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কেউ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বাধ্য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থাকবেন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200" b="1" spc="-15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b="1" u="sng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এককেন্দ্রিক</a:t>
            </a:r>
            <a:r>
              <a:rPr lang="en-US" sz="3200" b="1" u="sng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শাসনব্যবস্থাঃ</a:t>
            </a:r>
            <a:r>
              <a:rPr lang="en-US" sz="3200" b="1" u="sng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1972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সংবিধানে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বাংলাদেশকে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এককেন্দ্রিক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রাষ্ট্র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ঘোষণা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যেখানে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সরকারকে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ক্ষমতা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সরকারই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সার্বভৌম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কর্তৃপক্ষ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সংবিধান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শাসনকার্য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পরিচালনা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="" xmlns:p14="http://schemas.microsoft.com/office/powerpoint/2010/main" val="7180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9658" y="0"/>
            <a:ext cx="12032342" cy="650767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b="1" u="sng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3200" b="1" u="sng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বিভাগের</a:t>
            </a:r>
            <a:r>
              <a:rPr lang="en-US" sz="3200" b="1" u="sng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স্বাধীনতাঃ</a:t>
            </a:r>
            <a:r>
              <a:rPr lang="en-US" sz="3200" b="1" u="sng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সংবিধানে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বিভাগের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স্বাধীনতা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নিশ্চিত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বিভাগকে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জনগণের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অীধকার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স্বাধীনতা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রক্ষার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একমাত্র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রক্ষাকবচ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বিবেচনা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সংবিধানের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বিভাগকে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নির্বাহী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সম্পূর্ণ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পৃথক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ঘোষণা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b="1" u="sng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সর্বজনীন</a:t>
            </a:r>
            <a:r>
              <a:rPr lang="en-US" sz="3200" b="1" u="sng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ভোটাধিকারঃ</a:t>
            </a:r>
            <a:r>
              <a:rPr lang="en-US" sz="3200" b="1" u="sng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সংবিধানে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প্রাপ্তবয়স্ক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নাগরিকের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সর্বজনীন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ভোটাধিকার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জাতি-ধর্ম-বর্ণ-লিঙ্গ-নির্বিশেষে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18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বয়স্ক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যেকোন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নাগরিককে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ভোটাধিকার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প্রয়োগের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ভোটাধিকার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b="1" u="sng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প্রশাসনিক</a:t>
            </a:r>
            <a:r>
              <a:rPr lang="en-US" sz="3200" b="1" u="sng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ট্রাইব্যুনালঃ</a:t>
            </a:r>
            <a:r>
              <a:rPr lang="en-US" sz="3200" b="1" u="sng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1972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সংবিধানের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অন্যতম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প্রশাসনিক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ট্রাইব্যুনাল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গঠনের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ব্যবস্থা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এটাকে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বিচারব্যবস্থা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পৃথক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রাখা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কর্মকর্তা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রাষ্ট্রায়ত্ত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প্রতিষ্ঠানসমূহের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কর্মকর্তাদের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নিয়োগ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পদোন্নতি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দন্ড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সুরাহা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এখতিয়ারভুক্ত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200" b="1" spc="-15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751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9658" y="0"/>
            <a:ext cx="12032342" cy="650767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b="1" u="sng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sz="3200" b="1" u="sng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নীতিঃ</a:t>
            </a:r>
            <a:r>
              <a:rPr lang="en-US" sz="3200" b="1" u="sng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সংবিধানে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মালিকানার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নীতি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স্বীকৃত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ধরণের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মালিকানার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যথাঃ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(1)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রাষ্ট্রীয়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; (2)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সমবায়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(3)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ব্যক্তিগত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সমবায়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ব্যক্তিগত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রাষ্ট্রীয়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নিয়ন্ত্রণাধীনে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ভোগ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ন্যায়বিচারঃ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1972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সংবিধানে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মুক্তি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ন্যায়বিচারের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সংসদীয়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গণতন্ত্রের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ন্যায়বিচার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প্রতিষ্ঠার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b="1" u="sng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জনগণের</a:t>
            </a:r>
            <a:r>
              <a:rPr lang="en-US" sz="3200" b="1" u="sng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সার্বভৌমত্বঃ</a:t>
            </a:r>
            <a:r>
              <a:rPr lang="en-US" sz="3200" b="1" u="sng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1972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সংবিধানে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জনগণের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সার্বভৌমত্বের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স্বীকৃতি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সংবিধানে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“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জনগণই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রাষ্ট্রীয়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ক্ষমতার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উৎস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জনগণ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প্রত্যক্ষভাবে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প্রতিনিধি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নির্বাচনের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পরোক্ষভাবে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রাষ্ট্রীয়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ক্ষমতা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পরিচালনা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।”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b="1" u="sng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3200" b="1" u="sng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শৃঙ্খলাঃ</a:t>
            </a:r>
            <a:r>
              <a:rPr lang="en-US" sz="3200" b="1" u="sng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সংবিধানের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70নং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অনুচ্ছেদে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শৃঙ্খলার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ব্যাপারে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গুরুত্বারোপ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সংসদ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সদস্য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নিজ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ত্যাগ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সংসদে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জি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বিপক্ষে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ভোট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দিলে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আসন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শূন্য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বিবেচিত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200" b="1" spc="-15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540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79305" y="2105891"/>
            <a:ext cx="11249558" cy="3744686"/>
          </a:xfrm>
          <a:prstGeom prst="round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800" b="1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সংবিধান</a:t>
            </a:r>
            <a:r>
              <a:rPr lang="en-US" sz="4800" b="1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b="1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800" b="1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অস্থায়ী</a:t>
            </a:r>
            <a:r>
              <a:rPr lang="en-US" sz="4800" b="1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সংবিধান</a:t>
            </a:r>
            <a:r>
              <a:rPr lang="en-US" sz="4800" b="1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আদেশ</a:t>
            </a:r>
            <a:r>
              <a:rPr lang="en-US" sz="4800" b="1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জারি</a:t>
            </a:r>
            <a:r>
              <a:rPr lang="en-US" sz="4800" b="1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4800" b="1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800" b="1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r>
              <a:rPr lang="en-US" sz="4800" b="1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800" b="1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তারিখে</a:t>
            </a:r>
            <a:r>
              <a:rPr lang="en-US" sz="4800" b="1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800" b="1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4800" b="1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সংবিধানের</a:t>
            </a:r>
            <a:r>
              <a:rPr lang="en-US" sz="4800" b="1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4800" b="1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800" b="1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857829" y="433343"/>
            <a:ext cx="7590970" cy="946521"/>
          </a:xfrm>
          <a:prstGeom prst="round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buFontTx/>
              <a:buNone/>
            </a:pPr>
            <a:r>
              <a:rPr lang="en-US" sz="7200" b="1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72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72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5101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2456543" y="732971"/>
            <a:ext cx="5638800" cy="11430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450769" y="2387930"/>
            <a:ext cx="8643257" cy="2514600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1972 </a:t>
            </a: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সংবিধানের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বৈশিষ্ট্যগুলো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প্রশ্নের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খুঁজবে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06500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57829" y="433343"/>
            <a:ext cx="7590970" cy="946521"/>
          </a:xfrm>
          <a:prstGeom prst="round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buFontTx/>
              <a:buNone/>
            </a:pPr>
            <a:r>
              <a:rPr lang="en-US" sz="7200" b="1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151906" y="1840677"/>
            <a:ext cx="8763990" cy="3835730"/>
          </a:xfrm>
          <a:prstGeom prst="roundRect">
            <a:avLst>
              <a:gd name="adj" fmla="val 6290"/>
            </a:avLst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6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সংবিধান</a:t>
            </a:r>
            <a:r>
              <a:rPr lang="en-US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60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6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সংবিধানের</a:t>
            </a:r>
            <a:r>
              <a:rPr lang="en-US" sz="6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6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6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="" xmlns:p14="http://schemas.microsoft.com/office/powerpoint/2010/main" val="65963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857829" y="433343"/>
            <a:ext cx="7590970" cy="946521"/>
          </a:xfrm>
          <a:prstGeom prst="round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buFontTx/>
              <a:buNone/>
            </a:pPr>
            <a:r>
              <a:rPr lang="en-US" sz="7200" b="1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72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72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50024" y="1662548"/>
            <a:ext cx="9239003" cy="3835730"/>
          </a:xfrm>
          <a:prstGeom prst="roundRect">
            <a:avLst>
              <a:gd name="adj" fmla="val 6290"/>
            </a:avLst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সংবিধানের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বৈশিষ্ট্যের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সংবিধানের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মিল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খুঁজে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উত্তরের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স্বপক্ষে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দেখাও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="" xmlns:p14="http://schemas.microsoft.com/office/powerpoint/2010/main" val="9376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9593"/>
          <a:stretch/>
        </p:blipFill>
        <p:spPr>
          <a:xfrm>
            <a:off x="2066609" y="0"/>
            <a:ext cx="5569581" cy="5532196"/>
          </a:xfrm>
          <a:prstGeom prst="rect">
            <a:avLst/>
          </a:prstGeom>
        </p:spPr>
      </p:pic>
      <p:sp>
        <p:nvSpPr>
          <p:cNvPr id="4" name="Flowchart: Alternate Process 3"/>
          <p:cNvSpPr/>
          <p:nvPr/>
        </p:nvSpPr>
        <p:spPr>
          <a:xfrm>
            <a:off x="1168400" y="5545456"/>
            <a:ext cx="7075714" cy="11430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101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38200" y="20780"/>
            <a:ext cx="7772400" cy="1143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80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পরিচিতি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685800" y="1205342"/>
            <a:ext cx="3429000" cy="707886"/>
          </a:xfrm>
          <a:prstGeom prst="rect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4000" b="1" spc="1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শিক্ষক</a:t>
            </a:r>
            <a:r>
              <a:rPr lang="en-US" sz="4000" b="1" spc="1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b="1" spc="1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পরিচিতি</a:t>
            </a:r>
            <a:endParaRPr lang="en-US" sz="4000" b="1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  <a:sym typeface="Wingdings"/>
            </a:endParaRP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4495800" y="1129142"/>
            <a:ext cx="4114800" cy="830997"/>
          </a:xfrm>
          <a:prstGeom prst="rect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4800" b="1" spc="1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পাঠ</a:t>
            </a:r>
            <a:r>
              <a:rPr lang="en-US" sz="4800" b="1" spc="1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 </a:t>
            </a:r>
            <a:r>
              <a:rPr lang="en-US" sz="4800" b="1" spc="1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পরিচিতি</a:t>
            </a:r>
            <a:r>
              <a:rPr lang="en-US" sz="4800" b="1" spc="1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 </a:t>
            </a:r>
            <a:endParaRPr lang="en-US" sz="4800" b="1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  <a:sym typeface="Wingding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4253344"/>
            <a:ext cx="4038600" cy="23452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 হাবিবুর রহমান</a:t>
            </a:r>
            <a:r>
              <a:rPr lang="as-IN" sz="2800" dirty="0" smtClean="0"/>
              <a:t> </a:t>
            </a:r>
            <a:endParaRPr lang="en-US" sz="2800" dirty="0" smtClean="0"/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প্রভাষক (রাষ্ট্র বিজ্ঞান বিভাগ)</a:t>
            </a:r>
            <a:endParaRPr lang="as-IN" sz="3200" dirty="0" smtClean="0">
              <a:latin typeface="NikoshBAN" pitchFamily="2" charset="0"/>
              <a:cs typeface="NikoshBAN" pitchFamily="2" charset="0"/>
            </a:endParaRPr>
          </a:p>
          <a:p>
            <a:pPr lvl="0" algn="ctr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কুশিয়ারা ডিগ্রি কলেজ</a:t>
            </a:r>
            <a:br>
              <a:rPr lang="bn-IN" sz="3200" dirty="0" smtClean="0">
                <a:latin typeface="NikoshBAN" pitchFamily="2" charset="0"/>
                <a:cs typeface="NikoshBAN" pitchFamily="2" charset="0"/>
              </a:rPr>
            </a:b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গোলাপগঞ্জ, সিলেট।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530433" y="4230637"/>
            <a:ext cx="7024256" cy="261610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bn-IN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bn-IN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দ্বাদশ </a:t>
            </a:r>
            <a:endParaRPr lang="en-US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: </a:t>
            </a:r>
            <a:r>
              <a:rPr lang="bn-BD" sz="32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পৌরনীতি ও </a:t>
            </a:r>
            <a:r>
              <a:rPr lang="bn-IN" sz="32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সুশাসন </a:t>
            </a:r>
            <a:r>
              <a:rPr lang="bn-IN" sz="32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২য় পত্র  </a:t>
            </a:r>
            <a:endParaRPr lang="en-US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: 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4</a:t>
            </a:r>
            <a:r>
              <a:rPr lang="bn-IN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র্থ </a:t>
            </a:r>
            <a:r>
              <a:rPr lang="bn-IN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: 60 </a:t>
            </a:r>
            <a:r>
              <a:rPr lang="en-US" sz="32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:  </a:t>
            </a:r>
            <a:r>
              <a:rPr lang="bn-IN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০২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/12/২০১9</a:t>
            </a:r>
            <a:r>
              <a:rPr lang="bn-IN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ইং </a:t>
            </a:r>
            <a:endParaRPr lang="en-US" sz="2800" dirty="0"/>
          </a:p>
        </p:txBody>
      </p:sp>
      <p:pic>
        <p:nvPicPr>
          <p:cNvPr id="12" name="Picture 2" descr="E:\Job Application\Application Picture\Habib n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988124"/>
            <a:ext cx="1905000" cy="1905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Picture 12" descr="20170722_125105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2020964"/>
            <a:ext cx="1600200" cy="20591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3965135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916381" y="70483"/>
            <a:ext cx="6779361" cy="946521"/>
          </a:xfrm>
          <a:prstGeom prst="roundRect">
            <a:avLst/>
          </a:prstGeom>
          <a:solidFill>
            <a:schemeClr val="accent1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buFontTx/>
              <a:buNone/>
            </a:pPr>
            <a:r>
              <a:rPr lang="en-US" sz="6600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পূর্বজ্ঞান</a:t>
            </a:r>
            <a:r>
              <a:rPr lang="en-US" sz="66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যাচাই</a:t>
            </a:r>
            <a:endParaRPr lang="en-US" sz="6000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97525" y="4939595"/>
            <a:ext cx="3705101" cy="523283"/>
          </a:xfrm>
          <a:prstGeom prst="round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buFontTx/>
              <a:buNone/>
            </a:pPr>
            <a:r>
              <a:rPr lang="en-US" sz="3200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32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শেখ</a:t>
            </a:r>
            <a:r>
              <a:rPr lang="en-US" sz="32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মুজিবুর</a:t>
            </a:r>
            <a:r>
              <a:rPr lang="en-US" sz="32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রহমান</a:t>
            </a:r>
            <a:endParaRPr lang="en-US" sz="2800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454" y="1781717"/>
            <a:ext cx="2694050" cy="30640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846" y="1971754"/>
            <a:ext cx="4605811" cy="2683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1" name="Rounded Rectangle 10"/>
          <p:cNvSpPr/>
          <p:nvPr/>
        </p:nvSpPr>
        <p:spPr>
          <a:xfrm>
            <a:off x="6573975" y="4655712"/>
            <a:ext cx="3021281" cy="523283"/>
          </a:xfrm>
          <a:prstGeom prst="round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buFontTx/>
              <a:buNone/>
            </a:pPr>
            <a:r>
              <a:rPr lang="en-US" sz="40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ড. </a:t>
            </a:r>
            <a:r>
              <a:rPr lang="en-US" sz="4000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কামাল</a:t>
            </a:r>
            <a:r>
              <a:rPr lang="en-US" sz="40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হোসেন</a:t>
            </a:r>
            <a:endParaRPr lang="en-US" sz="3600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100537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1870376" y="76200"/>
            <a:ext cx="8229600" cy="1143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আমাদের আজকের পাঠ- 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641776" y="5257800"/>
            <a:ext cx="8534400" cy="1447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সংবিধান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question ma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7776" y="1447800"/>
            <a:ext cx="4114800" cy="3657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5491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90783" y="694599"/>
            <a:ext cx="8724076" cy="946521"/>
          </a:xfrm>
          <a:prstGeom prst="round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buFontTx/>
              <a:buNone/>
            </a:pPr>
            <a:r>
              <a:rPr lang="en-US" sz="7200" b="1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72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20913" y="2006931"/>
            <a:ext cx="11074401" cy="4089070"/>
          </a:xfrm>
          <a:prstGeom prst="roundRect">
            <a:avLst>
              <a:gd name="adj" fmla="val 16667"/>
            </a:avLst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60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 </a:t>
            </a:r>
            <a:r>
              <a:rPr lang="en-US" sz="60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60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6000" b="1" spc="-15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en-US" sz="6000" b="1" spc="-15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54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54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সংবিধান</a:t>
            </a:r>
            <a:r>
              <a:rPr lang="en-US" sz="54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b="1" spc="-15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54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857250" indent="-857250"/>
            <a:r>
              <a:rPr lang="bn-IN" sz="54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54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সংবিধানের</a:t>
            </a:r>
            <a:r>
              <a:rPr lang="en-US" sz="54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54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54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54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bn-IN" sz="5400" b="1" spc="-15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857250" indent="-857250"/>
            <a:r>
              <a:rPr lang="bn-IN" sz="54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54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সংবিধানের</a:t>
            </a:r>
            <a:r>
              <a:rPr lang="en-US" sz="54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প্রয়োজনীয়তা বর্ণনা </a:t>
            </a:r>
            <a:r>
              <a:rPr lang="en-US" sz="54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54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5400" b="1" spc="-15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111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90783" y="389801"/>
            <a:ext cx="8724076" cy="946521"/>
          </a:xfrm>
          <a:prstGeom prst="round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buFontTx/>
              <a:buNone/>
            </a:pPr>
            <a:r>
              <a:rPr lang="en-US" sz="7200" b="1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সংবিধানঃ</a:t>
            </a:r>
            <a:r>
              <a:rPr lang="en-US" sz="72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sz="72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72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2581" y="1526941"/>
            <a:ext cx="11750723" cy="520768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>
              <a:tabLst>
                <a:tab pos="182880" algn="l"/>
              </a:tabLst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মানবসমাজের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কল্যাণসাধনের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সফল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কতগুলো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নিয়মের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অধীনে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পরিচালিত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পরিচালনার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নিয়ম-নীতিগুলোকেই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সংবিধান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সংবিধান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ছাড়া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সংবিধান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সংবিধান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সহজেই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কোনোটির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জটিল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1971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স্বাধীন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সার্বভৌম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সংবিধান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প্রণয়ন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জরুরি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1972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17ই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জানুয়ারি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বঙ্গবন্ধু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মুজিবুর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অস্থায়ী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সংবিধান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আদেশ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খসড়া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সংবিধান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প্রণয়ন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কমিটি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কমিটি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খসড়া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সংবিধান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যাচাই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বাছাই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পরীক্ষা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নিরীক্ষা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1972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4ঠা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নভেম্বর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গণপরিষদে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উত্থাপন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বিপুল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হর্ষধ্বণি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তুমুল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করতালির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গৃহীত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16ই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ডিসেম্বর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কার্যকর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373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91033" y="354175"/>
            <a:ext cx="5525653" cy="946521"/>
          </a:xfrm>
          <a:prstGeom prst="roundRect">
            <a:avLst/>
          </a:prstGeom>
          <a:solidFill>
            <a:schemeClr val="accent2">
              <a:lumMod val="75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buFontTx/>
              <a:buNone/>
            </a:pPr>
            <a:r>
              <a:rPr lang="en-US" sz="6000" b="1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সংবিধানঃ</a:t>
            </a:r>
            <a:r>
              <a:rPr lang="en-US" sz="6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6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2236" y="1570484"/>
            <a:ext cx="4380390" cy="49464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914400" lvl="1" indent="-457200" algn="just">
              <a:buFont typeface="Wingdings" panose="05000000000000000000" pitchFamily="2" charset="2"/>
              <a:buChar char="q"/>
              <a:tabLst>
                <a:tab pos="182880" algn="l"/>
              </a:tabLst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সংবিধান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q"/>
              <a:tabLst>
                <a:tab pos="182880" algn="l"/>
              </a:tabLst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প্রজাতন্ত্র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q"/>
              <a:tabLst>
                <a:tab pos="182880" algn="l"/>
              </a:tabLst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দুষ্পরিবর্তনীয়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সংবিধান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q"/>
              <a:tabLst>
                <a:tab pos="182880" algn="l"/>
              </a:tabLst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q"/>
              <a:tabLst>
                <a:tab pos="182880" algn="l"/>
              </a:tabLst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সংবিধানের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প্রাধান্য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q"/>
              <a:tabLst>
                <a:tab pos="182880" algn="l"/>
              </a:tabLst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পরিচালনার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মূলনীতি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q"/>
              <a:tabLst>
                <a:tab pos="182880" algn="l"/>
              </a:tabLst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সংসদীয়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গণতন্ত্র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q"/>
              <a:tabLst>
                <a:tab pos="182880" algn="l"/>
              </a:tabLst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কক্ষবিশিষ্ট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আইনসভা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q"/>
              <a:tabLst>
                <a:tab pos="182880" algn="l"/>
              </a:tabLst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ন্যায়পাল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58972" y="1570484"/>
            <a:ext cx="5515428" cy="49464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914400" lvl="1" indent="-457200" algn="just">
              <a:buFont typeface="Wingdings" panose="05000000000000000000" pitchFamily="2" charset="2"/>
              <a:buChar char="q"/>
              <a:tabLst>
                <a:tab pos="182880" algn="l"/>
              </a:tabLst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এককেন্দ্রিক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শাসনব্যবস্থ্যা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q"/>
              <a:tabLst>
                <a:tab pos="182880" algn="l"/>
              </a:tabLst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বিচার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বিভাগের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q"/>
              <a:tabLst>
                <a:tab pos="182880" algn="l"/>
              </a:tabLst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সর্বজনীন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ভোটাধিকার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q"/>
              <a:tabLst>
                <a:tab pos="182880" algn="l"/>
              </a:tabLst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প্রশাসনিক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ট্রাইব্যুনাল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q"/>
              <a:tabLst>
                <a:tab pos="182880" algn="l"/>
              </a:tabLst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মালিকানা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q"/>
              <a:tabLst>
                <a:tab pos="182880" algn="l"/>
              </a:tabLst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ন্যায়বিচার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q"/>
              <a:tabLst>
                <a:tab pos="182880" algn="l"/>
              </a:tabLst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জনগণের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সার্বভৌমত্ব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q"/>
              <a:tabLst>
                <a:tab pos="182880" algn="l"/>
              </a:tabLst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শৃঙ্খলা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762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 tmFilter="0,0; .5, 1; 1, 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 tmFilter="0,0; .5, 1; 1, 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 tmFilter="0,0; .5, 1; 1, 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 tmFilter="0,0; .5, 1; 1, 1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 tmFilter="0,0; .5, 1; 1, 1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59658" y="0"/>
            <a:ext cx="12032342" cy="65076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b="1" u="sng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লিখিত</a:t>
            </a:r>
            <a:r>
              <a:rPr lang="en-US" sz="3200" b="1" u="sng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সংবিধানঃ</a:t>
            </a:r>
            <a:r>
              <a:rPr lang="en-US" sz="3200" b="1" u="sng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সংবিধান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লিখিত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82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পৃষ্ঠার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সংবিধানে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153টি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অনুচ্ছেদ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11টি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ভাগে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US" sz="3200" b="1" spc="-15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যাতে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প্রস্তাবনা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4টি (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বর্তমানে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7টি)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তফসিল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b="1" u="sng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প্রজাতন্ত্রঃ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প্রজাতন্ত্র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নামমাত্র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রাষ্ট্রপতি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হবেন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রাষ্ট্রপ্রধান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3200" b="1" spc="-15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রাষ্ট্রের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শাসনকার্য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পরিচালিত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সংসদ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সদস্যদের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নির্বাচিত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হবেন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b="1" u="sng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দুষ্পরিবর্তনীয়</a:t>
            </a:r>
            <a:r>
              <a:rPr lang="en-US" sz="3200" b="1" u="sng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সংবিধানঃ</a:t>
            </a:r>
            <a:r>
              <a:rPr lang="en-US" sz="3200" b="1" u="sng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সংবিধান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দুষ্পরিবর্তনীয়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সংবিধানের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অংশবিশেষ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সংসদের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সদস্যের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দুই-তৃতীয়াংশের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ভোট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b="1" u="sng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মৌলিক</a:t>
            </a:r>
            <a:r>
              <a:rPr lang="en-US" sz="3200" b="1" u="sng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অধিকারঃ</a:t>
            </a:r>
            <a:r>
              <a:rPr lang="en-US" sz="3200" b="1" u="sng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সংবিধান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জনগণের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মৌলিক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প্রদানের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ব্যবস্থা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করেছে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নাগরিকদের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নিশ্চিত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রাখা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সেখানে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নাগরিকদের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রাষ্ট্র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কর্তৃক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স্বীকৃত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অধিকারের</a:t>
            </a:r>
            <a:r>
              <a:rPr lang="en-US" sz="3200" b="1" spc="-15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দীর্ঘ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বাকস্বাধীনতা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জীবনধানের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চলাফেরার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স্বাধীণতা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বিবেকের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স্বাধীনতা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সম্পত্তির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সভা-সমিতির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ধর্মীয়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স্বাধীনতা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সংবিধান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স্বীকৃতি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200" b="1" spc="-15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466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9658" y="0"/>
            <a:ext cx="12032342" cy="65076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b="1" u="sng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সংবিধানের</a:t>
            </a:r>
            <a:r>
              <a:rPr lang="en-US" sz="3200" b="1" u="sng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প্রাধান্যঃ</a:t>
            </a:r>
            <a:r>
              <a:rPr lang="en-US" sz="3200" b="1" u="sng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রাষ্ট্রীয়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আইনের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সংবিধানের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প্রাধান্য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সংবিধানের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সাংঘর্ষিক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আইন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বাতিল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রাষ্ট্র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পরিচালনার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সংবিধানকে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প্রাধান্য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b="1" u="sng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রাষ্ট্র</a:t>
            </a:r>
            <a:r>
              <a:rPr lang="en-US" sz="3200" b="1" u="sng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পরিচালনার</a:t>
            </a:r>
            <a:r>
              <a:rPr lang="en-US" sz="3200" b="1" u="sng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মূলনীতিঃ</a:t>
            </a:r>
            <a:r>
              <a:rPr lang="en-US" sz="3200" b="1" u="sng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1972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সংবিধানের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অন্যতম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এতে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রাষ্ট্র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পরিচালনার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মূলনীতিসমূহ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সুস্পষ্টভাবে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লিপিবদ্ধ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সংবিধানের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ভাগটি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এজন্য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প্রণীত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জাতীয়তাবাদ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গণতন্ত্র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সমাজতন্ত্র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ধর্মনিরপেক্ষতাকে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রাষ্ট্রীয়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মূলনীতি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ঘোষণা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b="1" u="sng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সংসদীয়</a:t>
            </a:r>
            <a:r>
              <a:rPr lang="en-US" sz="3200" b="1" u="sng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গণতন্ত্রঃ</a:t>
            </a:r>
            <a:r>
              <a:rPr lang="en-US" sz="3200" b="1" u="sng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1972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সংবিধানের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সংসদীয়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সরকার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প্রবর্তন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প্রধানমন্ত্রীর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নেতৃত্বাধীন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মন্ত্রিপরিষদ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শাসনকার্য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পরিচালনার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চালিকাশক্তি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সংসদকে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সার্বভৌম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ক্ষমতা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মন্ত্রিসভার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সদস্যগণ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যৌথভাবে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সংসদের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নিকট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দায়ী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থাকেন</a:t>
            </a:r>
            <a:r>
              <a:rPr lang="en-US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200" b="1" spc="-15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752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451</TotalTime>
  <Words>945</Words>
  <Application>Microsoft Office PowerPoint</Application>
  <PresentationFormat>Custom</PresentationFormat>
  <Paragraphs>72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Facet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User</cp:lastModifiedBy>
  <cp:revision>158</cp:revision>
  <dcterms:created xsi:type="dcterms:W3CDTF">2014-03-22T03:40:55Z</dcterms:created>
  <dcterms:modified xsi:type="dcterms:W3CDTF">2019-12-06T17:10:18Z</dcterms:modified>
</cp:coreProperties>
</file>