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9525"/>
            <a:ext cx="78486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সবাইকে শুভেচ্ছা ও স্বাগতম </a:t>
            </a:r>
            <a:endParaRPr lang="en-SG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611" b="8333"/>
          <a:stretch/>
        </p:blipFill>
        <p:spPr>
          <a:xfrm>
            <a:off x="533400" y="1143000"/>
            <a:ext cx="8073629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0220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বাঙালি জাতীয়তাবাদ বিকাশে ভাষা আন্দোলনের গুরুত্ব </a:t>
            </a:r>
            <a:endParaRPr lang="en-SG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রাষ্ট্র ভাষা হিসেবে স্বীকৃতি লাভ </a:t>
            </a:r>
            <a:endParaRPr lang="en-SG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28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১৯৫৪ এর নির্বাচনে যুক্তফ্রন্টের জয়লাভ </a:t>
            </a:r>
            <a:endParaRPr lang="en-SG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67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১৯৬২ সালে শিক্ষা আন্দোলনে প্রভাব </a:t>
            </a:r>
            <a:endParaRPr lang="en-SG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05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১৯৬৬ সালের ৬দফার প্রভাব  </a:t>
            </a:r>
            <a:endParaRPr lang="en-SG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343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১৯৬৯ সালের গণ অভ্যুত্থানের প্রভাব </a:t>
            </a:r>
            <a:endParaRPr lang="en-SG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029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১৯৭০ সালের সাধারণ নির্বাচনে জয়লাভ </a:t>
            </a:r>
            <a:endParaRPr lang="en-SG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867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১৯৭১ সালের স্বাধীনতা যুদ্ধে জয়লাভ  </a:t>
            </a:r>
            <a:endParaRPr lang="en-SG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82872_302136_7653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5638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1676400" y="304800"/>
            <a:ext cx="5029200" cy="1905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SG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71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ভাষা আন্দোলনের ২ জন শহীদের নাম লেখ।  </a:t>
            </a:r>
            <a:endParaRPr lang="en-SG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371600" y="381000"/>
            <a:ext cx="5638800" cy="1447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SG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14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বাঙালি জাতীয়তাবাদ বিকাশে ভাষা আন্দোলন কিভাবে ভূমিকা পালন করে? ব্যাখ্যা কর।  </a:t>
            </a:r>
            <a:endParaRPr lang="en-SG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708693" y="76200"/>
            <a:ext cx="5410200" cy="1447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" pitchFamily="2" charset="0"/>
                <a:cs typeface="Nikosh" pitchFamily="2" charset="0"/>
              </a:rPr>
              <a:t>বাড়ির কাজ  </a:t>
            </a:r>
            <a:endParaRPr lang="en-SG" sz="5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10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১৯৭১ সালে বাংলাদেশের মুক্তিযুদ্ধে ভাষা আন্দোলনের গুরুত্ব ব্যাখ্যা কর। </a:t>
            </a:r>
            <a:endParaRPr lang="en-SG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639" b="38889"/>
          <a:stretch/>
        </p:blipFill>
        <p:spPr>
          <a:xfrm>
            <a:off x="1219200" y="1828800"/>
            <a:ext cx="5871118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2209800" y="228600"/>
            <a:ext cx="3733800" cy="1524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SG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098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১। ভাষা আন্দোলন কত সালে হয় ? 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২। ভাষা আন্দোলনের প্রথম সংগঠনের নাম কী ? 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৩। কে প্রথম বাংলাকে রাষ্ট্রভাষা করার প্রস্তাব দেন ?  </a:t>
            </a:r>
            <a:endParaRPr lang="en-SG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0" y="0"/>
            <a:ext cx="9144000" cy="13716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SG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528" b="11944"/>
          <a:stretch/>
        </p:blipFill>
        <p:spPr>
          <a:xfrm rot="16200000">
            <a:off x="1995583" y="442817"/>
            <a:ext cx="5152833" cy="7010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38200" y="228600"/>
            <a:ext cx="7772400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685800" y="1600200"/>
            <a:ext cx="3429000" cy="70788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0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0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495800" y="1524000"/>
            <a:ext cx="4114800" cy="83099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8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419600"/>
            <a:ext cx="40386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হাবিবুর রহমান</a:t>
            </a:r>
            <a:r>
              <a:rPr lang="as-IN" dirty="0" smtClean="0"/>
              <a:t> </a:t>
            </a:r>
            <a:endParaRPr lang="en-US" dirty="0" smtClean="0"/>
          </a:p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প্রভাষক (রাষ্ট্র বিজ্ঞান বিভাগ)</a:t>
            </a:r>
            <a:endParaRPr lang="as-IN" sz="2000" dirty="0" smtClean="0"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কুশিয়ারা ডিগ্রি কলেজ</a:t>
            </a:r>
            <a:br>
              <a:rPr lang="bn-IN" sz="2000" dirty="0" smtClean="0">
                <a:latin typeface="NikoshBAN" pitchFamily="2" charset="0"/>
                <a:cs typeface="NikoshBAN" pitchFamily="2" charset="0"/>
              </a:rPr>
            </a:b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গোলাপগঞ্জ, সিলেট।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4568785"/>
            <a:ext cx="3657600" cy="19082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IN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 </a:t>
            </a:r>
            <a:endParaRPr lang="en-U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bn-BD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পৌরনীতি ও </a:t>
            </a:r>
            <a:r>
              <a:rPr lang="bn-IN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সুশাসন </a:t>
            </a:r>
            <a:endParaRPr lang="en-US" sz="12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bn-IN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৬ষ্ট  </a:t>
            </a:r>
            <a:endParaRPr lang="en-U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60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 04/12/২০১9</a:t>
            </a:r>
            <a:r>
              <a:rPr lang="bn-IN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endParaRPr lang="en-U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13" name="Picture 2" descr="E:\Job Application\Application Picture\Habib 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362200"/>
            <a:ext cx="1905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20170722_125105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2436604"/>
            <a:ext cx="1600200" cy="2059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66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 dirty="0"/>
          </a:p>
        </p:txBody>
      </p:sp>
      <p:pic>
        <p:nvPicPr>
          <p:cNvPr id="3" name="Picture 2" descr="image-652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108435"/>
            <a:ext cx="3752193" cy="3216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AG03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48006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21-february-ekushe-vasha-andolon-150x1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04800"/>
            <a:ext cx="3886200" cy="2546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0" y="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SG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আমাদের আজকের পাঠ-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5257800"/>
            <a:ext cx="8534400" cy="1447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ভাষা আন্দোলন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question 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447800"/>
            <a:ext cx="4114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514600" y="228600"/>
            <a:ext cx="4267200" cy="1295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SG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 যা শিখবে---</a:t>
            </a:r>
          </a:p>
          <a:p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১।  ভাষা আন্দোল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নের গুরুত্ত্ব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বর্ণনা করতে পারবে।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4000" b="1" dirty="0" smtClean="0">
                <a:latin typeface="NikoshBAN" pitchFamily="2" charset="0"/>
                <a:cs typeface="NikoshBAN" pitchFamily="2" charset="0"/>
              </a:rPr>
            </a:b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২।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ভাষা আন্দোলনের ঘটনা প্রবাহ বর্ণনা করতে পারবে। 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  বাঙালি জাতীয়তাবাদ বিকাশে ভাষা আন্দোলনের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4000" b="1" dirty="0" smtClean="0">
                <a:latin typeface="NikoshBAN" pitchFamily="2" charset="0"/>
                <a:cs typeface="NikoshBAN" pitchFamily="2" charset="0"/>
              </a:rPr>
            </a:b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গুরুত্ব বিশ্লেষণ করতে পারবে। </a:t>
            </a:r>
            <a:endParaRPr lang="bn-IN" sz="4000" b="1" dirty="0" smtClean="0">
              <a:latin typeface="NikoshBAN" pitchFamily="2" charset="0"/>
              <a:cs typeface="NikoshBAN" pitchFamily="2" charset="0"/>
            </a:endParaRPr>
          </a:p>
          <a:p>
            <a:endParaRPr lang="en-SG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ভাষা আন্দোলনের বিভিন্ন পর্যায় </a:t>
            </a:r>
            <a:endParaRPr lang="en-SG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পাকিস্থান রাষ্ট্রটি জন্ম হওয়ার পর থেকে উর্দুকে রাষ্ট্র ভাষা করার পায়তারা করে। </a:t>
            </a:r>
            <a:endParaRPr lang="en-SG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09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এর প্রেক্ষিতে ১৯৪৭ সালে সেপ্টেম্বর মাসে অধ্যাপক আবুল কাশেমের নেতৃত্বে “তমুদ্দুন মজলিশ” গঠিত হয়। এটি ভাষা আন্দোলনের প্রথম সং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ঠন।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SG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62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১৯৪৭ সালের ডিসেম্বর মাসের শেষের দিকে রাষ্ট্র ভাষা সংগ্রাম পরিষদ গঠিত হয়। </a:t>
            </a:r>
            <a:endParaRPr lang="en-SG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34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১৯৪৮ সালের ২৩শে ফেব্রুয়ারী পাকিস্থান গণপরিষদে ধীরেন্দ্রনাথ দত্ত বাংলাকে রাষ্ট্রভাষা করার প্রস্তাব করেন। </a:t>
            </a:r>
            <a:endParaRPr lang="en-SG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১৯৪৮ সালের ২১ শে মার্চ রেসর্কোস ময়দানে ও ২৪ শে মার্চ কার্জন হলে জিন্নাহ ঘোষণা করেন “উর্দু এবং উর্দুই হবে  পাকিস্তানের একমাত্র রাষ্ট্র ভাষা”</a:t>
            </a:r>
            <a:endParaRPr lang="en-SG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657599" y="2657476"/>
          <a:ext cx="1456265" cy="1228724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1600" y="731520"/>
          <a:ext cx="59436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50"/>
                <a:gridCol w="3714750"/>
              </a:tblGrid>
              <a:tr h="381000">
                <a:tc>
                  <a:txBody>
                    <a:bodyPr/>
                    <a:lstStyle/>
                    <a:p>
                      <a:pPr lvl="1" algn="ctr"/>
                      <a:r>
                        <a:rPr lang="bn-BD" sz="2800" b="1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ভাষা</a:t>
                      </a:r>
                      <a:r>
                        <a:rPr lang="bn-BD" sz="2800" b="1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SG" sz="2800" b="1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শতকরা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ভাগ </a:t>
                      </a:r>
                      <a:endParaRPr lang="en-SG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lvl="1"/>
                      <a:r>
                        <a:rPr lang="bn-BD" sz="3600" b="1" dirty="0" smtClean="0">
                          <a:latin typeface="NikoshBAN" pitchFamily="2" charset="0"/>
                          <a:cs typeface="NikoshBAN" pitchFamily="2" charset="0"/>
                        </a:rPr>
                        <a:t>বাংলা</a:t>
                      </a:r>
                      <a:r>
                        <a:rPr lang="bn-BD" sz="36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SG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bn-BD" sz="4000" b="1" dirty="0" smtClean="0">
                          <a:latin typeface="Times New Roman" pitchFamily="18" charset="0"/>
                          <a:cs typeface="NikoshBAN" pitchFamily="2" charset="0"/>
                        </a:rPr>
                        <a:t>৫৬.৪০ %</a:t>
                      </a:r>
                      <a:r>
                        <a:rPr lang="bn-BD" sz="4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SG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lvl="1"/>
                      <a:r>
                        <a:rPr lang="bn-BD" sz="3600" b="1" dirty="0" smtClean="0">
                          <a:latin typeface="NikoshBAN" pitchFamily="2" charset="0"/>
                          <a:cs typeface="NikoshBAN" pitchFamily="2" charset="0"/>
                        </a:rPr>
                        <a:t>পাঞ্জাবী</a:t>
                      </a:r>
                      <a:r>
                        <a:rPr lang="bn-BD" sz="36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SG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২৮.৫৫ %</a:t>
                      </a:r>
                      <a:endParaRPr lang="en-SG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pPr lvl="1"/>
                      <a:r>
                        <a:rPr lang="bn-BD" sz="3600" b="1" dirty="0" smtClean="0">
                          <a:latin typeface="NikoshBAN" pitchFamily="2" charset="0"/>
                          <a:cs typeface="NikoshBAN" pitchFamily="2" charset="0"/>
                        </a:rPr>
                        <a:t>সিন্ধি</a:t>
                      </a:r>
                      <a:r>
                        <a:rPr lang="bn-BD" sz="36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SG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৫.৪৭ %</a:t>
                      </a:r>
                      <a:endParaRPr lang="en-SG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pPr lvl="1"/>
                      <a:r>
                        <a:rPr lang="bn-BD" sz="3600" b="1" dirty="0" smtClean="0">
                          <a:latin typeface="NikoshBAN" pitchFamily="2" charset="0"/>
                          <a:cs typeface="NikoshBAN" pitchFamily="2" charset="0"/>
                        </a:rPr>
                        <a:t>পশতু</a:t>
                      </a:r>
                      <a:r>
                        <a:rPr lang="bn-BD" sz="36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SG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৩.৪৮ %</a:t>
                      </a:r>
                      <a:endParaRPr lang="en-SG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lvl="1"/>
                      <a:r>
                        <a:rPr lang="bn-BD" sz="3600" b="1" dirty="0" smtClean="0">
                          <a:latin typeface="NikoshBAN" pitchFamily="2" charset="0"/>
                          <a:cs typeface="NikoshBAN" pitchFamily="2" charset="0"/>
                        </a:rPr>
                        <a:t>উর্দু</a:t>
                      </a:r>
                      <a:r>
                        <a:rPr lang="bn-BD" sz="36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SG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৩.২৭ %</a:t>
                      </a:r>
                      <a:endParaRPr lang="en-SG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lvl="1"/>
                      <a:r>
                        <a:rPr lang="bn-BD" sz="3600" b="1" dirty="0" smtClean="0">
                          <a:latin typeface="NikoshBAN" pitchFamily="2" charset="0"/>
                          <a:cs typeface="NikoshBAN" pitchFamily="2" charset="0"/>
                        </a:rPr>
                        <a:t>বেলুচি </a:t>
                      </a:r>
                      <a:endParaRPr lang="en-SG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১.২৯ %</a:t>
                      </a:r>
                      <a:endParaRPr lang="en-SG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lvl="1"/>
                      <a:r>
                        <a:rPr lang="bn-BD" sz="3600" b="1" dirty="0" smtClean="0">
                          <a:latin typeface="NikoshBAN" pitchFamily="2" charset="0"/>
                          <a:cs typeface="NikoshBAN" pitchFamily="2" charset="0"/>
                        </a:rPr>
                        <a:t>ইংরেজি</a:t>
                      </a:r>
                      <a:r>
                        <a:rPr lang="bn-BD" sz="36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SG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০.০২ %</a:t>
                      </a:r>
                      <a:endParaRPr lang="en-SG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lvl="1"/>
                      <a:r>
                        <a:rPr lang="bn-BD" sz="3600" b="1" dirty="0" smtClean="0">
                          <a:latin typeface="NikoshBAN" pitchFamily="2" charset="0"/>
                          <a:cs typeface="NikoshBAN" pitchFamily="2" charset="0"/>
                        </a:rPr>
                        <a:t>অন্যান্য </a:t>
                      </a:r>
                      <a:endParaRPr lang="en-SG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১.৫২ %</a:t>
                      </a:r>
                      <a:endParaRPr lang="en-SG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 ১৯৫১ সালে ভাষার ভিতিত্তে পাকিস্থানের জনগণের শতকরা হার ছিল নিম্নরূপঃ </a:t>
            </a:r>
            <a:endParaRPr lang="en-SG" sz="3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চূডান্ত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SG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১৯৫২ সালের ২৬শে জানুয়ারি প্রধানমন্ত্রী খাজা নাজিম উদ্দিন ঘোষণা করেন উর্দুই হবে পাকিস্থানের একমাত্র রাষ্ট্রভাষা। তার এ ঘোষণাকে কেন্দ্র করে শুরু হয় ভাষা আন্দোলনের চূডান্ত পর্ব। </a:t>
            </a:r>
            <a:endParaRPr lang="en-SG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নাজিম উদ্দিনের ঘোষণাকে কেন্দ্র করে রাষ্ট্রভাষা সংগ্রাম পরিষদ ২১ শে ফেব্রুয়ারী প্রদেশ ব্যাপি ধর্মঘটের ডাক দেন। কিন্তু সরকার ১৪৪ ধারা জারি করে। </a:t>
            </a:r>
            <a:endParaRPr lang="en-SG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672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পূর্বঘোষিত কর্মসুচী অনুযায়ী ছাত্ররা ১৪৪ ধারা ভঙ্গ করে মিছিল বের করে। মিছিল যখন ঢাকা মেডিকেল কলেজের সামনে আসে ঠিক তখনই মিছিলের উপর পুলিশ গুলিবর্ষন করে। এতে শহীদ হন ----- </a:t>
            </a:r>
            <a:endParaRPr lang="en-SG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385</Words>
  <Application>Microsoft Office PowerPoint</Application>
  <PresentationFormat>On-screen Show (4:3)</PresentationFormat>
  <Paragraphs>68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সবাইকে শুভেচ্ছা ও স্বাগতম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 ও স্বাগতম </dc:title>
  <dc:creator>Rasel</dc:creator>
  <cp:lastModifiedBy>User</cp:lastModifiedBy>
  <cp:revision>94</cp:revision>
  <dcterms:created xsi:type="dcterms:W3CDTF">2006-08-16T00:00:00Z</dcterms:created>
  <dcterms:modified xsi:type="dcterms:W3CDTF">2019-12-06T16:19:13Z</dcterms:modified>
</cp:coreProperties>
</file>