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5" r:id="rId9"/>
    <p:sldId id="266" r:id="rId10"/>
    <p:sldId id="261" r:id="rId11"/>
    <p:sldId id="264" r:id="rId12"/>
    <p:sldId id="268" r:id="rId13"/>
    <p:sldId id="267" r:id="rId14"/>
    <p:sldId id="269" r:id="rId15"/>
    <p:sldId id="272" r:id="rId16"/>
    <p:sldId id="273" r:id="rId17"/>
    <p:sldId id="274" r:id="rId18"/>
    <p:sldId id="271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33"/>
    <a:srgbClr val="FECEF4"/>
    <a:srgbClr val="FFFFCC"/>
    <a:srgbClr val="FBB3F1"/>
    <a:srgbClr val="5FFD85"/>
    <a:srgbClr val="99F4F9"/>
    <a:srgbClr val="FFFF99"/>
    <a:srgbClr val="00FFFF"/>
    <a:srgbClr val="77F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6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34EF7-9615-4E40-974A-EC3EA70568A7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A94B92BD-D7D2-4506-91A4-1AD4745FEA07}">
      <dgm:prSet phldrT="[Text]" custT="1"/>
      <dgm:spPr>
        <a:solidFill>
          <a:srgbClr val="FFFF66">
            <a:alpha val="89804"/>
          </a:srgbClr>
        </a:solidFill>
        <a:ln w="28575">
          <a:solidFill>
            <a:srgbClr val="7030A0"/>
          </a:solidFill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gm:spPr>
      <dgm:t>
        <a:bodyPr/>
        <a:lstStyle/>
        <a:p>
          <a:pPr algn="l"/>
          <a:r>
            <a: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লকে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সংজ্ঞায়িত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পারবে ,</a:t>
          </a:r>
          <a:r>
            <a: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745EA3-DB50-4FB7-AE59-682170A0DE2A}" type="parTrans" cxnId="{77003B83-0E0D-435E-9C4C-52FAC27BAB94}">
      <dgm:prSet/>
      <dgm:spPr/>
      <dgm:t>
        <a:bodyPr/>
        <a:lstStyle/>
        <a:p>
          <a:endParaRPr lang="en-US"/>
        </a:p>
      </dgm:t>
    </dgm:pt>
    <dgm:pt modelId="{CBD20EDE-9FF8-4652-987A-4646833EA7F8}" type="sibTrans" cxnId="{77003B83-0E0D-435E-9C4C-52FAC27BAB94}">
      <dgm:prSet/>
      <dgm:spPr/>
      <dgm:t>
        <a:bodyPr/>
        <a:lstStyle/>
        <a:p>
          <a:endParaRPr lang="en-US"/>
        </a:p>
      </dgm:t>
    </dgm:pt>
    <dgm:pt modelId="{03803DD7-4506-40DA-B95C-368EC155B8DE}">
      <dgm:prSet phldrT="[Text]" custT="1"/>
      <dgm:spPr>
        <a:solidFill>
          <a:srgbClr val="66FF33">
            <a:alpha val="89804"/>
          </a:srgbClr>
        </a:solidFill>
        <a:ln w="28575">
          <a:solidFill>
            <a:srgbClr val="7030A0"/>
          </a:solidFill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gm:spPr>
      <dgm:t>
        <a:bodyPr/>
        <a:lstStyle/>
        <a:p>
          <a:pPr algn="ctr"/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মূলের কাজ ব্যাখ্যা করতে পারবে , 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E50AE2-10A7-4F38-9F19-69292B9D51B1}" type="parTrans" cxnId="{48F05361-B834-4ED3-B753-1816E56C95C1}">
      <dgm:prSet/>
      <dgm:spPr/>
      <dgm:t>
        <a:bodyPr/>
        <a:lstStyle/>
        <a:p>
          <a:endParaRPr lang="en-US"/>
        </a:p>
      </dgm:t>
    </dgm:pt>
    <dgm:pt modelId="{1B7D9BE8-CE46-47D1-8128-32B65F70B813}" type="sibTrans" cxnId="{48F05361-B834-4ED3-B753-1816E56C95C1}">
      <dgm:prSet/>
      <dgm:spPr/>
      <dgm:t>
        <a:bodyPr/>
        <a:lstStyle/>
        <a:p>
          <a:endParaRPr lang="en-US"/>
        </a:p>
      </dgm:t>
    </dgm:pt>
    <dgm:pt modelId="{8AC03E79-71C3-4BD6-A607-E1514B9DEC39}">
      <dgm:prSet phldrT="[Text]" custT="1"/>
      <dgm:spPr>
        <a:solidFill>
          <a:srgbClr val="FF33CC">
            <a:alpha val="89804"/>
          </a:srgbClr>
        </a:solidFill>
        <a:ln w="28575">
          <a:solidFill>
            <a:srgbClr val="7030A0"/>
          </a:solidFill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gm:spPr>
      <dgm:t>
        <a:bodyPr/>
        <a:lstStyle/>
        <a:p>
          <a:pPr algn="l"/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   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মূলের </a:t>
          </a: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প্রকারভেদ 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 ।</a:t>
          </a: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87FFB-CD53-4342-B769-407392E069FD}" type="parTrans" cxnId="{67EA7445-C019-487A-BD0C-2A5BC193F876}">
      <dgm:prSet/>
      <dgm:spPr/>
      <dgm:t>
        <a:bodyPr/>
        <a:lstStyle/>
        <a:p>
          <a:endParaRPr lang="en-US"/>
        </a:p>
      </dgm:t>
    </dgm:pt>
    <dgm:pt modelId="{F3B165C1-CAE5-4E31-8091-F90198F003DC}" type="sibTrans" cxnId="{67EA7445-C019-487A-BD0C-2A5BC193F876}">
      <dgm:prSet/>
      <dgm:spPr/>
      <dgm:t>
        <a:bodyPr/>
        <a:lstStyle/>
        <a:p>
          <a:endParaRPr lang="en-US"/>
        </a:p>
      </dgm:t>
    </dgm:pt>
    <dgm:pt modelId="{7135D99E-CE3F-4096-94DC-C54D53BC9628}">
      <dgm:prSet custT="1"/>
      <dgm:spPr>
        <a:solidFill>
          <a:srgbClr val="00FFFF">
            <a:alpha val="89804"/>
          </a:srgbClr>
        </a:solidFill>
        <a:ln w="19050">
          <a:solidFill>
            <a:srgbClr val="7030A0"/>
          </a:solidFill>
        </a:ln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মূলের বিভিন্ন অংশ চিহ্নিত করতে পারবে,  </a:t>
          </a:r>
          <a:endParaRPr lang="bn-IN" sz="3200" dirty="0" smtClean="0"/>
        </a:p>
      </dgm:t>
    </dgm:pt>
    <dgm:pt modelId="{7B06FD42-C36E-451E-BC3E-2B37219BCAED}" type="parTrans" cxnId="{BCA38A2C-BE22-4016-B486-16A04C297AEB}">
      <dgm:prSet/>
      <dgm:spPr/>
      <dgm:t>
        <a:bodyPr/>
        <a:lstStyle/>
        <a:p>
          <a:endParaRPr lang="en-US"/>
        </a:p>
      </dgm:t>
    </dgm:pt>
    <dgm:pt modelId="{DA27830A-3EED-4C5B-9E86-37380ECC8598}" type="sibTrans" cxnId="{BCA38A2C-BE22-4016-B486-16A04C297AEB}">
      <dgm:prSet/>
      <dgm:spPr/>
      <dgm:t>
        <a:bodyPr/>
        <a:lstStyle/>
        <a:p>
          <a:endParaRPr lang="en-US"/>
        </a:p>
      </dgm:t>
    </dgm:pt>
    <dgm:pt modelId="{CE0D6F59-B8F4-4BDE-B3C5-D9F7F34F9C85}" type="pres">
      <dgm:prSet presAssocID="{40834EF7-9615-4E40-974A-EC3EA70568A7}" presName="compositeShape" presStyleCnt="0">
        <dgm:presLayoutVars>
          <dgm:dir/>
          <dgm:resizeHandles/>
        </dgm:presLayoutVars>
      </dgm:prSet>
      <dgm:spPr/>
    </dgm:pt>
    <dgm:pt modelId="{5E744B5E-D542-4FB9-8846-CA8A106657FC}" type="pres">
      <dgm:prSet presAssocID="{40834EF7-9615-4E40-974A-EC3EA70568A7}" presName="pyramid" presStyleLbl="node1" presStyleIdx="0" presStyleCnt="1" custLinFactNeighborX="-37969" custLinFactNeighborY="-4570"/>
      <dgm:spPr>
        <a:solidFill>
          <a:srgbClr val="00B050"/>
        </a:solidFill>
        <a:ln w="28575">
          <a:solidFill>
            <a:srgbClr val="FF000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A8ED474-B39E-4203-82FF-F6419AB223EA}" type="pres">
      <dgm:prSet presAssocID="{40834EF7-9615-4E40-974A-EC3EA70568A7}" presName="theList" presStyleCnt="0"/>
      <dgm:spPr/>
    </dgm:pt>
    <dgm:pt modelId="{B007EDF3-1F8F-4D94-AA78-DF30AD8E3778}" type="pres">
      <dgm:prSet presAssocID="{A94B92BD-D7D2-4506-91A4-1AD4745FEA07}" presName="aNode" presStyleLbl="fgAcc1" presStyleIdx="0" presStyleCnt="4" custScaleX="225421" custLinFactY="-302" custLinFactNeighborX="2374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C2025-8777-4808-A0C8-B78E32866012}" type="pres">
      <dgm:prSet presAssocID="{A94B92BD-D7D2-4506-91A4-1AD4745FEA07}" presName="aSpace" presStyleCnt="0"/>
      <dgm:spPr/>
    </dgm:pt>
    <dgm:pt modelId="{0647180E-9B92-4DA6-9F98-299F9BBB759F}" type="pres">
      <dgm:prSet presAssocID="{7135D99E-CE3F-4096-94DC-C54D53BC9628}" presName="aNode" presStyleLbl="fgAcc1" presStyleIdx="1" presStyleCnt="4" custScaleX="225629" custLinFactNeighborX="21640" custLinFactNeighborY="-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FC42F-112B-4042-AC8D-E944F5AD6EE4}" type="pres">
      <dgm:prSet presAssocID="{7135D99E-CE3F-4096-94DC-C54D53BC9628}" presName="aSpace" presStyleCnt="0"/>
      <dgm:spPr/>
    </dgm:pt>
    <dgm:pt modelId="{9AF37447-6B1F-4311-8048-2190542203E9}" type="pres">
      <dgm:prSet presAssocID="{03803DD7-4506-40DA-B95C-368EC155B8DE}" presName="aNode" presStyleLbl="fgAcc1" presStyleIdx="2" presStyleCnt="4" custScaleX="226469" custLinFactNeighborX="22725" custLinFactNeighborY="89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694FA-455E-414D-A855-DEFCDFD5A53D}" type="pres">
      <dgm:prSet presAssocID="{03803DD7-4506-40DA-B95C-368EC155B8DE}" presName="aSpace" presStyleCnt="0"/>
      <dgm:spPr/>
    </dgm:pt>
    <dgm:pt modelId="{5D0DBD41-505E-4031-8730-E13B2B097573}" type="pres">
      <dgm:prSet presAssocID="{8AC03E79-71C3-4BD6-A607-E1514B9DEC39}" presName="aNode" presStyleLbl="fgAcc1" presStyleIdx="3" presStyleCnt="4" custScaleX="228078" custLinFactY="8846" custLinFactNeighborX="2241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5549A-C24D-45AF-9323-CC150F0815A2}" type="pres">
      <dgm:prSet presAssocID="{8AC03E79-71C3-4BD6-A607-E1514B9DEC39}" presName="aSpace" presStyleCnt="0"/>
      <dgm:spPr/>
    </dgm:pt>
  </dgm:ptLst>
  <dgm:cxnLst>
    <dgm:cxn modelId="{67EA7445-C019-487A-BD0C-2A5BC193F876}" srcId="{40834EF7-9615-4E40-974A-EC3EA70568A7}" destId="{8AC03E79-71C3-4BD6-A607-E1514B9DEC39}" srcOrd="3" destOrd="0" parTransId="{DB687FFB-CD53-4342-B769-407392E069FD}" sibTransId="{F3B165C1-CAE5-4E31-8091-F90198F003DC}"/>
    <dgm:cxn modelId="{B6389DBE-4B56-48B4-A917-1F572BA4EBAE}" type="presOf" srcId="{03803DD7-4506-40DA-B95C-368EC155B8DE}" destId="{9AF37447-6B1F-4311-8048-2190542203E9}" srcOrd="0" destOrd="0" presId="urn:microsoft.com/office/officeart/2005/8/layout/pyramid2"/>
    <dgm:cxn modelId="{77003B83-0E0D-435E-9C4C-52FAC27BAB94}" srcId="{40834EF7-9615-4E40-974A-EC3EA70568A7}" destId="{A94B92BD-D7D2-4506-91A4-1AD4745FEA07}" srcOrd="0" destOrd="0" parTransId="{02745EA3-DB50-4FB7-AE59-682170A0DE2A}" sibTransId="{CBD20EDE-9FF8-4652-987A-4646833EA7F8}"/>
    <dgm:cxn modelId="{705B1562-3B72-4829-940F-D888A63472A7}" type="presOf" srcId="{8AC03E79-71C3-4BD6-A607-E1514B9DEC39}" destId="{5D0DBD41-505E-4031-8730-E13B2B097573}" srcOrd="0" destOrd="0" presId="urn:microsoft.com/office/officeart/2005/8/layout/pyramid2"/>
    <dgm:cxn modelId="{6AC5373C-6996-4AF5-BDBC-3D38FC27852E}" type="presOf" srcId="{7135D99E-CE3F-4096-94DC-C54D53BC9628}" destId="{0647180E-9B92-4DA6-9F98-299F9BBB759F}" srcOrd="0" destOrd="0" presId="urn:microsoft.com/office/officeart/2005/8/layout/pyramid2"/>
    <dgm:cxn modelId="{48F05361-B834-4ED3-B753-1816E56C95C1}" srcId="{40834EF7-9615-4E40-974A-EC3EA70568A7}" destId="{03803DD7-4506-40DA-B95C-368EC155B8DE}" srcOrd="2" destOrd="0" parTransId="{45E50AE2-10A7-4F38-9F19-69292B9D51B1}" sibTransId="{1B7D9BE8-CE46-47D1-8128-32B65F70B813}"/>
    <dgm:cxn modelId="{563B1698-EF55-4D10-89D4-E76C9530D662}" type="presOf" srcId="{A94B92BD-D7D2-4506-91A4-1AD4745FEA07}" destId="{B007EDF3-1F8F-4D94-AA78-DF30AD8E3778}" srcOrd="0" destOrd="0" presId="urn:microsoft.com/office/officeart/2005/8/layout/pyramid2"/>
    <dgm:cxn modelId="{BCA38A2C-BE22-4016-B486-16A04C297AEB}" srcId="{40834EF7-9615-4E40-974A-EC3EA70568A7}" destId="{7135D99E-CE3F-4096-94DC-C54D53BC9628}" srcOrd="1" destOrd="0" parTransId="{7B06FD42-C36E-451E-BC3E-2B37219BCAED}" sibTransId="{DA27830A-3EED-4C5B-9E86-37380ECC8598}"/>
    <dgm:cxn modelId="{55C6591C-464A-4E61-B495-51442C7F04BB}" type="presOf" srcId="{40834EF7-9615-4E40-974A-EC3EA70568A7}" destId="{CE0D6F59-B8F4-4BDE-B3C5-D9F7F34F9C85}" srcOrd="0" destOrd="0" presId="urn:microsoft.com/office/officeart/2005/8/layout/pyramid2"/>
    <dgm:cxn modelId="{867A2683-2D3C-4DF8-895A-6E8DBDD975D5}" type="presParOf" srcId="{CE0D6F59-B8F4-4BDE-B3C5-D9F7F34F9C85}" destId="{5E744B5E-D542-4FB9-8846-CA8A106657FC}" srcOrd="0" destOrd="0" presId="urn:microsoft.com/office/officeart/2005/8/layout/pyramid2"/>
    <dgm:cxn modelId="{CCA9C768-1894-4E40-AFCC-2B2D3AD3A068}" type="presParOf" srcId="{CE0D6F59-B8F4-4BDE-B3C5-D9F7F34F9C85}" destId="{BA8ED474-B39E-4203-82FF-F6419AB223EA}" srcOrd="1" destOrd="0" presId="urn:microsoft.com/office/officeart/2005/8/layout/pyramid2"/>
    <dgm:cxn modelId="{B3DABB57-D838-4115-AB45-EAA2EB37EE0E}" type="presParOf" srcId="{BA8ED474-B39E-4203-82FF-F6419AB223EA}" destId="{B007EDF3-1F8F-4D94-AA78-DF30AD8E3778}" srcOrd="0" destOrd="0" presId="urn:microsoft.com/office/officeart/2005/8/layout/pyramid2"/>
    <dgm:cxn modelId="{E8759A4E-A86D-4CA1-B8EA-087B93D863F9}" type="presParOf" srcId="{BA8ED474-B39E-4203-82FF-F6419AB223EA}" destId="{7CAC2025-8777-4808-A0C8-B78E32866012}" srcOrd="1" destOrd="0" presId="urn:microsoft.com/office/officeart/2005/8/layout/pyramid2"/>
    <dgm:cxn modelId="{49B6286C-C43F-49E2-864A-93C2FB885DFB}" type="presParOf" srcId="{BA8ED474-B39E-4203-82FF-F6419AB223EA}" destId="{0647180E-9B92-4DA6-9F98-299F9BBB759F}" srcOrd="2" destOrd="0" presId="urn:microsoft.com/office/officeart/2005/8/layout/pyramid2"/>
    <dgm:cxn modelId="{AEA54427-4A3F-439A-84DA-2ACB07C5C6E8}" type="presParOf" srcId="{BA8ED474-B39E-4203-82FF-F6419AB223EA}" destId="{EA8FC42F-112B-4042-AC8D-E944F5AD6EE4}" srcOrd="3" destOrd="0" presId="urn:microsoft.com/office/officeart/2005/8/layout/pyramid2"/>
    <dgm:cxn modelId="{38F568E1-824D-4E7C-A73E-AE2CBC47BCCD}" type="presParOf" srcId="{BA8ED474-B39E-4203-82FF-F6419AB223EA}" destId="{9AF37447-6B1F-4311-8048-2190542203E9}" srcOrd="4" destOrd="0" presId="urn:microsoft.com/office/officeart/2005/8/layout/pyramid2"/>
    <dgm:cxn modelId="{601A99D9-022A-4480-A88F-625FE0210E90}" type="presParOf" srcId="{BA8ED474-B39E-4203-82FF-F6419AB223EA}" destId="{302694FA-455E-414D-A855-DEFCDFD5A53D}" srcOrd="5" destOrd="0" presId="urn:microsoft.com/office/officeart/2005/8/layout/pyramid2"/>
    <dgm:cxn modelId="{241D81B1-A487-4A27-B99D-B5CACB5E0C52}" type="presParOf" srcId="{BA8ED474-B39E-4203-82FF-F6419AB223EA}" destId="{5D0DBD41-505E-4031-8730-E13B2B097573}" srcOrd="6" destOrd="0" presId="urn:microsoft.com/office/officeart/2005/8/layout/pyramid2"/>
    <dgm:cxn modelId="{6634E858-E6D9-4D53-9319-282A52369008}" type="presParOf" srcId="{BA8ED474-B39E-4203-82FF-F6419AB223EA}" destId="{DC15549A-C24D-45AF-9323-CC150F0815A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9365D-01F9-40BC-8742-D9122D019DCD}" type="doc">
      <dgm:prSet loTypeId="urn:microsoft.com/office/officeart/2008/layout/PictureAccentList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DBC228-251C-4CAA-BEBF-900425BD9C5C}">
      <dgm:prSet phldrT="[Text]"/>
      <dgm:spPr>
        <a:solidFill>
          <a:srgbClr val="77F9A2"/>
        </a:solidFill>
        <a:ln w="28575">
          <a:solidFill>
            <a:srgbClr val="FF33CC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গত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582525-A02E-44BE-A4BF-B4AC13C0561D}" type="parTrans" cxnId="{DF12D417-64BC-432F-AEE2-1C9401799172}">
      <dgm:prSet/>
      <dgm:spPr/>
      <dgm:t>
        <a:bodyPr/>
        <a:lstStyle/>
        <a:p>
          <a:endParaRPr lang="en-US"/>
        </a:p>
      </dgm:t>
    </dgm:pt>
    <dgm:pt modelId="{9B7618D3-56C8-46C3-AC2E-079D51F392CB}" type="sibTrans" cxnId="{DF12D417-64BC-432F-AEE2-1C9401799172}">
      <dgm:prSet/>
      <dgm:spPr/>
      <dgm:t>
        <a:bodyPr/>
        <a:lstStyle/>
        <a:p>
          <a:endParaRPr lang="en-US"/>
        </a:p>
      </dgm:t>
    </dgm:pt>
    <dgm:pt modelId="{28B13BA7-7825-44FE-B9F0-2EB44177BE5A}">
      <dgm:prSet phldrT="[Text]"/>
      <dgm:spPr>
        <a:solidFill>
          <a:srgbClr val="FECEF4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স্থানিক মূলের উদ্ভিদের নাম লিখ ।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46E221-F7E8-436E-9A54-50239F20CE83}" type="parTrans" cxnId="{1E878A96-1ED5-4E84-AE50-301FB73A51E8}">
      <dgm:prSet/>
      <dgm:spPr/>
      <dgm:t>
        <a:bodyPr/>
        <a:lstStyle/>
        <a:p>
          <a:endParaRPr lang="en-US"/>
        </a:p>
      </dgm:t>
    </dgm:pt>
    <dgm:pt modelId="{9FF92F47-7F71-4CA1-9197-EBBF1DD7D716}" type="sibTrans" cxnId="{1E878A96-1ED5-4E84-AE50-301FB73A51E8}">
      <dgm:prSet/>
      <dgm:spPr/>
      <dgm:t>
        <a:bodyPr/>
        <a:lstStyle/>
        <a:p>
          <a:endParaRPr lang="en-US"/>
        </a:p>
      </dgm:t>
    </dgm:pt>
    <dgm:pt modelId="{508396F3-2677-444C-BC58-10CB1E36215B}">
      <dgm:prSet phldrT="[Text]"/>
      <dgm:spPr>
        <a:solidFill>
          <a:srgbClr val="00FFFF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গুচ্ছ মূলের উদ্ভিদের নাম লিখ ।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A1DE4B-3CDD-4191-B2FD-11B9E7A1BAD1}" type="parTrans" cxnId="{F1671484-D1BC-4E51-8846-D49883AD45CF}">
      <dgm:prSet/>
      <dgm:spPr/>
      <dgm:t>
        <a:bodyPr/>
        <a:lstStyle/>
        <a:p>
          <a:endParaRPr lang="en-US"/>
        </a:p>
      </dgm:t>
    </dgm:pt>
    <dgm:pt modelId="{D213DFD0-CA71-4028-8C52-22206315AD34}" type="sibTrans" cxnId="{F1671484-D1BC-4E51-8846-D49883AD45CF}">
      <dgm:prSet/>
      <dgm:spPr/>
      <dgm:t>
        <a:bodyPr/>
        <a:lstStyle/>
        <a:p>
          <a:endParaRPr lang="en-US"/>
        </a:p>
      </dgm:t>
    </dgm:pt>
    <dgm:pt modelId="{56DDAC03-0EDE-435C-80FC-02F1B12D9D64}">
      <dgm:prSet/>
      <dgm:spPr>
        <a:solidFill>
          <a:srgbClr val="FFFF99"/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অগুচ্ছ মূলের উদ্ভিদের নাম লিখ ।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5CFC36-DDD7-478D-B00C-5B61EB9145BF}" type="parTrans" cxnId="{936B8736-415D-4EDC-BE6F-787098889012}">
      <dgm:prSet/>
      <dgm:spPr/>
      <dgm:t>
        <a:bodyPr/>
        <a:lstStyle/>
        <a:p>
          <a:endParaRPr lang="en-US"/>
        </a:p>
      </dgm:t>
    </dgm:pt>
    <dgm:pt modelId="{B9A20BAA-AD96-4082-9A46-0336531DE641}" type="sibTrans" cxnId="{936B8736-415D-4EDC-BE6F-787098889012}">
      <dgm:prSet/>
      <dgm:spPr/>
      <dgm:t>
        <a:bodyPr/>
        <a:lstStyle/>
        <a:p>
          <a:endParaRPr lang="en-US"/>
        </a:p>
      </dgm:t>
    </dgm:pt>
    <dgm:pt modelId="{17BFDBB4-EB20-40C6-83E5-74B9D5A28891}" type="pres">
      <dgm:prSet presAssocID="{1CD9365D-01F9-40BC-8742-D9122D019DC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F48AB0-8636-4AA5-9756-22DA6B851A4E}" type="pres">
      <dgm:prSet presAssocID="{58DBC228-251C-4CAA-BEBF-900425BD9C5C}" presName="root" presStyleCnt="0">
        <dgm:presLayoutVars>
          <dgm:chMax/>
          <dgm:chPref val="4"/>
        </dgm:presLayoutVars>
      </dgm:prSet>
      <dgm:spPr/>
    </dgm:pt>
    <dgm:pt modelId="{1D7383E1-E607-499D-9ECD-4CC66B124FEA}" type="pres">
      <dgm:prSet presAssocID="{58DBC228-251C-4CAA-BEBF-900425BD9C5C}" presName="rootComposite" presStyleCnt="0">
        <dgm:presLayoutVars/>
      </dgm:prSet>
      <dgm:spPr/>
    </dgm:pt>
    <dgm:pt modelId="{CB9D8632-10C6-4962-8F9F-2000468DDFCC}" type="pres">
      <dgm:prSet presAssocID="{58DBC228-251C-4CAA-BEBF-900425BD9C5C}" presName="rootText" presStyleLbl="node0" presStyleIdx="0" presStyleCnt="1" custScaleX="102901" custLinFactNeighborX="1414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A0590A88-A171-443F-B164-A881ABBB3FC7}" type="pres">
      <dgm:prSet presAssocID="{58DBC228-251C-4CAA-BEBF-900425BD9C5C}" presName="childShape" presStyleCnt="0">
        <dgm:presLayoutVars>
          <dgm:chMax val="0"/>
          <dgm:chPref val="0"/>
        </dgm:presLayoutVars>
      </dgm:prSet>
      <dgm:spPr/>
    </dgm:pt>
    <dgm:pt modelId="{7CEE4D0C-F830-461B-9499-BDDF53B7687A}" type="pres">
      <dgm:prSet presAssocID="{28B13BA7-7825-44FE-B9F0-2EB44177BE5A}" presName="childComposite" presStyleCnt="0">
        <dgm:presLayoutVars>
          <dgm:chMax val="0"/>
          <dgm:chPref val="0"/>
        </dgm:presLayoutVars>
      </dgm:prSet>
      <dgm:spPr/>
    </dgm:pt>
    <dgm:pt modelId="{65B1A43E-3B22-4F86-A74D-35497298A77B}" type="pres">
      <dgm:prSet presAssocID="{28B13BA7-7825-44FE-B9F0-2EB44177BE5A}" presName="Image" presStyleLbl="node1" presStyleIdx="0" presStyleCnt="3" custScaleX="1011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DD39396-E705-450C-BCFA-54B3BE86F867}" type="pres">
      <dgm:prSet presAssocID="{28B13BA7-7825-44FE-B9F0-2EB44177BE5A}" presName="childText" presStyleLbl="lnNode1" presStyleIdx="0" presStyleCnt="3" custScaleX="102742" custLinFactNeighborX="2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4EE1D-553E-4CAC-8E2B-EE45638BA6F8}" type="pres">
      <dgm:prSet presAssocID="{508396F3-2677-444C-BC58-10CB1E36215B}" presName="childComposite" presStyleCnt="0">
        <dgm:presLayoutVars>
          <dgm:chMax val="0"/>
          <dgm:chPref val="0"/>
        </dgm:presLayoutVars>
      </dgm:prSet>
      <dgm:spPr/>
    </dgm:pt>
    <dgm:pt modelId="{5A7043FC-3CA7-429D-8660-76B822E69E33}" type="pres">
      <dgm:prSet presAssocID="{508396F3-2677-444C-BC58-10CB1E36215B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88BE7E3-7329-461C-AF56-B50B894F7291}" type="pres">
      <dgm:prSet presAssocID="{508396F3-2677-444C-BC58-10CB1E36215B}" presName="childText" presStyleLbl="lnNode1" presStyleIdx="1" presStyleCnt="3" custScaleX="102254" custLinFactNeighborX="2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AD390-39D6-4FA5-A008-00F5DF6B0601}" type="pres">
      <dgm:prSet presAssocID="{56DDAC03-0EDE-435C-80FC-02F1B12D9D64}" presName="childComposite" presStyleCnt="0">
        <dgm:presLayoutVars>
          <dgm:chMax val="0"/>
          <dgm:chPref val="0"/>
        </dgm:presLayoutVars>
      </dgm:prSet>
      <dgm:spPr/>
    </dgm:pt>
    <dgm:pt modelId="{5A5190F5-30DA-426A-994A-D4CB4A0245F9}" type="pres">
      <dgm:prSet presAssocID="{56DDAC03-0EDE-435C-80FC-02F1B12D9D64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6C00C3B-7584-4281-9B1A-00E91FB528D9}" type="pres">
      <dgm:prSet presAssocID="{56DDAC03-0EDE-435C-80FC-02F1B12D9D64}" presName="childText" presStyleLbl="lnNode1" presStyleIdx="2" presStyleCnt="3" custScaleX="103767" custLinFactNeighborX="4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34DE95-C21C-4DB6-8C96-D38F1252C8DB}" type="presOf" srcId="{56DDAC03-0EDE-435C-80FC-02F1B12D9D64}" destId="{96C00C3B-7584-4281-9B1A-00E91FB528D9}" srcOrd="0" destOrd="0" presId="urn:microsoft.com/office/officeart/2008/layout/PictureAccentList"/>
    <dgm:cxn modelId="{772097B5-811B-486B-9EED-FE1690595F5E}" type="presOf" srcId="{58DBC228-251C-4CAA-BEBF-900425BD9C5C}" destId="{CB9D8632-10C6-4962-8F9F-2000468DDFCC}" srcOrd="0" destOrd="0" presId="urn:microsoft.com/office/officeart/2008/layout/PictureAccentList"/>
    <dgm:cxn modelId="{1E878A96-1ED5-4E84-AE50-301FB73A51E8}" srcId="{58DBC228-251C-4CAA-BEBF-900425BD9C5C}" destId="{28B13BA7-7825-44FE-B9F0-2EB44177BE5A}" srcOrd="0" destOrd="0" parTransId="{9B46E221-F7E8-436E-9A54-50239F20CE83}" sibTransId="{9FF92F47-7F71-4CA1-9197-EBBF1DD7D716}"/>
    <dgm:cxn modelId="{CB9B13F6-56B1-41DF-AAF8-E4410ECEA1DF}" type="presOf" srcId="{508396F3-2677-444C-BC58-10CB1E36215B}" destId="{888BE7E3-7329-461C-AF56-B50B894F7291}" srcOrd="0" destOrd="0" presId="urn:microsoft.com/office/officeart/2008/layout/PictureAccentList"/>
    <dgm:cxn modelId="{1BCBFFED-D130-4F53-8F68-AD8C366A4B41}" type="presOf" srcId="{28B13BA7-7825-44FE-B9F0-2EB44177BE5A}" destId="{7DD39396-E705-450C-BCFA-54B3BE86F867}" srcOrd="0" destOrd="0" presId="urn:microsoft.com/office/officeart/2008/layout/PictureAccentList"/>
    <dgm:cxn modelId="{936B8736-415D-4EDC-BE6F-787098889012}" srcId="{58DBC228-251C-4CAA-BEBF-900425BD9C5C}" destId="{56DDAC03-0EDE-435C-80FC-02F1B12D9D64}" srcOrd="2" destOrd="0" parTransId="{AB5CFC36-DDD7-478D-B00C-5B61EB9145BF}" sibTransId="{B9A20BAA-AD96-4082-9A46-0336531DE641}"/>
    <dgm:cxn modelId="{ED05ECB4-08FC-4A05-9A19-159530E6445E}" type="presOf" srcId="{1CD9365D-01F9-40BC-8742-D9122D019DCD}" destId="{17BFDBB4-EB20-40C6-83E5-74B9D5A28891}" srcOrd="0" destOrd="0" presId="urn:microsoft.com/office/officeart/2008/layout/PictureAccentList"/>
    <dgm:cxn modelId="{DF12D417-64BC-432F-AEE2-1C9401799172}" srcId="{1CD9365D-01F9-40BC-8742-D9122D019DCD}" destId="{58DBC228-251C-4CAA-BEBF-900425BD9C5C}" srcOrd="0" destOrd="0" parTransId="{DE582525-A02E-44BE-A4BF-B4AC13C0561D}" sibTransId="{9B7618D3-56C8-46C3-AC2E-079D51F392CB}"/>
    <dgm:cxn modelId="{F1671484-D1BC-4E51-8846-D49883AD45CF}" srcId="{58DBC228-251C-4CAA-BEBF-900425BD9C5C}" destId="{508396F3-2677-444C-BC58-10CB1E36215B}" srcOrd="1" destOrd="0" parTransId="{B5A1DE4B-3CDD-4191-B2FD-11B9E7A1BAD1}" sibTransId="{D213DFD0-CA71-4028-8C52-22206315AD34}"/>
    <dgm:cxn modelId="{59ECCA46-47A3-452B-B01D-C696D50F2566}" type="presParOf" srcId="{17BFDBB4-EB20-40C6-83E5-74B9D5A28891}" destId="{30F48AB0-8636-4AA5-9756-22DA6B851A4E}" srcOrd="0" destOrd="0" presId="urn:microsoft.com/office/officeart/2008/layout/PictureAccentList"/>
    <dgm:cxn modelId="{5020EE72-2414-4E9D-A4A2-F88268C95B41}" type="presParOf" srcId="{30F48AB0-8636-4AA5-9756-22DA6B851A4E}" destId="{1D7383E1-E607-499D-9ECD-4CC66B124FEA}" srcOrd="0" destOrd="0" presId="urn:microsoft.com/office/officeart/2008/layout/PictureAccentList"/>
    <dgm:cxn modelId="{518791F6-F828-45CD-A810-0659F66D4D61}" type="presParOf" srcId="{1D7383E1-E607-499D-9ECD-4CC66B124FEA}" destId="{CB9D8632-10C6-4962-8F9F-2000468DDFCC}" srcOrd="0" destOrd="0" presId="urn:microsoft.com/office/officeart/2008/layout/PictureAccentList"/>
    <dgm:cxn modelId="{8993D84B-B0AA-4CAF-BEA0-579C01B5C6A8}" type="presParOf" srcId="{30F48AB0-8636-4AA5-9756-22DA6B851A4E}" destId="{A0590A88-A171-443F-B164-A881ABBB3FC7}" srcOrd="1" destOrd="0" presId="urn:microsoft.com/office/officeart/2008/layout/PictureAccentList"/>
    <dgm:cxn modelId="{E10936D2-4471-49B4-97BF-E9CB0FBE8A5D}" type="presParOf" srcId="{A0590A88-A171-443F-B164-A881ABBB3FC7}" destId="{7CEE4D0C-F830-461B-9499-BDDF53B7687A}" srcOrd="0" destOrd="0" presId="urn:microsoft.com/office/officeart/2008/layout/PictureAccentList"/>
    <dgm:cxn modelId="{D972B9CF-9555-4377-9538-CC25367F2595}" type="presParOf" srcId="{7CEE4D0C-F830-461B-9499-BDDF53B7687A}" destId="{65B1A43E-3B22-4F86-A74D-35497298A77B}" srcOrd="0" destOrd="0" presId="urn:microsoft.com/office/officeart/2008/layout/PictureAccentList"/>
    <dgm:cxn modelId="{582A58FD-4C50-45E3-9081-A9B105D4A6B7}" type="presParOf" srcId="{7CEE4D0C-F830-461B-9499-BDDF53B7687A}" destId="{7DD39396-E705-450C-BCFA-54B3BE86F867}" srcOrd="1" destOrd="0" presId="urn:microsoft.com/office/officeart/2008/layout/PictureAccentList"/>
    <dgm:cxn modelId="{038BF30F-118A-409B-9483-328E6A5C2854}" type="presParOf" srcId="{A0590A88-A171-443F-B164-A881ABBB3FC7}" destId="{2444EE1D-553E-4CAC-8E2B-EE45638BA6F8}" srcOrd="1" destOrd="0" presId="urn:microsoft.com/office/officeart/2008/layout/PictureAccentList"/>
    <dgm:cxn modelId="{22D5CBB6-255F-4372-A676-9560379A71BD}" type="presParOf" srcId="{2444EE1D-553E-4CAC-8E2B-EE45638BA6F8}" destId="{5A7043FC-3CA7-429D-8660-76B822E69E33}" srcOrd="0" destOrd="0" presId="urn:microsoft.com/office/officeart/2008/layout/PictureAccentList"/>
    <dgm:cxn modelId="{B8B6C201-55A4-45B2-9946-4EDE5C99903B}" type="presParOf" srcId="{2444EE1D-553E-4CAC-8E2B-EE45638BA6F8}" destId="{888BE7E3-7329-461C-AF56-B50B894F7291}" srcOrd="1" destOrd="0" presId="urn:microsoft.com/office/officeart/2008/layout/PictureAccentList"/>
    <dgm:cxn modelId="{C81BC3BC-B84D-41B2-9CEF-BFA2AC7B689E}" type="presParOf" srcId="{A0590A88-A171-443F-B164-A881ABBB3FC7}" destId="{96EAD390-39D6-4FA5-A008-00F5DF6B0601}" srcOrd="2" destOrd="0" presId="urn:microsoft.com/office/officeart/2008/layout/PictureAccentList"/>
    <dgm:cxn modelId="{AC50A77D-C061-4476-8336-1A2F2C33BF5C}" type="presParOf" srcId="{96EAD390-39D6-4FA5-A008-00F5DF6B0601}" destId="{5A5190F5-30DA-426A-994A-D4CB4A0245F9}" srcOrd="0" destOrd="0" presId="urn:microsoft.com/office/officeart/2008/layout/PictureAccentList"/>
    <dgm:cxn modelId="{1595C4AC-6A00-4D18-92B7-E61EE3548413}" type="presParOf" srcId="{96EAD390-39D6-4FA5-A008-00F5DF6B0601}" destId="{96C00C3B-7584-4281-9B1A-00E91FB528D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44B5E-D542-4FB9-8846-CA8A106657FC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solidFill>
          <a:srgbClr val="00B050"/>
        </a:solidFill>
        <a:ln w="28575">
          <a:solidFill>
            <a:srgbClr val="FF0000"/>
          </a:solidFill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07EDF3-1F8F-4D94-AA78-DF30AD8E3778}">
      <dsp:nvSpPr>
        <dsp:cNvPr id="0" name=""/>
        <dsp:cNvSpPr/>
      </dsp:nvSpPr>
      <dsp:spPr>
        <a:xfrm>
          <a:off x="2070565" y="314326"/>
          <a:ext cx="5954721" cy="722312"/>
        </a:xfrm>
        <a:prstGeom prst="roundRect">
          <a:avLst/>
        </a:prstGeom>
        <a:solidFill>
          <a:srgbClr val="FFFF66">
            <a:alpha val="89804"/>
          </a:srgbClr>
        </a:solidFill>
        <a:ln w="28575" cap="flat" cmpd="sng" algn="ctr">
          <a:solidFill>
            <a:srgbClr val="7030A0"/>
          </a:solidFill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লকে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সংজ্ঞায়িত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পারবে ,</a:t>
          </a:r>
          <a:r>
            <a:rPr lang="bn-IN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5825" y="349586"/>
        <a:ext cx="5884201" cy="651792"/>
      </dsp:txXfrm>
    </dsp:sp>
    <dsp:sp modelId="{0647180E-9B92-4DA6-9F98-299F9BBB759F}">
      <dsp:nvSpPr>
        <dsp:cNvPr id="0" name=""/>
        <dsp:cNvSpPr/>
      </dsp:nvSpPr>
      <dsp:spPr>
        <a:xfrm>
          <a:off x="2012238" y="1214437"/>
          <a:ext cx="5960215" cy="722312"/>
        </a:xfrm>
        <a:prstGeom prst="roundRect">
          <a:avLst/>
        </a:prstGeom>
        <a:solidFill>
          <a:srgbClr val="00FFFF">
            <a:alpha val="89804"/>
          </a:srgbClr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মূলের বিভিন্ন অংশ চিহ্নিত করতে পারবে,  </a:t>
          </a:r>
          <a:endParaRPr lang="bn-IN" sz="3200" kern="1200" dirty="0" smtClean="0"/>
        </a:p>
      </dsp:txBody>
      <dsp:txXfrm>
        <a:off x="2047498" y="1249697"/>
        <a:ext cx="5889695" cy="651792"/>
      </dsp:txXfrm>
    </dsp:sp>
    <dsp:sp modelId="{9AF37447-6B1F-4311-8048-2190542203E9}">
      <dsp:nvSpPr>
        <dsp:cNvPr id="0" name=""/>
        <dsp:cNvSpPr/>
      </dsp:nvSpPr>
      <dsp:spPr>
        <a:xfrm>
          <a:off x="2029805" y="2112964"/>
          <a:ext cx="5982405" cy="722312"/>
        </a:xfrm>
        <a:prstGeom prst="roundRect">
          <a:avLst/>
        </a:prstGeom>
        <a:solidFill>
          <a:srgbClr val="66FF33">
            <a:alpha val="89804"/>
          </a:srgbClr>
        </a:solidFill>
        <a:ln w="28575" cap="flat" cmpd="sng" algn="ctr">
          <a:solidFill>
            <a:srgbClr val="7030A0"/>
          </a:solidFill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মূলের কাজ ব্যাখ্যা করতে পারবে , 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65065" y="2148224"/>
        <a:ext cx="5911885" cy="651792"/>
      </dsp:txXfrm>
    </dsp:sp>
    <dsp:sp modelId="{5D0DBD41-505E-4031-8730-E13B2B097573}">
      <dsp:nvSpPr>
        <dsp:cNvPr id="0" name=""/>
        <dsp:cNvSpPr/>
      </dsp:nvSpPr>
      <dsp:spPr>
        <a:xfrm>
          <a:off x="2000391" y="2998786"/>
          <a:ext cx="6024908" cy="722312"/>
        </a:xfrm>
        <a:prstGeom prst="roundRect">
          <a:avLst/>
        </a:prstGeom>
        <a:solidFill>
          <a:srgbClr val="FF33CC">
            <a:alpha val="89804"/>
          </a:srgbClr>
        </a:solidFill>
        <a:ln w="28575" cap="flat" cmpd="sng" algn="ctr">
          <a:solidFill>
            <a:srgbClr val="7030A0"/>
          </a:solidFill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   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মূলের </a:t>
          </a: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প্রকারভেদ 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 ।</a:t>
          </a: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5651" y="3034046"/>
        <a:ext cx="5954388" cy="651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D8632-10C6-4962-8F9F-2000468DDFCC}">
      <dsp:nvSpPr>
        <dsp:cNvPr id="0" name=""/>
        <dsp:cNvSpPr/>
      </dsp:nvSpPr>
      <dsp:spPr>
        <a:xfrm>
          <a:off x="371392" y="1918"/>
          <a:ext cx="7272339" cy="1153840"/>
        </a:xfrm>
        <a:prstGeom prst="roundRect">
          <a:avLst>
            <a:gd name="adj" fmla="val 10000"/>
          </a:avLst>
        </a:prstGeom>
        <a:solidFill>
          <a:srgbClr val="77F9A2"/>
        </a:solidFill>
        <a:ln w="28575">
          <a:solidFill>
            <a:srgbClr val="FF33C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sz="65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গত</a:t>
          </a:r>
          <a:r>
            <a:rPr lang="bn-IN" sz="6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6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 </a:t>
          </a:r>
          <a:endParaRPr lang="en-US" sz="6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187" y="35713"/>
        <a:ext cx="7204749" cy="1086250"/>
      </dsp:txXfrm>
    </dsp:sp>
    <dsp:sp modelId="{65B1A43E-3B22-4F86-A74D-35497298A77B}">
      <dsp:nvSpPr>
        <dsp:cNvPr id="0" name=""/>
        <dsp:cNvSpPr/>
      </dsp:nvSpPr>
      <dsp:spPr>
        <a:xfrm>
          <a:off x="342464" y="1363450"/>
          <a:ext cx="1166682" cy="115384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>
          <a:solidFill>
            <a:srgbClr val="FF00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39396-E705-450C-BCFA-54B3BE86F867}">
      <dsp:nvSpPr>
        <dsp:cNvPr id="0" name=""/>
        <dsp:cNvSpPr/>
      </dsp:nvSpPr>
      <dsp:spPr>
        <a:xfrm>
          <a:off x="1662951" y="1363450"/>
          <a:ext cx="6004495" cy="1153840"/>
        </a:xfrm>
        <a:prstGeom prst="roundRect">
          <a:avLst>
            <a:gd name="adj" fmla="val 16670"/>
          </a:avLst>
        </a:prstGeom>
        <a:solidFill>
          <a:srgbClr val="FECEF4"/>
        </a:solidFill>
        <a:ln w="28575">
          <a:solidFill>
            <a:srgbClr val="0070C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স্থানিক মূলের উদ্ভিদের নাম লিখ । </a:t>
          </a:r>
          <a:endParaRPr lang="en-US" sz="2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19287" y="1419786"/>
        <a:ext cx="5891823" cy="1041168"/>
      </dsp:txXfrm>
    </dsp:sp>
    <dsp:sp modelId="{5A7043FC-3CA7-429D-8660-76B822E69E33}">
      <dsp:nvSpPr>
        <dsp:cNvPr id="0" name=""/>
        <dsp:cNvSpPr/>
      </dsp:nvSpPr>
      <dsp:spPr>
        <a:xfrm>
          <a:off x="363146" y="2655752"/>
          <a:ext cx="1153840" cy="115384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BE7E3-7329-461C-AF56-B50B894F7291}">
      <dsp:nvSpPr>
        <dsp:cNvPr id="0" name=""/>
        <dsp:cNvSpPr/>
      </dsp:nvSpPr>
      <dsp:spPr>
        <a:xfrm>
          <a:off x="1677211" y="2655752"/>
          <a:ext cx="5975975" cy="1153840"/>
        </a:xfrm>
        <a:prstGeom prst="roundRect">
          <a:avLst>
            <a:gd name="adj" fmla="val 16670"/>
          </a:avLst>
        </a:prstGeom>
        <a:solidFill>
          <a:srgbClr val="00FFFF"/>
        </a:solidFill>
        <a:ln w="28575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গুচ্ছ মূলের উদ্ভিদের নাম লিখ । </a:t>
          </a:r>
          <a:endParaRPr lang="en-US" sz="2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3547" y="2712088"/>
        <a:ext cx="5863303" cy="1041168"/>
      </dsp:txXfrm>
    </dsp:sp>
    <dsp:sp modelId="{5A5190F5-30DA-426A-994A-D4CB4A0245F9}">
      <dsp:nvSpPr>
        <dsp:cNvPr id="0" name=""/>
        <dsp:cNvSpPr/>
      </dsp:nvSpPr>
      <dsp:spPr>
        <a:xfrm>
          <a:off x="318934" y="3948053"/>
          <a:ext cx="1153840" cy="115384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38100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C00C3B-7584-4281-9B1A-00E91FB528D9}">
      <dsp:nvSpPr>
        <dsp:cNvPr id="0" name=""/>
        <dsp:cNvSpPr/>
      </dsp:nvSpPr>
      <dsp:spPr>
        <a:xfrm>
          <a:off x="1674348" y="3948053"/>
          <a:ext cx="6064398" cy="1153840"/>
        </a:xfrm>
        <a:prstGeom prst="roundRect">
          <a:avLst>
            <a:gd name="adj" fmla="val 16670"/>
          </a:avLst>
        </a:prstGeom>
        <a:solidFill>
          <a:srgbClr val="FFFF99"/>
        </a:solidFill>
        <a:ln w="28575">
          <a:solidFill>
            <a:srgbClr val="7030A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অগুচ্ছ মূলের উদ্ভিদের নাম লিখ । </a:t>
          </a:r>
          <a:endParaRPr lang="en-US" sz="2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0684" y="4004389"/>
        <a:ext cx="5951726" cy="1041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8CE-A97A-4078-9EF8-7EFBD762BEE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DC7-D7FC-4DA7-871C-5DE011FA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4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8CE-A97A-4078-9EF8-7EFBD762BEE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DC7-D7FC-4DA7-871C-5DE011FA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8CE-A97A-4078-9EF8-7EFBD762BEE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DC7-D7FC-4DA7-871C-5DE011FA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8CE-A97A-4078-9EF8-7EFBD762BEE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DC7-D7FC-4DA7-871C-5DE011FA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7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8CE-A97A-4078-9EF8-7EFBD762BEE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DC7-D7FC-4DA7-871C-5DE011FA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8CE-A97A-4078-9EF8-7EFBD762BEE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DC7-D7FC-4DA7-871C-5DE011FA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4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8CE-A97A-4078-9EF8-7EFBD762BEE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DC7-D7FC-4DA7-871C-5DE011FA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3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8CE-A97A-4078-9EF8-7EFBD762BEE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DC7-D7FC-4DA7-871C-5DE011FA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8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722120" y="6550223"/>
            <a:ext cx="592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3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8CE-A97A-4078-9EF8-7EFBD762BEE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DC7-D7FC-4DA7-871C-5DE011FA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6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8CE-A97A-4078-9EF8-7EFBD762BEE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DC7-D7FC-4DA7-871C-5DE011FA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1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B8CE-A97A-4078-9EF8-7EFBD762BEE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5DC7-D7FC-4DA7-871C-5DE011FA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8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285750"/>
            <a:ext cx="8158162" cy="11715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>
                <a:gd name="adj" fmla="val 49475"/>
              </a:avLst>
            </a:prstTxWarp>
            <a:spAutoFit/>
          </a:bodyPr>
          <a:lstStyle/>
          <a:p>
            <a:r>
              <a:rPr lang="bn-IN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4914" y="1443038"/>
            <a:ext cx="3543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588" y="1457325"/>
            <a:ext cx="4486275" cy="37351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Oval Callout 5"/>
          <p:cNvSpPr/>
          <p:nvPr/>
        </p:nvSpPr>
        <p:spPr>
          <a:xfrm>
            <a:off x="798398" y="5286354"/>
            <a:ext cx="7609115" cy="1066842"/>
          </a:xfrm>
          <a:prstGeom prst="wedgeEllipseCallout">
            <a:avLst>
              <a:gd name="adj1" fmla="val -931"/>
              <a:gd name="adj2" fmla="val -107732"/>
            </a:avLst>
          </a:prstGeom>
          <a:solidFill>
            <a:srgbClr val="F7FDA9"/>
          </a:soli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মূলের শেষ প্রান্তে যে টুপির মত অংশ থাকে তাকে মূলত্র বলে । মূলকে আঘাত থেকে রক্ষা করাই এর প্রধান কাজ 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14325" y="1157287"/>
            <a:ext cx="1643062" cy="4700588"/>
          </a:xfrm>
          <a:prstGeom prst="wedgeEllipseCallout">
            <a:avLst>
              <a:gd name="adj1" fmla="val 207462"/>
              <a:gd name="adj2" fmla="val 8397"/>
            </a:avLst>
          </a:prstGeom>
          <a:solidFill>
            <a:srgbClr val="B9F8FF"/>
          </a:solidFill>
          <a:ln w="28575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রোমের নিচের মসৃণ অংশকে বর্ধিঞ্চু অঞ্চল বলে । এ স্থানে মূলের বৃদ্ধি ঘটে । 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248524" y="1090612"/>
            <a:ext cx="1528762" cy="4700588"/>
          </a:xfrm>
          <a:prstGeom prst="wedgeEllipseCallout">
            <a:avLst>
              <a:gd name="adj1" fmla="val -156500"/>
              <a:gd name="adj2" fmla="val -2325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লোমশ অঞ্চলকে মূলরোম বলে । মূলরোম দিয়ে উদ্ভিদ পানি শোষণ করে 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281274" y="1714500"/>
            <a:ext cx="1496555" cy="522494"/>
          </a:xfrm>
          <a:prstGeom prst="leftArrow">
            <a:avLst>
              <a:gd name="adj1" fmla="val 50000"/>
              <a:gd name="adj2" fmla="val 124286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মূলরোম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705348" y="4526405"/>
            <a:ext cx="1451792" cy="578078"/>
          </a:xfrm>
          <a:prstGeom prst="leftArrow">
            <a:avLst>
              <a:gd name="adj1" fmla="val 50000"/>
              <a:gd name="adj2" fmla="val 124286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মূলত্র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86038" y="3940617"/>
            <a:ext cx="1771649" cy="585788"/>
          </a:xfrm>
          <a:prstGeom prst="rightArrow">
            <a:avLst>
              <a:gd name="adj1" fmla="val 50000"/>
              <a:gd name="adj2" fmla="val 9878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বর্ধিঞ্চু অঞ্চল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00313" y="1428750"/>
            <a:ext cx="1681163" cy="623888"/>
          </a:xfrm>
          <a:prstGeom prst="rightArrow">
            <a:avLst>
              <a:gd name="adj1" fmla="val 50000"/>
              <a:gd name="adj2" fmla="val 9191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 অঞ্চল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314575" y="457200"/>
            <a:ext cx="4486275" cy="557212"/>
          </a:xfrm>
          <a:prstGeom prst="wedgeRectCallout">
            <a:avLst>
              <a:gd name="adj1" fmla="val -5849"/>
              <a:gd name="adj2" fmla="val 113782"/>
            </a:avLst>
          </a:prstGeom>
          <a:solidFill>
            <a:srgbClr val="FBB3F1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মূলের অংশ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953177" y="130632"/>
            <a:ext cx="6915150" cy="914400"/>
          </a:xfrm>
          <a:prstGeom prst="wedgeEllipseCallout">
            <a:avLst>
              <a:gd name="adj1" fmla="val 580"/>
              <a:gd name="adj2" fmla="val 103260"/>
            </a:avLst>
          </a:prstGeom>
          <a:solidFill>
            <a:srgbClr val="8DFD8D"/>
          </a:solid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 অঞ্চল থেকে মূলের শাখা ও প্রশাখা সৃষ্টি হয় । শাখা ও প্রশাখা মূলকে মাটির সাথে আকঁড়ে ধরে রাখে । 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3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  <p:bldP spid="4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500313" y="257175"/>
            <a:ext cx="3800475" cy="2314575"/>
          </a:xfrm>
          <a:prstGeom prst="wave">
            <a:avLst/>
          </a:prstGeom>
          <a:solidFill>
            <a:srgbClr val="CAFCFE"/>
          </a:solidFill>
          <a:ln w="28575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42937" y="2871787"/>
            <a:ext cx="7686675" cy="2014537"/>
          </a:xfrm>
          <a:prstGeom prst="horizontalScroll">
            <a:avLst/>
          </a:prstGeom>
          <a:solidFill>
            <a:srgbClr val="FECEF4"/>
          </a:solidFill>
          <a:ln w="28575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মূলের কাজ কী ব্যাখ্যা কর ?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13" y="5000627"/>
            <a:ext cx="3345316" cy="15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8639" y="400055"/>
            <a:ext cx="8115300" cy="4638674"/>
            <a:chOff x="1028700" y="642938"/>
            <a:chExt cx="7100887" cy="46386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700" y="1273777"/>
              <a:ext cx="7100887" cy="400783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3" name="Rectangular Callout 2"/>
            <p:cNvSpPr/>
            <p:nvPr/>
          </p:nvSpPr>
          <p:spPr>
            <a:xfrm>
              <a:off x="1028700" y="642938"/>
              <a:ext cx="7100887" cy="628650"/>
            </a:xfrm>
            <a:prstGeom prst="wedgeRectCallout">
              <a:avLst>
                <a:gd name="adj1" fmla="val -1688"/>
                <a:gd name="adj2" fmla="val 178409"/>
              </a:avLst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 উদ্ভিদ দুইটির মূলের দিকে লক্ষ কর । 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ular Callout 5"/>
          <p:cNvSpPr/>
          <p:nvPr/>
        </p:nvSpPr>
        <p:spPr>
          <a:xfrm>
            <a:off x="514350" y="5500687"/>
            <a:ext cx="8101011" cy="757238"/>
          </a:xfrm>
          <a:prstGeom prst="wedgeRectCallout">
            <a:avLst>
              <a:gd name="adj1" fmla="val 1217"/>
              <a:gd name="adj2" fmla="val -13442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দুইটির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কী একই রকম ? 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09587" y="5510211"/>
            <a:ext cx="8101011" cy="757238"/>
          </a:xfrm>
          <a:prstGeom prst="wedgeRectCallout">
            <a:avLst>
              <a:gd name="adj1" fmla="val 1217"/>
              <a:gd name="adj2" fmla="val -13442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দুইটির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দুই রকম ।  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523877" y="5514975"/>
            <a:ext cx="8101011" cy="778670"/>
          </a:xfrm>
          <a:prstGeom prst="wedgeRectCallout">
            <a:avLst>
              <a:gd name="adj1" fmla="val 1217"/>
              <a:gd name="adj2" fmla="val -13442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মূলকে প্রথমত দুই ভাগে ভাগ করা যায় ।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3062" y="4243388"/>
            <a:ext cx="1485902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00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স্থানিক মূল </a:t>
            </a:r>
            <a:endParaRPr lang="en-US" dirty="0">
              <a:solidFill>
                <a:srgbClr val="00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0225" y="4281488"/>
            <a:ext cx="1485902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00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অস্থানিক </a:t>
            </a:r>
            <a:r>
              <a:rPr lang="bn-IN" dirty="0">
                <a:solidFill>
                  <a:srgbClr val="00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endParaRPr lang="en-US" dirty="0">
              <a:solidFill>
                <a:srgbClr val="00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3" y="1846199"/>
            <a:ext cx="2114552" cy="3148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410" y="1828804"/>
            <a:ext cx="2100265" cy="3200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175" y="1846198"/>
            <a:ext cx="4186238" cy="31830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457200" y="5384077"/>
            <a:ext cx="8415338" cy="830997"/>
          </a:xfrm>
          <a:prstGeom prst="rect">
            <a:avLst/>
          </a:prstGeom>
          <a:solidFill>
            <a:srgbClr val="CAFCFE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ভ্রুণমূল বৃদ্ধি পেয়ে সরাসরি মাটির ভিতরে প্রবেশ করে শাখা-প্রশাখ বিস্তার করেছে ।</a:t>
            </a:r>
          </a:p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এরুপ মূলকে স্থানিক মূল বলে । স্থানিক মূলে প্রধান মূল থাকে । 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57198" y="328612"/>
            <a:ext cx="8315327" cy="942975"/>
          </a:xfrm>
          <a:prstGeom prst="wedgeRectCallout">
            <a:avLst>
              <a:gd name="adj1" fmla="val -226"/>
              <a:gd name="adj2" fmla="val 9375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উদ্ভিদ গুলোর মূলের দিকে লক্ষ কর ।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57212" y="5372109"/>
            <a:ext cx="8186737" cy="914400"/>
          </a:xfrm>
          <a:prstGeom prst="wedgeEllipseCallout">
            <a:avLst>
              <a:gd name="adj1" fmla="val -2089"/>
              <a:gd name="adj2" fmla="val -125000"/>
            </a:avLst>
          </a:prstGeom>
          <a:solidFill>
            <a:srgbClr val="8BEC74"/>
          </a:solidFill>
          <a:ln w="28575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মূলগুলো কেমন ?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6" y="1298820"/>
            <a:ext cx="2743199" cy="35807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26" y="1278668"/>
            <a:ext cx="2825112" cy="35790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ular Callout 8"/>
          <p:cNvSpPr/>
          <p:nvPr/>
        </p:nvSpPr>
        <p:spPr>
          <a:xfrm>
            <a:off x="314327" y="257179"/>
            <a:ext cx="8586787" cy="742950"/>
          </a:xfrm>
          <a:prstGeom prst="wedgeRectCallout">
            <a:avLst>
              <a:gd name="adj1" fmla="val -3620"/>
              <a:gd name="adj2" fmla="val 75961"/>
            </a:avLst>
          </a:prstGeom>
          <a:solidFill>
            <a:srgbClr val="FECEF4"/>
          </a:solidFill>
          <a:ln w="190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উদ্ভিদ গুলোর মূলের দিকে লক্ষ কর ।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084" y="1300413"/>
            <a:ext cx="2781383" cy="36002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28613" y="5100638"/>
            <a:ext cx="8572499" cy="954107"/>
          </a:xfrm>
          <a:prstGeom prst="rect">
            <a:avLst/>
          </a:prstGeom>
          <a:solidFill>
            <a:srgbClr val="77F9A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ভ্রুণমূল নষ্ট হয়ে অথবা পাতা ও কান্ড থেকে মূল উৎপ্নন হয়েছে । এরুপ মূলকে অস্থানিক মূল বলে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14362" y="5486413"/>
            <a:ext cx="8186737" cy="914400"/>
          </a:xfrm>
          <a:prstGeom prst="wedgeEllipseCallout">
            <a:avLst>
              <a:gd name="adj1" fmla="val -2089"/>
              <a:gd name="adj2" fmla="val -125000"/>
            </a:avLst>
          </a:prstGeom>
          <a:solidFill>
            <a:srgbClr val="CAFCFE"/>
          </a:solidFill>
          <a:ln w="28575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মূলগুলো কেমন ?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8" grpId="0" animBg="1"/>
      <p:bldP spid="8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0" r="16000" b="5520"/>
          <a:stretch/>
        </p:blipFill>
        <p:spPr>
          <a:xfrm>
            <a:off x="427076" y="1185877"/>
            <a:ext cx="4059199" cy="3871912"/>
          </a:xfrm>
          <a:prstGeom prst="rect">
            <a:avLst/>
          </a:prstGeom>
          <a:ln w="38100"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ular Callout 4"/>
          <p:cNvSpPr/>
          <p:nvPr/>
        </p:nvSpPr>
        <p:spPr>
          <a:xfrm>
            <a:off x="414339" y="185744"/>
            <a:ext cx="8301036" cy="628650"/>
          </a:xfrm>
          <a:prstGeom prst="wedgeRectCallout">
            <a:avLst>
              <a:gd name="adj1" fmla="val -4958"/>
              <a:gd name="adj2" fmla="val 78409"/>
            </a:avLst>
          </a:prstGeom>
          <a:solidFill>
            <a:srgbClr val="00FFFF"/>
          </a:soli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উদ্ভিদ দুইটির মূলের দিকে লক্ষ কর 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4486" y="1200154"/>
            <a:ext cx="171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>
                  <a:solidFill>
                    <a:srgbClr val="FF33CC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গুচ্ছ মূল </a:t>
            </a:r>
            <a:endParaRPr lang="en-US" sz="3200" b="1" dirty="0">
              <a:ln>
                <a:solidFill>
                  <a:srgbClr val="FF33CC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8" y="1143003"/>
            <a:ext cx="3900486" cy="3971925"/>
          </a:xfrm>
          <a:prstGeom prst="rect">
            <a:avLst/>
          </a:prstGeom>
          <a:ln w="28575"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5410198" y="1181104"/>
            <a:ext cx="2119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>
                  <a:solidFill>
                    <a:srgbClr val="FF33CC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অগুচ্ছ মূল  </a:t>
            </a:r>
            <a:endParaRPr lang="en-US" sz="3200" b="1" dirty="0">
              <a:ln>
                <a:solidFill>
                  <a:srgbClr val="FF33CC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4345" y="5557842"/>
            <a:ext cx="8372475" cy="842963"/>
          </a:xfrm>
          <a:prstGeom prst="wedgeRoundRectCallout">
            <a:avLst>
              <a:gd name="adj1" fmla="val 3740"/>
              <a:gd name="adj2" fmla="val -93432"/>
              <a:gd name="adj3" fmla="val 16667"/>
            </a:avLst>
          </a:prstGeom>
          <a:solidFill>
            <a:srgbClr val="FECEF4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অস্থানিক মূলগূলো কিভাবে আছে ।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3870" y="5538791"/>
            <a:ext cx="8372475" cy="842963"/>
          </a:xfrm>
          <a:prstGeom prst="wedgeRoundRectCallout">
            <a:avLst>
              <a:gd name="adj1" fmla="val 3740"/>
              <a:gd name="adj2" fmla="val -93432"/>
              <a:gd name="adj3" fmla="val 16667"/>
            </a:avLst>
          </a:prstGeom>
          <a:solidFill>
            <a:srgbClr val="FECEF4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একটির মূলগূলো গাদাগাদি করে গুচ্ছাকারে এবং অন্যটির মূলগুলো  আলাদা ভাবে আছে । এ থেকে বুঝা যায় অস্থানিক মূল ২ প্রকার ।  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6" grpId="0" animBg="1"/>
      <p:bldP spid="6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877766"/>
              </p:ext>
            </p:extLst>
          </p:nvPr>
        </p:nvGraphicFramePr>
        <p:xfrm>
          <a:off x="700088" y="854074"/>
          <a:ext cx="7815262" cy="510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5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309" y="2700336"/>
            <a:ext cx="7912753" cy="568178"/>
          </a:xfrm>
          <a:prstGeom prst="rect">
            <a:avLst/>
          </a:prstGeom>
          <a:solidFill>
            <a:srgbClr val="FBB3F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স্থানিক মূল নিচের কোন উদ্ভিদের </a:t>
            </a:r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8459" y="3544297"/>
            <a:ext cx="1117992" cy="445779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421" y="3544297"/>
            <a:ext cx="1117992" cy="449854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খ.শিম   </a:t>
            </a:r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828" y="3544297"/>
            <a:ext cx="1117992" cy="453928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মরিচ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5119" y="3580970"/>
            <a:ext cx="1117992" cy="433555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সুপারী 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8" y="1022577"/>
            <a:ext cx="7745429" cy="531351"/>
          </a:xfrm>
          <a:prstGeom prst="rect">
            <a:avLst/>
          </a:prstGeom>
          <a:solidFill>
            <a:srgbClr val="5FFD85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.সাধারণত প্রধান মূল কোথা থেকে উৎপন্ন হয় ?  </a:t>
            </a:r>
            <a:endParaRPr lang="bn-IN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458" y="1841925"/>
            <a:ext cx="1100215" cy="421327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ভ্রূণ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8489" y="1868434"/>
            <a:ext cx="1070621" cy="40095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ভ্রুণমূল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730" y="1841924"/>
            <a:ext cx="1164242" cy="39280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গ.কান্ড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9397" y="1858276"/>
            <a:ext cx="1161335" cy="421328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পাতা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903" y="4273982"/>
            <a:ext cx="7872642" cy="1354217"/>
          </a:xfrm>
          <a:prstGeom prst="rect">
            <a:avLst/>
          </a:prstGeom>
          <a:solidFill>
            <a:srgbClr val="99F4F9"/>
          </a:solidFill>
          <a:ln w="28575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মূলের কাজ - </a:t>
            </a: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পানি শোষণ করা  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খদ্য তৈরী করা   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উদ্ভিদকে মাটির সাথে আকঁড়ে ধরে রাখা   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   নিচের কোনটি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9899" y="5975419"/>
            <a:ext cx="1112438" cy="433554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2740" y="6006059"/>
            <a:ext cx="1169487" cy="413180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7818" y="5975420"/>
            <a:ext cx="1165413" cy="45392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1471" y="5975419"/>
            <a:ext cx="1100215" cy="44577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8" name="Flowchart: Terminator 17"/>
          <p:cNvSpPr/>
          <p:nvPr/>
        </p:nvSpPr>
        <p:spPr>
          <a:xfrm>
            <a:off x="2400300" y="128588"/>
            <a:ext cx="4186238" cy="657225"/>
          </a:xfrm>
          <a:prstGeom prst="flowChartTerminator">
            <a:avLst/>
          </a:prstGeom>
          <a:solidFill>
            <a:srgbClr val="FF33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</a:t>
            </a:r>
            <a:endParaRPr lang="en-US" sz="48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00"/>
                            </p:stCondLst>
                            <p:childTnLst>
                              <p:par>
                                <p:cTn id="1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000"/>
                            </p:stCondLst>
                            <p:childTnLst>
                              <p:par>
                                <p:cTn id="1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0038" y="2871788"/>
            <a:ext cx="8501063" cy="2514600"/>
          </a:xfrm>
          <a:prstGeom prst="horizontalScroll">
            <a:avLst/>
          </a:prstGeom>
          <a:solidFill>
            <a:srgbClr val="FECEF4"/>
          </a:solidFill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পাট গাছের মূলের চিত্র এঁকে এর বিভিন্ন অংশ চিহ্নিত কর 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614488" y="371475"/>
            <a:ext cx="5657850" cy="1743075"/>
          </a:xfrm>
          <a:prstGeom prst="cloudCallout">
            <a:avLst>
              <a:gd name="adj1" fmla="val -24621"/>
              <a:gd name="adj2" fmla="val 86270"/>
            </a:avLst>
          </a:prstGeom>
          <a:solidFill>
            <a:srgbClr val="CAFCFE"/>
          </a:solidFill>
          <a:ln w="28575">
            <a:solidFill>
              <a:srgbClr val="FF33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786" y="5110344"/>
            <a:ext cx="3020785" cy="14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5" y="1728866"/>
            <a:ext cx="8858249" cy="4874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84" y="631249"/>
            <a:ext cx="8416636" cy="88127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36" dirty="0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36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6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0010" y="142874"/>
            <a:ext cx="8929690" cy="6657977"/>
            <a:chOff x="100010" y="142874"/>
            <a:chExt cx="8929690" cy="6657977"/>
          </a:xfrm>
        </p:grpSpPr>
        <p:grpSp>
          <p:nvGrpSpPr>
            <p:cNvPr id="2" name="Group 1"/>
            <p:cNvGrpSpPr/>
            <p:nvPr/>
          </p:nvGrpSpPr>
          <p:grpSpPr>
            <a:xfrm>
              <a:off x="100010" y="142874"/>
              <a:ext cx="8929690" cy="6657977"/>
              <a:chOff x="428626" y="696695"/>
              <a:chExt cx="8299737" cy="549638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8626" y="1389785"/>
                <a:ext cx="8299737" cy="48032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54603" y="696695"/>
                <a:ext cx="8260773" cy="70720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CC00CC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bn-IN" sz="4000" spc="273" dirty="0">
                    <a:solidFill>
                      <a:srgbClr val="FF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bn-IN" sz="4000" spc="273" dirty="0">
                    <a:solidFill>
                      <a:srgbClr val="66FF33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রি</a:t>
                </a:r>
                <a:r>
                  <a:rPr lang="bn-IN" sz="4000" spc="273" dirty="0">
                    <a:solidFill>
                      <a:srgbClr val="7030A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</a:t>
                </a:r>
                <a:r>
                  <a:rPr lang="bn-IN" sz="4000" spc="273" dirty="0">
                    <a:solidFill>
                      <a:srgbClr val="00FFFF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তি</a:t>
                </a:r>
                <a:endParaRPr lang="en-US" sz="4000" spc="273" dirty="0">
                  <a:solidFill>
                    <a:srgbClr val="00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437977" y="3555172"/>
              <a:ext cx="2915534" cy="2198681"/>
              <a:chOff x="1283899" y="3398293"/>
              <a:chExt cx="2988527" cy="215865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283899" y="3398293"/>
                <a:ext cx="2988527" cy="43539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1636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</a:t>
                </a:r>
                <a:r>
                  <a:rPr lang="en-US" sz="1636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হাম্মদ</a:t>
                </a:r>
                <a:r>
                  <a:rPr lang="bn-IN" sz="1636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163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আব্দুল মজিদ মিঞা</a:t>
                </a:r>
                <a:endParaRPr lang="en-US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78131" y="3903713"/>
                <a:ext cx="2183642" cy="25580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163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গণিত</a:t>
                </a:r>
                <a:endParaRPr lang="en-US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23039" y="4302371"/>
                <a:ext cx="2838734" cy="36933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163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কামাল বাজার </a:t>
                </a:r>
                <a:r>
                  <a:rPr lang="en-US" sz="1636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ফাজিল</a:t>
                </a:r>
                <a:r>
                  <a:rPr lang="bn-IN" sz="1636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163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মাদরাসা</a:t>
                </a:r>
                <a:endParaRPr lang="en-US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25728" y="4800833"/>
                <a:ext cx="2715905" cy="337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>
                    <a:gd name="adj" fmla="val 50503"/>
                  </a:avLst>
                </a:prstTxWarp>
                <a:spAutoFit/>
              </a:bodyPr>
              <a:lstStyle/>
              <a:p>
                <a:r>
                  <a:rPr lang="bn-IN" sz="163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বিশ্বনাথ , সিলেট ।</a:t>
                </a:r>
                <a:endParaRPr lang="en-US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91277" y="5277032"/>
                <a:ext cx="2770496" cy="27991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163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০১৭২০-৫৬৫২৫২</a:t>
                </a:r>
                <a:endParaRPr lang="en-US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612" y="1401707"/>
              <a:ext cx="1162277" cy="108516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690916" y="4391266"/>
              <a:ext cx="3131761" cy="376180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r>
                <a:rPr lang="bn-IN" sz="1636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163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63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77942" y="4932102"/>
              <a:ext cx="3131760" cy="376180"/>
            </a:xfrm>
            <a:prstGeom prst="rect">
              <a:avLst/>
            </a:prstGeom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r>
                <a:rPr lang="bn-IN" sz="1636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bn-IN" sz="163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– 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চতুর্থ 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7941" y="3856022"/>
              <a:ext cx="3194472" cy="37618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bn-IN" sz="163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–ষষ্ঠ  </a:t>
              </a:r>
              <a:endPara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03753" y="1620621"/>
              <a:ext cx="1495663" cy="3205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উপস্থাপনায়</a:t>
              </a:r>
              <a:r>
                <a:rPr lang="bn-IN" sz="1636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36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55087" y="1659813"/>
              <a:ext cx="1287167" cy="2602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 </a:t>
              </a:r>
              <a:endParaRPr lang="en-US" sz="1636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1424" y="1983990"/>
              <a:ext cx="1314762" cy="14822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6425" y="2071687"/>
              <a:ext cx="1231074" cy="140799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17361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" y="200031"/>
            <a:ext cx="8186737" cy="612219"/>
          </a:xfrm>
          <a:prstGeom prst="rect">
            <a:avLst/>
          </a:prstGeom>
          <a:solidFill>
            <a:srgbClr val="FED2F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এসো আমরা কিছু ছবি দেখি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99" y="1042989"/>
            <a:ext cx="8213859" cy="41719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528636" y="5486401"/>
            <a:ext cx="8058150" cy="640794"/>
          </a:xfrm>
          <a:prstGeom prst="rect">
            <a:avLst/>
          </a:prstGeom>
          <a:solidFill>
            <a:srgbClr val="B9F8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বলতো, ছবিগুলো কিসের?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584" y="5514976"/>
            <a:ext cx="8058150" cy="600075"/>
          </a:xfrm>
          <a:prstGeom prst="rect">
            <a:avLst/>
          </a:prstGeom>
          <a:solidFill>
            <a:srgbClr val="B9F8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উদ্ভিদের ছবি।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" r="2380" b="2771"/>
          <a:stretch/>
        </p:blipFill>
        <p:spPr>
          <a:xfrm>
            <a:off x="1357313" y="1281112"/>
            <a:ext cx="6357937" cy="4176713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Oval Callout 6"/>
          <p:cNvSpPr/>
          <p:nvPr/>
        </p:nvSpPr>
        <p:spPr>
          <a:xfrm>
            <a:off x="3251424" y="5580468"/>
            <a:ext cx="2586036" cy="918299"/>
          </a:xfrm>
          <a:prstGeom prst="wedgeEllipseCallout">
            <a:avLst>
              <a:gd name="adj1" fmla="val -5753"/>
              <a:gd name="adj2" fmla="val -170880"/>
            </a:avLst>
          </a:prstGeom>
          <a:solidFill>
            <a:srgbClr val="77F9A2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414463" y="142876"/>
            <a:ext cx="6329361" cy="685800"/>
          </a:xfrm>
          <a:prstGeom prst="wedgeRectCallout">
            <a:avLst>
              <a:gd name="adj1" fmla="val 816"/>
              <a:gd name="adj2" fmla="val 121382"/>
            </a:avLst>
          </a:prstGeom>
          <a:solidFill>
            <a:srgbClr val="E5FDFF"/>
          </a:soli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উদ্ভিদের  অংশটির নাম কি ?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ECEF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চ্য পাঠ –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মূলের বিভিন্ন অংশ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42601586"/>
              </p:ext>
            </p:extLst>
          </p:nvPr>
        </p:nvGraphicFramePr>
        <p:xfrm>
          <a:off x="357188" y="2139950"/>
          <a:ext cx="85010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28676" y="185737"/>
            <a:ext cx="7429500" cy="1630747"/>
            <a:chOff x="828676" y="185737"/>
            <a:chExt cx="7429500" cy="1630747"/>
          </a:xfrm>
        </p:grpSpPr>
        <p:sp>
          <p:nvSpPr>
            <p:cNvPr id="3" name="Cloud Callout 2"/>
            <p:cNvSpPr/>
            <p:nvPr/>
          </p:nvSpPr>
          <p:spPr>
            <a:xfrm>
              <a:off x="2514601" y="185737"/>
              <a:ext cx="4257658" cy="771524"/>
            </a:xfrm>
            <a:prstGeom prst="cloudCallout">
              <a:avLst>
                <a:gd name="adj1" fmla="val -1911"/>
                <a:gd name="adj2" fmla="val 93932"/>
              </a:avLst>
            </a:prstGeom>
            <a:solidFill>
              <a:srgbClr val="B5E7E9"/>
            </a:solidFill>
            <a:ln>
              <a:solidFill>
                <a:srgbClr val="FF0066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 </a:t>
              </a:r>
              <a:endParaRPr lang="en-US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ular Callout 3"/>
            <p:cNvSpPr/>
            <p:nvPr/>
          </p:nvSpPr>
          <p:spPr>
            <a:xfrm>
              <a:off x="828676" y="1185863"/>
              <a:ext cx="7429500" cy="630621"/>
            </a:xfrm>
            <a:prstGeom prst="wedgeRectCallout">
              <a:avLst>
                <a:gd name="adj1" fmla="val -453"/>
                <a:gd name="adj2" fmla="val 10347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 ... 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7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642" y="785814"/>
            <a:ext cx="6874329" cy="352493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Oval Callout 2"/>
          <p:cNvSpPr/>
          <p:nvPr/>
        </p:nvSpPr>
        <p:spPr>
          <a:xfrm>
            <a:off x="215330" y="4553632"/>
            <a:ext cx="8729662" cy="1871662"/>
          </a:xfrm>
          <a:prstGeom prst="wedgeEllipseCallout">
            <a:avLst>
              <a:gd name="adj1" fmla="val 12451"/>
              <a:gd name="adj2" fmla="val -105349"/>
            </a:avLst>
          </a:prstGeom>
          <a:solidFill>
            <a:srgbClr val="D2FEFE"/>
          </a:soli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মূল ভ্রূণমূল হতে উৎপন্ন হয় ।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ভ্রূণমূলটি বৃদ্ধি পেয়ে প্রধান মূল গঠন করে । প্রধান মূল থেকে শাখা মূল ,শাখা মূল থেকে প্রশাখা মূল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হয়। এ থেকে আমরা বলতে পারি, বীজের ভ্রুণের যে অংশটি বৃদ্ধি পেয়ে মাটির নিচের দিকে শাখা-প্রশাখার মাধ্যমে বিস্তার লাভ করে তাহাই মূল 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128588"/>
            <a:ext cx="8358188" cy="4143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চিত্রগুলো  মনোযোগ সহকারে লক্ষ কর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28676" y="342904"/>
            <a:ext cx="7429500" cy="5986469"/>
            <a:chOff x="814389" y="314320"/>
            <a:chExt cx="7429500" cy="59864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962" y="814389"/>
              <a:ext cx="7372350" cy="54864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814389" y="314320"/>
              <a:ext cx="7429500" cy="646331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মূলের বিভিন্ন অংশ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Left Arrow 2"/>
          <p:cNvSpPr/>
          <p:nvPr/>
        </p:nvSpPr>
        <p:spPr>
          <a:xfrm>
            <a:off x="4687889" y="1247279"/>
            <a:ext cx="1933932" cy="700088"/>
          </a:xfrm>
          <a:prstGeom prst="leftArrow">
            <a:avLst>
              <a:gd name="adj1" fmla="val 54082"/>
              <a:gd name="adj2" fmla="val 114501"/>
            </a:avLst>
          </a:prstGeom>
          <a:solidFill>
            <a:srgbClr val="00FFFF"/>
          </a:solidFill>
          <a:ln w="28575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মূল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768976" y="3128466"/>
            <a:ext cx="1933932" cy="700088"/>
          </a:xfrm>
          <a:prstGeom prst="leftArrow">
            <a:avLst>
              <a:gd name="adj1" fmla="val 54082"/>
              <a:gd name="adj2" fmla="val 114501"/>
            </a:avLst>
          </a:prstGeom>
          <a:solidFill>
            <a:srgbClr val="00FFFF"/>
          </a:solidFill>
          <a:ln w="28575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 মূল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rot="20765790">
            <a:off x="4225928" y="5200660"/>
            <a:ext cx="1774822" cy="771021"/>
          </a:xfrm>
          <a:prstGeom prst="leftArrow">
            <a:avLst>
              <a:gd name="adj1" fmla="val 54082"/>
              <a:gd name="adj2" fmla="val 94480"/>
            </a:avLst>
          </a:prstGeom>
          <a:solidFill>
            <a:srgbClr val="00FFFF"/>
          </a:solidFill>
          <a:ln w="28575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মূলত্র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0794038">
            <a:off x="2143125" y="5295910"/>
            <a:ext cx="1738312" cy="714375"/>
          </a:xfrm>
          <a:prstGeom prst="rightArrow">
            <a:avLst>
              <a:gd name="adj1" fmla="val 50000"/>
              <a:gd name="adj2" fmla="val 107333"/>
            </a:avLst>
          </a:prstGeom>
          <a:solidFill>
            <a:srgbClr val="00FFFF"/>
          </a:solidFill>
          <a:ln w="28575">
            <a:solidFill>
              <a:srgbClr val="FF33CC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মূলরোম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2486491">
            <a:off x="1001960" y="1785948"/>
            <a:ext cx="1813229" cy="776409"/>
          </a:xfrm>
          <a:prstGeom prst="rightArrow">
            <a:avLst>
              <a:gd name="adj1" fmla="val 50000"/>
              <a:gd name="adj2" fmla="val 114458"/>
            </a:avLst>
          </a:prstGeom>
          <a:solidFill>
            <a:srgbClr val="00FFFF"/>
          </a:solidFill>
          <a:ln w="28575">
            <a:solidFill>
              <a:srgbClr val="FF33CC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প্রশাখা মূল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585913"/>
            <a:ext cx="6943725" cy="48475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628778" y="2114550"/>
            <a:ext cx="6086475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কী ব্যাখ্যা কর ?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14438" y="128588"/>
            <a:ext cx="6772275" cy="1300163"/>
          </a:xfrm>
          <a:prstGeom prst="horizontalScroll">
            <a:avLst/>
          </a:prstGeom>
          <a:solidFill>
            <a:srgbClr val="CAFCFE"/>
          </a:solidFill>
          <a:ln w="28575">
            <a:solidFill>
              <a:srgbClr val="FF33C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3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</TotalTime>
  <Words>559</Words>
  <Application>Microsoft Office PowerPoint</Application>
  <PresentationFormat>On-screen Show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299</cp:revision>
  <dcterms:created xsi:type="dcterms:W3CDTF">2016-09-17T09:42:10Z</dcterms:created>
  <dcterms:modified xsi:type="dcterms:W3CDTF">2019-12-06T10:29:36Z</dcterms:modified>
</cp:coreProperties>
</file>