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9" r:id="rId4"/>
    <p:sldId id="260" r:id="rId5"/>
    <p:sldId id="25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6" r:id="rId17"/>
    <p:sldId id="277" r:id="rId18"/>
    <p:sldId id="275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DFB"/>
    <a:srgbClr val="F7FA86"/>
    <a:srgbClr val="FECAEB"/>
    <a:srgbClr val="FD8BD4"/>
    <a:srgbClr val="78F5F8"/>
    <a:srgbClr val="FFFF00"/>
    <a:srgbClr val="67FD6E"/>
    <a:srgbClr val="91FAFD"/>
    <a:srgbClr val="FF00FF"/>
    <a:srgbClr val="4EF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3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9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DAB3-93A4-4AAE-B344-313E473E16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CB51-EAEC-46A6-A17F-0F82B5D68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5.wdp"/><Relationship Id="rId4" Type="http://schemas.openxmlformats.org/officeDocument/2006/relationships/image" Target="../media/image38.pn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299" y="2828925"/>
            <a:ext cx="4941840" cy="3649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1" y="357188"/>
            <a:ext cx="7886699" cy="15716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9475"/>
              </a:avLst>
            </a:prstTxWarp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7826" y="1871664"/>
            <a:ext cx="3286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8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88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8800" dirty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dirty="0">
              <a:solidFill>
                <a:srgbClr val="FF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4644798">
            <a:off x="-247173" y="5167986"/>
            <a:ext cx="1752600" cy="15684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-0.21134 C 5E-6 -0.30602 0.10087 -0.42199 0.18299 -0.42199 L 0.36719 -0.42199 " pathEditMode="relative" rAng="0" ptsTypes="AAAA">
                                      <p:cBhvr>
                                        <p:cTn id="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97"/>
          <a:stretch/>
        </p:blipFill>
        <p:spPr>
          <a:xfrm>
            <a:off x="900113" y="1457327"/>
            <a:ext cx="7300913" cy="352901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928689" y="428631"/>
            <a:ext cx="7258050" cy="707886"/>
          </a:xfrm>
          <a:prstGeom prst="rect">
            <a:avLst/>
          </a:prstGeom>
          <a:solidFill>
            <a:srgbClr val="91FAFD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দিকে লক্ষ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900113" y="5100638"/>
            <a:ext cx="7343775" cy="957263"/>
          </a:xfrm>
          <a:prstGeom prst="wedgeRectCallout">
            <a:avLst>
              <a:gd name="adj1" fmla="val -6508"/>
              <a:gd name="adj2" fmla="val -97172"/>
            </a:avLst>
          </a:prstGeom>
          <a:solidFill>
            <a:srgbClr val="67FD6E"/>
          </a:solidFill>
          <a:ln w="3810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পত্রমূলঃ-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যে অংশ কান্ড বা শাখা-প্রশাখার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গায়ে যুক্ত থাকে , তাকে পত্রমূল বলে 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29076" y="4386263"/>
            <a:ext cx="442912" cy="371476"/>
          </a:xfrm>
          <a:custGeom>
            <a:avLst/>
            <a:gdLst>
              <a:gd name="connsiteX0" fmla="*/ 200025 w 457200"/>
              <a:gd name="connsiteY0" fmla="*/ 0 h 414337"/>
              <a:gd name="connsiteX1" fmla="*/ 328612 w 457200"/>
              <a:gd name="connsiteY1" fmla="*/ 28575 h 414337"/>
              <a:gd name="connsiteX2" fmla="*/ 371475 w 457200"/>
              <a:gd name="connsiteY2" fmla="*/ 57150 h 414337"/>
              <a:gd name="connsiteX3" fmla="*/ 400050 w 457200"/>
              <a:gd name="connsiteY3" fmla="*/ 100012 h 414337"/>
              <a:gd name="connsiteX4" fmla="*/ 442912 w 457200"/>
              <a:gd name="connsiteY4" fmla="*/ 157162 h 414337"/>
              <a:gd name="connsiteX5" fmla="*/ 457200 w 457200"/>
              <a:gd name="connsiteY5" fmla="*/ 200025 h 414337"/>
              <a:gd name="connsiteX6" fmla="*/ 414337 w 457200"/>
              <a:gd name="connsiteY6" fmla="*/ 285750 h 414337"/>
              <a:gd name="connsiteX7" fmla="*/ 400050 w 457200"/>
              <a:gd name="connsiteY7" fmla="*/ 328612 h 414337"/>
              <a:gd name="connsiteX8" fmla="*/ 314325 w 457200"/>
              <a:gd name="connsiteY8" fmla="*/ 400050 h 414337"/>
              <a:gd name="connsiteX9" fmla="*/ 257175 w 457200"/>
              <a:gd name="connsiteY9" fmla="*/ 414337 h 414337"/>
              <a:gd name="connsiteX10" fmla="*/ 71437 w 457200"/>
              <a:gd name="connsiteY10" fmla="*/ 400050 h 414337"/>
              <a:gd name="connsiteX11" fmla="*/ 57150 w 457200"/>
              <a:gd name="connsiteY11" fmla="*/ 357187 h 414337"/>
              <a:gd name="connsiteX12" fmla="*/ 28575 w 457200"/>
              <a:gd name="connsiteY12" fmla="*/ 314325 h 414337"/>
              <a:gd name="connsiteX13" fmla="*/ 0 w 457200"/>
              <a:gd name="connsiteY13" fmla="*/ 228600 h 414337"/>
              <a:gd name="connsiteX14" fmla="*/ 14287 w 457200"/>
              <a:gd name="connsiteY14" fmla="*/ 128587 h 414337"/>
              <a:gd name="connsiteX15" fmla="*/ 114300 w 457200"/>
              <a:gd name="connsiteY15" fmla="*/ 28575 h 414337"/>
              <a:gd name="connsiteX16" fmla="*/ 242887 w 457200"/>
              <a:gd name="connsiteY16" fmla="*/ 28575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414337">
                <a:moveTo>
                  <a:pt x="200025" y="0"/>
                </a:moveTo>
                <a:cubicBezTo>
                  <a:pt x="232956" y="5488"/>
                  <a:pt x="293437" y="10987"/>
                  <a:pt x="328612" y="28575"/>
                </a:cubicBezTo>
                <a:cubicBezTo>
                  <a:pt x="343971" y="36254"/>
                  <a:pt x="357187" y="47625"/>
                  <a:pt x="371475" y="57150"/>
                </a:cubicBezTo>
                <a:cubicBezTo>
                  <a:pt x="381000" y="71437"/>
                  <a:pt x="390069" y="86039"/>
                  <a:pt x="400050" y="100012"/>
                </a:cubicBezTo>
                <a:cubicBezTo>
                  <a:pt x="413891" y="119389"/>
                  <a:pt x="431098" y="136487"/>
                  <a:pt x="442912" y="157162"/>
                </a:cubicBezTo>
                <a:cubicBezTo>
                  <a:pt x="450384" y="170238"/>
                  <a:pt x="452437" y="185737"/>
                  <a:pt x="457200" y="200025"/>
                </a:cubicBezTo>
                <a:cubicBezTo>
                  <a:pt x="421285" y="307766"/>
                  <a:pt x="469734" y="174956"/>
                  <a:pt x="414337" y="285750"/>
                </a:cubicBezTo>
                <a:cubicBezTo>
                  <a:pt x="407602" y="299220"/>
                  <a:pt x="408404" y="316081"/>
                  <a:pt x="400050" y="328612"/>
                </a:cubicBezTo>
                <a:cubicBezTo>
                  <a:pt x="386319" y="349208"/>
                  <a:pt x="338924" y="389508"/>
                  <a:pt x="314325" y="400050"/>
                </a:cubicBezTo>
                <a:cubicBezTo>
                  <a:pt x="296276" y="407785"/>
                  <a:pt x="276225" y="409575"/>
                  <a:pt x="257175" y="414337"/>
                </a:cubicBezTo>
                <a:cubicBezTo>
                  <a:pt x="195262" y="409575"/>
                  <a:pt x="131143" y="417109"/>
                  <a:pt x="71437" y="400050"/>
                </a:cubicBezTo>
                <a:cubicBezTo>
                  <a:pt x="56956" y="395913"/>
                  <a:pt x="63885" y="370658"/>
                  <a:pt x="57150" y="357187"/>
                </a:cubicBezTo>
                <a:cubicBezTo>
                  <a:pt x="49471" y="341828"/>
                  <a:pt x="35549" y="330016"/>
                  <a:pt x="28575" y="314325"/>
                </a:cubicBezTo>
                <a:cubicBezTo>
                  <a:pt x="16342" y="286800"/>
                  <a:pt x="0" y="228600"/>
                  <a:pt x="0" y="228600"/>
                </a:cubicBezTo>
                <a:cubicBezTo>
                  <a:pt x="4762" y="195262"/>
                  <a:pt x="2198" y="160018"/>
                  <a:pt x="14287" y="128587"/>
                </a:cubicBezTo>
                <a:cubicBezTo>
                  <a:pt x="34071" y="77148"/>
                  <a:pt x="58906" y="33191"/>
                  <a:pt x="114300" y="28575"/>
                </a:cubicBezTo>
                <a:cubicBezTo>
                  <a:pt x="157014" y="25016"/>
                  <a:pt x="200025" y="28575"/>
                  <a:pt x="242887" y="285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900112" y="5143500"/>
            <a:ext cx="7343776" cy="900111"/>
          </a:xfrm>
          <a:prstGeom prst="wedgeRectCallout">
            <a:avLst>
              <a:gd name="adj1" fmla="val 709"/>
              <a:gd name="adj2" fmla="val -110941"/>
            </a:avLst>
          </a:prstGeom>
          <a:solidFill>
            <a:srgbClr val="67FD6E"/>
          </a:solidFill>
          <a:ln w="3810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বৃন্ত বা বোঁটাঃ-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পাতার দন্ডাকার অংশটিকে বৃন্ত বা বোঁটা বলে।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বৃন্ত বা বোঁটা পত্রমূল ও পত্রফলকে যুক্ত রাখে 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1771486">
            <a:off x="4333725" y="4306592"/>
            <a:ext cx="235326" cy="389903"/>
          </a:xfrm>
          <a:prstGeom prst="rightBrace">
            <a:avLst>
              <a:gd name="adj1" fmla="val 23580"/>
              <a:gd name="adj2" fmla="val 4715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914397" y="5072062"/>
            <a:ext cx="7329487" cy="957263"/>
          </a:xfrm>
          <a:prstGeom prst="wedgeRectCallout">
            <a:avLst>
              <a:gd name="adj1" fmla="val 24292"/>
              <a:gd name="adj2" fmla="val -225530"/>
            </a:avLst>
          </a:prstGeom>
          <a:solidFill>
            <a:srgbClr val="67FD6E"/>
          </a:solidFill>
          <a:ln w="3810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ফলকঃ-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বৃন্তের উপরে চ্যাপ্টা সবুজ অংশকে পত্র ফলক বলে। 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পাতায় পত্রমূল, বৃন্ত ও ফলক থাকে তাকে আদর্শ পাতা বলে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8" grpId="0" animBg="1"/>
      <p:bldP spid="18" grpId="1" animBg="1"/>
      <p:bldP spid="13" grpId="0" animBg="1"/>
      <p:bldP spid="13" grpId="1" animBg="1"/>
      <p:bldP spid="19" grpId="0" animBg="1"/>
      <p:bldP spid="19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975" y="428631"/>
            <a:ext cx="718661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 লক্ষ কর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38" y="1443038"/>
            <a:ext cx="3371850" cy="488632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ular Callout 4"/>
          <p:cNvSpPr/>
          <p:nvPr/>
        </p:nvSpPr>
        <p:spPr>
          <a:xfrm>
            <a:off x="4900614" y="1385888"/>
            <a:ext cx="3257550" cy="4943475"/>
          </a:xfrm>
          <a:prstGeom prst="wedgeRectCallout">
            <a:avLst>
              <a:gd name="adj1" fmla="val -115454"/>
              <a:gd name="adj2" fmla="val 2264"/>
            </a:avLst>
          </a:prstGeom>
          <a:solidFill>
            <a:srgbClr val="DAFBFA"/>
          </a:solidFill>
          <a:ln w="38100">
            <a:solidFill>
              <a:srgbClr val="FF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পত্রশীর্ষ হতে যে মোটা শিরাটি পত্র ফলকের 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দিয়ে বৃন্ত পর্যন্ত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বিস্তৃত থাকে তাকে মধ্যশিরা বলে । এই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মধ্যশিরা থেকে শিরা-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উপশিরা উৎপন্ন হয়।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ফলকের কিনারাকে পত্র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কিনারা বলে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400055"/>
            <a:ext cx="7943849" cy="707886"/>
          </a:xfrm>
          <a:prstGeom prst="rect">
            <a:avLst/>
          </a:prstGeom>
          <a:solidFill>
            <a:srgbClr val="FFC9F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মনোযোগ সহকারে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কর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25" y="1500183"/>
            <a:ext cx="3686171" cy="312896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" y="4943472"/>
            <a:ext cx="7929563" cy="1569660"/>
          </a:xfrm>
          <a:prstGeom prst="rect">
            <a:avLst/>
          </a:prstGeom>
          <a:solidFill>
            <a:srgbClr val="FFC9F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পাতা সূর্যালোকের সাহায্যে সালোকসংশ্লেষণ প্রক্রিয়ায় খাদ্য তৈরী করে । উদ্ভিদের পাতা গ্যাসের আদান-প্রধান করে । </a:t>
            </a:r>
            <a:r>
              <a:rPr lang="bn-IN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 অক্সিজেন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ত্যাগ করে এবং কার্বন ডাই-অক্সাইড গ্রহণ করে আর আমরা অক্সিজেন গ্রহণ করি এবং কার্বন ডাই-অক্সাইড ত্যাগ করি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070" y="1485895"/>
            <a:ext cx="3757617" cy="3143255"/>
            <a:chOff x="714375" y="1485895"/>
            <a:chExt cx="3743326" cy="32575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5" y="1485895"/>
              <a:ext cx="3743326" cy="3257551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  <a:softEdge rad="1125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 rot="17405820">
              <a:off x="2100262" y="4143374"/>
              <a:ext cx="5572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</a:t>
              </a:r>
              <a:r>
                <a:rPr lang="en-US" sz="20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526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14437" y="5072063"/>
            <a:ext cx="7158038" cy="1428749"/>
          </a:xfrm>
          <a:prstGeom prst="horizontalScroll">
            <a:avLst/>
          </a:prstGeom>
          <a:solidFill>
            <a:srgbClr val="FECEF4"/>
          </a:solidFill>
          <a:ln w="285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উদ্ভিদের অংশটির কাজ ব্যাখ্যা কর 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157162" y="114300"/>
            <a:ext cx="2100263" cy="914399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মিনিট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13" y="1813756"/>
            <a:ext cx="2514600" cy="321544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1" name="Group 10"/>
          <p:cNvGrpSpPr/>
          <p:nvPr/>
        </p:nvGrpSpPr>
        <p:grpSpPr>
          <a:xfrm>
            <a:off x="2314577" y="157163"/>
            <a:ext cx="4714874" cy="1471612"/>
            <a:chOff x="2314577" y="157163"/>
            <a:chExt cx="4714874" cy="14716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656" b="23437"/>
            <a:stretch/>
          </p:blipFill>
          <p:spPr>
            <a:xfrm>
              <a:off x="2314577" y="157163"/>
              <a:ext cx="4714874" cy="147161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386138" y="486847"/>
              <a:ext cx="24003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0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954" y="1319084"/>
            <a:ext cx="2638734" cy="375298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4661" y="1900792"/>
            <a:ext cx="3665412" cy="261998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671637" y="300038"/>
            <a:ext cx="5915025" cy="707886"/>
          </a:xfrm>
          <a:prstGeom prst="rect">
            <a:avLst/>
          </a:prstGeom>
          <a:solidFill>
            <a:srgbClr val="FA7EDF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পত্র দুটির দিকে লক্ষ কর । 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213" y="5386387"/>
            <a:ext cx="58578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বলতো , পত্র দুটি দেখতে কেমন ?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925" y="5281612"/>
            <a:ext cx="585787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একটির পত্র ফলক অখন্ডিত এবং অপরটির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ফলক ক্ষুদ্র ক্ষুদ্র অংশে খন্ডিত ।  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4024" y="5319713"/>
            <a:ext cx="581977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ফলকের বৈশিষ্টের ভিত্তিতে পত্রকে 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 ভাগে ভাগ করা যায় ।   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825" y="4543426"/>
            <a:ext cx="10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পত্র 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1737" y="4524376"/>
            <a:ext cx="12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 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9" grpId="0" animBg="1"/>
      <p:bldP spid="9" grpId="1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91851" y="620238"/>
            <a:ext cx="1988989" cy="15722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61523" y="644642"/>
            <a:ext cx="2005363" cy="15161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4514" y="400051"/>
            <a:ext cx="1572941" cy="1997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60" b="19845"/>
          <a:stretch/>
        </p:blipFill>
        <p:spPr>
          <a:xfrm rot="5400000" flipH="1">
            <a:off x="3262277" y="620873"/>
            <a:ext cx="1988991" cy="1580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7" y="3668940"/>
            <a:ext cx="1606616" cy="18341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107" y="3681725"/>
            <a:ext cx="1490337" cy="1825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67" y="3678469"/>
            <a:ext cx="1560831" cy="18304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358" y="3657600"/>
            <a:ext cx="1651154" cy="1857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>
            <a:off x="257174" y="728663"/>
            <a:ext cx="1500189" cy="1214438"/>
          </a:xfrm>
          <a:prstGeom prst="rightArrow">
            <a:avLst>
              <a:gd name="adj1" fmla="val 50000"/>
              <a:gd name="adj2" fmla="val 54775"/>
            </a:avLst>
          </a:prstGeom>
          <a:solidFill>
            <a:srgbClr val="FA7EDF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পত্র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558088" y="3943350"/>
            <a:ext cx="1400174" cy="1157286"/>
          </a:xfrm>
          <a:prstGeom prst="leftArrow">
            <a:avLst/>
          </a:prstGeom>
          <a:solidFill>
            <a:srgbClr val="FA7EDF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পত্র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39" y="2486025"/>
            <a:ext cx="6529386" cy="954107"/>
          </a:xfrm>
          <a:prstGeom prst="rect">
            <a:avLst/>
          </a:prstGeom>
          <a:solidFill>
            <a:srgbClr val="F7FA86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পত্রে বৃন্তের উপরে একটিমাত্র পত্রফলক থাকে তাকে সরল পত্র বলে । সরল পত্রের কিনারা অখন্ডিত থাকে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214" y="5610225"/>
            <a:ext cx="6605586" cy="830997"/>
          </a:xfrm>
          <a:prstGeom prst="rect">
            <a:avLst/>
          </a:prstGeom>
          <a:solidFill>
            <a:srgbClr val="F7FA86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পত্রে বৃন্তের উপরে অনেকগুলো ছোট ছোট পত্রফলক থাকে তাকে যৌগিক পত্র বলে । ফলকগুল একটি দন্ডে সাজানো  থাকে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800"/>
                            </p:stCondLst>
                            <p:childTnLst>
                              <p:par>
                                <p:cTn id="3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462" y="1433511"/>
            <a:ext cx="3143250" cy="353853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0549" y="1672064"/>
            <a:ext cx="3528166" cy="301466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214438" y="328612"/>
            <a:ext cx="6843712" cy="707886"/>
          </a:xfrm>
          <a:prstGeom prst="rect">
            <a:avLst/>
          </a:prstGeom>
          <a:solidFill>
            <a:srgbClr val="91FAFD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যৌগিক পত্র দুটির দিকে লক্ষ কর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6813" y="5210175"/>
            <a:ext cx="6843712" cy="707886"/>
          </a:xfrm>
          <a:prstGeom prst="rect">
            <a:avLst/>
          </a:prstGeom>
          <a:solidFill>
            <a:srgbClr val="91FAFD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যৌগিক পত্র দুটি দেখতে কেমন ?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8237" y="5238750"/>
            <a:ext cx="6843712" cy="707886"/>
          </a:xfrm>
          <a:prstGeom prst="rect">
            <a:avLst/>
          </a:prstGeom>
          <a:solidFill>
            <a:srgbClr val="91FAFD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যৌগিক পত্র দুটি দেখতে দুই রকমের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949" y="5281612"/>
            <a:ext cx="6843712" cy="584775"/>
          </a:xfrm>
          <a:prstGeom prst="rect">
            <a:avLst/>
          </a:prstGeom>
          <a:solidFill>
            <a:srgbClr val="91FAFD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পত্রকের বিন্যাস অনুযায়ী যৌগিক পত্র দুই ধরনের।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1725" y="4529138"/>
            <a:ext cx="187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পক্ষল যৌগিক পত্র 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675" y="4581526"/>
            <a:ext cx="277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করতলাকার    যৌগিক পত্র </a:t>
            </a:r>
            <a:endParaRPr lang="en-US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91" y="3429005"/>
            <a:ext cx="1966895" cy="213836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21800" y="3536160"/>
            <a:ext cx="2143124" cy="19573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513" y="3429004"/>
            <a:ext cx="1900238" cy="215741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71682" y="371468"/>
            <a:ext cx="1986394" cy="202882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336" y="367904"/>
            <a:ext cx="1982983" cy="203239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102" y="382311"/>
            <a:ext cx="1843105" cy="198940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ight Arrow 7"/>
          <p:cNvSpPr/>
          <p:nvPr/>
        </p:nvSpPr>
        <p:spPr>
          <a:xfrm>
            <a:off x="185739" y="785813"/>
            <a:ext cx="1657350" cy="1157287"/>
          </a:xfrm>
          <a:prstGeom prst="rightArrow">
            <a:avLst>
              <a:gd name="adj1" fmla="val 50000"/>
              <a:gd name="adj2" fmla="val 54775"/>
            </a:avLst>
          </a:prstGeom>
          <a:solidFill>
            <a:srgbClr val="78F5F8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পক্ষল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243763" y="3943350"/>
            <a:ext cx="1714499" cy="1157286"/>
          </a:xfrm>
          <a:prstGeom prst="leftArrow">
            <a:avLst/>
          </a:prstGeom>
          <a:solidFill>
            <a:srgbClr val="78F5F8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করতলাকার যৌগিক পত্র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963" y="2500313"/>
            <a:ext cx="6315075" cy="830997"/>
          </a:xfrm>
          <a:prstGeom prst="rect">
            <a:avLst/>
          </a:prstGeom>
          <a:solidFill>
            <a:srgbClr val="FECAEB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পত্রের পত্রকগুলো অক্ষ দন্ডের উপর দিয়ে সাজানো থাকে তাকে পক্ষল যৌগিক পত্র বলে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913" y="5681663"/>
            <a:ext cx="6315075" cy="830997"/>
          </a:xfrm>
          <a:prstGeom prst="rect">
            <a:avLst/>
          </a:prstGeom>
          <a:solidFill>
            <a:srgbClr val="FECAEB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পত্রের পত্রকগুলো বৃন্তের একপ্রান্তে গুচ্ছ আকারে থাকে তাকে করতলাকার যৌগিক পত্র বলে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3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5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4564" y="879012"/>
            <a:ext cx="7472211" cy="1153840"/>
            <a:chOff x="371392" y="1918"/>
            <a:chExt cx="7272339" cy="1153840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71392" y="1918"/>
              <a:ext cx="7272339" cy="1153840"/>
            </a:xfrm>
            <a:prstGeom prst="roundRect">
              <a:avLst>
                <a:gd name="adj" fmla="val 10000"/>
              </a:avLst>
            </a:prstGeom>
            <a:solidFill>
              <a:srgbClr val="4EFD45"/>
            </a:solidFill>
            <a:ln w="28575">
              <a:solidFill>
                <a:srgbClr val="FF33CC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05187" y="35713"/>
              <a:ext cx="7204749" cy="1086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3825" tIns="82550" rIns="123825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5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 </a:t>
              </a:r>
              <a:endParaRPr lang="en-US" sz="6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85636" y="2240544"/>
            <a:ext cx="1166682" cy="1153840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000" r="-13000"/>
            </a:stretch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2306123" y="2240544"/>
            <a:ext cx="6209227" cy="1153840"/>
            <a:chOff x="1662951" y="1363450"/>
            <a:chExt cx="6004495" cy="115384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662951" y="1363450"/>
              <a:ext cx="6004495" cy="1153840"/>
            </a:xfrm>
            <a:prstGeom prst="roundRect">
              <a:avLst>
                <a:gd name="adj" fmla="val 16670"/>
              </a:avLst>
            </a:prstGeom>
            <a:solidFill>
              <a:srgbClr val="FECEF4"/>
            </a:solidFill>
            <a:ln w="28575">
              <a:solidFill>
                <a:srgbClr val="0070C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7"/>
            <p:cNvSpPr/>
            <p:nvPr/>
          </p:nvSpPr>
          <p:spPr>
            <a:xfrm>
              <a:off x="1719287" y="1419786"/>
              <a:ext cx="5891823" cy="1041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পাঁচটি </a:t>
              </a:r>
              <a:r>
                <a:rPr lang="bn-IN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সরল পত্র </a:t>
              </a:r>
              <a:r>
                <a:rPr lang="bn-IN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নাম লিখ । </a:t>
              </a:r>
              <a:endPara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006318" y="3532846"/>
            <a:ext cx="1153840" cy="1153840"/>
          </a:xfrm>
          <a:prstGeom prst="roundRect">
            <a:avLst>
              <a:gd name="adj" fmla="val 1667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000" r="-10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2382508" y="3547142"/>
            <a:ext cx="6204279" cy="1153840"/>
            <a:chOff x="1739336" y="2670048"/>
            <a:chExt cx="5975975" cy="115384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739336" y="2670048"/>
              <a:ext cx="5975975" cy="1153840"/>
            </a:xfrm>
            <a:prstGeom prst="roundRect">
              <a:avLst>
                <a:gd name="adj" fmla="val 16670"/>
              </a:avLst>
            </a:prstGeom>
            <a:solidFill>
              <a:srgbClr val="00FFFF"/>
            </a:solidFill>
            <a:ln w="28575">
              <a:solidFill>
                <a:srgbClr val="FF000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1795672" y="2726384"/>
              <a:ext cx="5863303" cy="1041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পাঁচটি </a:t>
              </a:r>
              <a:r>
                <a:rPr lang="bn-IN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পক্ষল যৌগিক পত্র </a:t>
              </a:r>
              <a:r>
                <a:rPr lang="bn-IN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নাম লিখ । </a:t>
              </a:r>
              <a:endParaRPr 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62106" y="4825147"/>
            <a:ext cx="1153840" cy="1153840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000" r="-12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2317519" y="4825147"/>
            <a:ext cx="6326417" cy="1153840"/>
            <a:chOff x="1674348" y="3948053"/>
            <a:chExt cx="6154966" cy="115384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674348" y="3948053"/>
              <a:ext cx="6064398" cy="1153840"/>
            </a:xfrm>
            <a:prstGeom prst="roundRect">
              <a:avLst>
                <a:gd name="adj" fmla="val 16670"/>
              </a:avLst>
            </a:prstGeom>
            <a:solidFill>
              <a:srgbClr val="FFFF99"/>
            </a:solidFill>
            <a:ln w="28575">
              <a:solidFill>
                <a:srgbClr val="7030A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13"/>
            <p:cNvSpPr/>
            <p:nvPr/>
          </p:nvSpPr>
          <p:spPr>
            <a:xfrm>
              <a:off x="1730683" y="4004389"/>
              <a:ext cx="6098631" cy="1041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পাঁচটি করতলাকার যৌগিক পত্র উদ্ভিদের নাম লিখ । </a:t>
              </a:r>
              <a:endParaRPr lang="en-US" sz="2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Explosion 2 18"/>
          <p:cNvSpPr/>
          <p:nvPr/>
        </p:nvSpPr>
        <p:spPr>
          <a:xfrm>
            <a:off x="142876" y="142876"/>
            <a:ext cx="1971674" cy="800100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মিনিট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010" y="4573093"/>
            <a:ext cx="1117992" cy="445779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272" y="4558806"/>
            <a:ext cx="1117992" cy="449854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খ.জাম     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2966" y="4544519"/>
            <a:ext cx="1117992" cy="45392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1636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সুপারী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6568" y="4552617"/>
            <a:ext cx="1161619" cy="50515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163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057" y="5194605"/>
            <a:ext cx="7745429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৫.একটি পাতার প্রধান অংশ কয়টি  ? 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858" y="5985381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3714" y="5997604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৩টি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318" y="6042530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গ.৪টি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2760" y="6030307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৫টি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410" y="2757478"/>
            <a:ext cx="7912753" cy="707886"/>
          </a:xfrm>
          <a:prstGeom prst="rect">
            <a:avLst/>
          </a:prstGeom>
          <a:solidFill>
            <a:srgbClr val="4EFD45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যৌগিক পত্র কত প্রকার ও কী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933" y="1928804"/>
            <a:ext cx="7912753" cy="769441"/>
          </a:xfrm>
          <a:prstGeom prst="rect">
            <a:avLst/>
          </a:prstGeom>
          <a:solidFill>
            <a:srgbClr val="FBB3F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পাতা কাকে বলে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459" y="1257290"/>
            <a:ext cx="7912753" cy="707886"/>
          </a:xfrm>
          <a:prstGeom prst="rect">
            <a:avLst/>
          </a:prstGeom>
          <a:solidFill>
            <a:srgbClr val="91FAFD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মধ্যশিরা কী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43152" y="285750"/>
            <a:ext cx="3700462" cy="828674"/>
            <a:chOff x="2328864" y="257174"/>
            <a:chExt cx="3700462" cy="10001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485" b="30670"/>
            <a:stretch/>
          </p:blipFill>
          <p:spPr>
            <a:xfrm>
              <a:off x="2328864" y="257174"/>
              <a:ext cx="3700462" cy="100012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Rectangle 21"/>
            <p:cNvSpPr/>
            <p:nvPr/>
          </p:nvSpPr>
          <p:spPr>
            <a:xfrm>
              <a:off x="3300412" y="321926"/>
              <a:ext cx="1528763" cy="7694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r>
                <a:rPr lang="bn-I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Explosion 2 22"/>
          <p:cNvSpPr/>
          <p:nvPr/>
        </p:nvSpPr>
        <p:spPr>
          <a:xfrm>
            <a:off x="142876" y="142876"/>
            <a:ext cx="2157412" cy="800100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 মিনিট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746" y="3729130"/>
            <a:ext cx="7912753" cy="646331"/>
          </a:xfrm>
          <a:prstGeom prst="rect">
            <a:avLst/>
          </a:prstGeom>
          <a:solidFill>
            <a:srgbClr val="F7FA86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উদ্ভিদটি যৌগক পত্র উদ্ভিদ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1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57188" y="214308"/>
            <a:ext cx="8372475" cy="1185863"/>
            <a:chOff x="320550" y="560917"/>
            <a:chExt cx="8371265" cy="1324177"/>
          </a:xfrm>
          <a:solidFill>
            <a:srgbClr val="DAFBFA"/>
          </a:solidFill>
          <a:effectLst/>
        </p:grpSpPr>
        <p:sp>
          <p:nvSpPr>
            <p:cNvPr id="22" name="Down Ribbon 21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2362" y="1773327"/>
            <a:ext cx="497696" cy="4391847"/>
            <a:chOff x="4418097" y="2115403"/>
            <a:chExt cx="458533" cy="3712191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72091" y="1671635"/>
            <a:ext cx="3585560" cy="4586288"/>
            <a:chOff x="472091" y="1757363"/>
            <a:chExt cx="3585560" cy="4586288"/>
          </a:xfrm>
        </p:grpSpPr>
        <p:sp>
          <p:nvSpPr>
            <p:cNvPr id="29" name="TextBox 28"/>
            <p:cNvSpPr txBox="1"/>
            <p:nvPr/>
          </p:nvSpPr>
          <p:spPr>
            <a:xfrm>
              <a:off x="472091" y="1757363"/>
              <a:ext cx="3585560" cy="458628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4517" y="4106275"/>
              <a:ext cx="2995662" cy="66193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48384" y="4768213"/>
              <a:ext cx="1996993" cy="335559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3026" y="5171959"/>
              <a:ext cx="3001521" cy="388511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আলিম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3026" y="5669762"/>
              <a:ext cx="3001521" cy="276414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026" y="6000266"/>
              <a:ext cx="3001521" cy="265737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90" y="1949571"/>
              <a:ext cx="785629" cy="90484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FC9F0"/>
            </a:solidFill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2032248" y="1920668"/>
              <a:ext cx="1282441" cy="3367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r>
                <a:rPr lang="bn-IN" sz="1636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3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327" y="2398342"/>
              <a:ext cx="1314762" cy="14822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4" name="Group 3"/>
          <p:cNvGrpSpPr/>
          <p:nvPr/>
        </p:nvGrpSpPr>
        <p:grpSpPr>
          <a:xfrm>
            <a:off x="5043488" y="1733535"/>
            <a:ext cx="3729029" cy="4494868"/>
            <a:chOff x="5043488" y="1819263"/>
            <a:chExt cx="3729029" cy="4494868"/>
          </a:xfrm>
        </p:grpSpPr>
        <p:sp>
          <p:nvSpPr>
            <p:cNvPr id="39" name="TextBox 38"/>
            <p:cNvSpPr txBox="1"/>
            <p:nvPr/>
          </p:nvSpPr>
          <p:spPr>
            <a:xfrm>
              <a:off x="5043488" y="1819263"/>
              <a:ext cx="3729029" cy="4494868"/>
            </a:xfrm>
            <a:prstGeom prst="rect">
              <a:avLst/>
            </a:prstGeom>
            <a:solidFill>
              <a:srgbClr val="FFC9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97581" y="4000500"/>
              <a:ext cx="3208393" cy="427632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10713" y="4629150"/>
              <a:ext cx="3163122" cy="391419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16313" y="5229224"/>
              <a:ext cx="3203370" cy="387139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40125" y="5715000"/>
              <a:ext cx="3203370" cy="353804"/>
            </a:xfrm>
            <a:prstGeom prst="rect">
              <a:avLst/>
            </a:prstGeom>
            <a:solidFill>
              <a:srgbClr val="FFC9F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 ও ৯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69471" y="1988434"/>
              <a:ext cx="1287167" cy="2602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636" dirty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 </a:t>
              </a:r>
              <a:endParaRPr lang="en-US" sz="1636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809" y="2400308"/>
              <a:ext cx="1231074" cy="14079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00759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57438" y="171450"/>
            <a:ext cx="4800600" cy="2000250"/>
            <a:chOff x="2543175" y="214313"/>
            <a:chExt cx="4800600" cy="21574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099" t="12319" r="4472" b="13043"/>
            <a:stretch/>
          </p:blipFill>
          <p:spPr>
            <a:xfrm>
              <a:off x="2543175" y="214313"/>
              <a:ext cx="4800600" cy="21574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00388" y="715446"/>
              <a:ext cx="34004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727" y="2134331"/>
            <a:ext cx="4457700" cy="2480531"/>
          </a:xfrm>
          <a:prstGeom prst="rect">
            <a:avLst/>
          </a:prstGeom>
          <a:ln w="381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Horizontal Scroll 5"/>
          <p:cNvSpPr/>
          <p:nvPr/>
        </p:nvSpPr>
        <p:spPr>
          <a:xfrm>
            <a:off x="1014413" y="4729162"/>
            <a:ext cx="7500937" cy="1528766"/>
          </a:xfrm>
          <a:prstGeom prst="horizontalScroll">
            <a:avLst/>
          </a:prstGeom>
          <a:solidFill>
            <a:srgbClr val="91FAFD"/>
          </a:solidFill>
          <a:ln w="28575">
            <a:solidFill>
              <a:srgbClr val="FF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একটি আদর্শ পাতার চিত্র এঁকে এর বিভিন্ন অংশ চিহ্নিত কর 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6" y="0"/>
            <a:ext cx="9172576" cy="6929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852" y="252131"/>
            <a:ext cx="8004021" cy="2056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789" y="414351"/>
            <a:ext cx="8043862" cy="612219"/>
          </a:xfrm>
          <a:prstGeom prst="rect">
            <a:avLst/>
          </a:prstGeom>
          <a:solidFill>
            <a:srgbClr val="4EFD45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কিছু ছবি দেখি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" y="1257309"/>
            <a:ext cx="8043862" cy="417195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00076" y="5700721"/>
            <a:ext cx="8058150" cy="640794"/>
          </a:xfrm>
          <a:prstGeom prst="rect">
            <a:avLst/>
          </a:prstGeom>
          <a:solidFill>
            <a:srgbClr val="4EFD45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বলতো, ছবিগুলো কিসের?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5672129"/>
            <a:ext cx="8058150" cy="714383"/>
          </a:xfrm>
          <a:prstGeom prst="rect">
            <a:avLst/>
          </a:prstGeom>
          <a:solidFill>
            <a:srgbClr val="4EFD45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ছবি।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0138" y="471488"/>
            <a:ext cx="6715125" cy="707886"/>
          </a:xfrm>
          <a:prstGeom prst="rect">
            <a:avLst/>
          </a:prstGeom>
          <a:solidFill>
            <a:srgbClr val="FFC9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কি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138" y="1349998"/>
            <a:ext cx="6715123" cy="40155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" name="Group 3"/>
          <p:cNvGrpSpPr/>
          <p:nvPr/>
        </p:nvGrpSpPr>
        <p:grpSpPr>
          <a:xfrm>
            <a:off x="2857500" y="5543549"/>
            <a:ext cx="4229099" cy="928693"/>
            <a:chOff x="2600325" y="5586412"/>
            <a:chExt cx="4229099" cy="9286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258" b="27577"/>
            <a:stretch/>
          </p:blipFill>
          <p:spPr>
            <a:xfrm>
              <a:off x="2600325" y="5586412"/>
              <a:ext cx="4229099" cy="928693"/>
            </a:xfrm>
            <a:prstGeom prst="ellipse">
              <a:avLst/>
            </a:prstGeom>
            <a:ln w="19050" cap="rnd">
              <a:solidFill>
                <a:srgbClr val="FF00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3900489" y="5614991"/>
              <a:ext cx="10858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পাতা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6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2952" y="285743"/>
            <a:ext cx="7544639" cy="6100771"/>
            <a:chOff x="742952" y="285743"/>
            <a:chExt cx="7544639" cy="61007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396"/>
            <a:stretch/>
          </p:blipFill>
          <p:spPr>
            <a:xfrm>
              <a:off x="1843074" y="442912"/>
              <a:ext cx="5086350" cy="59436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42952" y="285743"/>
              <a:ext cx="7544639" cy="7694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আলোচ্য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bn-IN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পাতার বিভিন্ন অংশ 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14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0076" y="414336"/>
            <a:ext cx="7458075" cy="5857875"/>
            <a:chOff x="1400188" y="271462"/>
            <a:chExt cx="7043737" cy="62722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5349"/>
            <a:stretch/>
          </p:blipFill>
          <p:spPr>
            <a:xfrm>
              <a:off x="1400188" y="814376"/>
              <a:ext cx="7043737" cy="572929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258" b="27577"/>
            <a:stretch/>
          </p:blipFill>
          <p:spPr>
            <a:xfrm>
              <a:off x="3107602" y="271462"/>
              <a:ext cx="3838837" cy="1147054"/>
            </a:xfrm>
            <a:prstGeom prst="ellipse">
              <a:avLst/>
            </a:prstGeom>
            <a:ln w="19050" cap="rnd">
              <a:solidFill>
                <a:srgbClr val="FF00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4192431" y="402400"/>
              <a:ext cx="2148339" cy="78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7602">
            <a:off x="1540352" y="2087944"/>
            <a:ext cx="655251" cy="997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57429" y="2257420"/>
            <a:ext cx="4354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পাতাকে সংজ্ঞায়িত করতে পারবে ,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7602">
            <a:off x="1545961" y="2666566"/>
            <a:ext cx="716755" cy="99772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71717" y="2771770"/>
            <a:ext cx="484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বিভিন্ন অংশ চিহ্নিত করতে পারবে 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7602">
            <a:off x="1615450" y="3228146"/>
            <a:ext cx="651367" cy="9067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00295" y="3357559"/>
            <a:ext cx="3986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কাজ ব্যাখ্যা করতে পারবে 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47602">
            <a:off x="1615448" y="3842509"/>
            <a:ext cx="651367" cy="90670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414581" y="3957633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পাতার প্রকারভেদ বর্ণনা করতে পারবে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1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1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2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2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3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build="p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3" y="1385887"/>
            <a:ext cx="2843215" cy="36718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8" y="1385887"/>
            <a:ext cx="2828922" cy="36718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942975" y="300039"/>
            <a:ext cx="7129463" cy="769441"/>
          </a:xfrm>
          <a:prstGeom prst="rect">
            <a:avLst/>
          </a:prstGeom>
          <a:solidFill>
            <a:srgbClr val="FFC9F0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দিকে লক্ষ কর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413" y="5300663"/>
            <a:ext cx="697229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কান্ড বা শাখা-প্রশাখার পর্ব থেকে পাশের দিকে চ্যাপ্টা যে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উৎপন্ন হয় তাহাই পাতা । পাতা সাধারণত সবুজ ও চ্যাপ্টা হয়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443288" y="3171825"/>
            <a:ext cx="2028825" cy="557213"/>
          </a:xfrm>
          <a:prstGeom prst="leftRightArrow">
            <a:avLst>
              <a:gd name="adj1" fmla="val 55127"/>
              <a:gd name="adj2" fmla="val 756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63" y="1371600"/>
            <a:ext cx="4743450" cy="42148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Callout 2"/>
          <p:cNvSpPr/>
          <p:nvPr/>
        </p:nvSpPr>
        <p:spPr>
          <a:xfrm>
            <a:off x="385764" y="5272088"/>
            <a:ext cx="942974" cy="714375"/>
          </a:xfrm>
          <a:prstGeom prst="wedgeEllipseCallout">
            <a:avLst>
              <a:gd name="adj1" fmla="val 183902"/>
              <a:gd name="adj2" fmla="val -982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পত্রমূল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829549" y="814388"/>
            <a:ext cx="1042989" cy="714375"/>
          </a:xfrm>
          <a:prstGeom prst="wedgeEllipseCallout">
            <a:avLst>
              <a:gd name="adj1" fmla="val -140242"/>
              <a:gd name="adj2" fmla="val 4325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শীর্ষ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509964" y="5715001"/>
            <a:ext cx="876300" cy="652462"/>
          </a:xfrm>
          <a:prstGeom prst="wedgeEllipseCallout">
            <a:avLst>
              <a:gd name="adj1" fmla="val -48406"/>
              <a:gd name="adj2" fmla="val -26993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বৃন্ত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28613" y="4129088"/>
            <a:ext cx="928687" cy="795337"/>
          </a:xfrm>
          <a:prstGeom prst="wedgeEllipseCallout">
            <a:avLst>
              <a:gd name="adj1" fmla="val 185611"/>
              <a:gd name="adj2" fmla="val -160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উপপত্র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42901" y="2971800"/>
            <a:ext cx="971549" cy="766764"/>
          </a:xfrm>
          <a:prstGeom prst="wedgeEllipseCallout">
            <a:avLst>
              <a:gd name="adj1" fmla="val 293527"/>
              <a:gd name="adj2" fmla="val 22502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ফলক মূল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28613" y="1771650"/>
            <a:ext cx="852486" cy="823913"/>
          </a:xfrm>
          <a:prstGeom prst="wedgeEllipseCallout">
            <a:avLst>
              <a:gd name="adj1" fmla="val 397661"/>
              <a:gd name="adj2" fmla="val 23179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শিরা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915275" y="1685925"/>
            <a:ext cx="985837" cy="752475"/>
          </a:xfrm>
          <a:prstGeom prst="wedgeEllipseCallout">
            <a:avLst>
              <a:gd name="adj1" fmla="val -146698"/>
              <a:gd name="adj2" fmla="val 4593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কিনারা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Left-Up Arrow 3"/>
          <p:cNvSpPr/>
          <p:nvPr/>
        </p:nvSpPr>
        <p:spPr>
          <a:xfrm>
            <a:off x="4857750" y="2657475"/>
            <a:ext cx="1500187" cy="1314450"/>
          </a:xfrm>
          <a:prstGeom prst="leftUpArrow">
            <a:avLst>
              <a:gd name="adj1" fmla="val 4808"/>
              <a:gd name="adj2" fmla="val 9763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7900987" y="3486150"/>
            <a:ext cx="971550" cy="871537"/>
          </a:xfrm>
          <a:prstGeom prst="wedgeEllipseCallout">
            <a:avLst>
              <a:gd name="adj1" fmla="val -208363"/>
              <a:gd name="adj2" fmla="val -684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ফলক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5988" y="400050"/>
            <a:ext cx="485775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পাতাটি লক্ষ কর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63" y="1818847"/>
            <a:ext cx="3200399" cy="284636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Horizontal Scroll 2"/>
          <p:cNvSpPr/>
          <p:nvPr/>
        </p:nvSpPr>
        <p:spPr>
          <a:xfrm>
            <a:off x="1571625" y="4757731"/>
            <a:ext cx="6043612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পাতা কী ব্যাখ্যা কর 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1928812" y="342893"/>
            <a:ext cx="5043488" cy="1371600"/>
          </a:xfrm>
          <a:prstGeom prst="star6">
            <a:avLst/>
          </a:prstGeom>
          <a:solidFill>
            <a:srgbClr val="4EFD45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71451" y="157163"/>
            <a:ext cx="1957388" cy="942975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580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369</cp:revision>
  <dcterms:created xsi:type="dcterms:W3CDTF">2016-10-24T15:10:16Z</dcterms:created>
  <dcterms:modified xsi:type="dcterms:W3CDTF">2019-12-06T11:52:50Z</dcterms:modified>
</cp:coreProperties>
</file>