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257" r:id="rId3"/>
    <p:sldId id="263" r:id="rId4"/>
    <p:sldId id="261" r:id="rId5"/>
    <p:sldId id="270" r:id="rId6"/>
    <p:sldId id="259" r:id="rId7"/>
    <p:sldId id="262" r:id="rId8"/>
    <p:sldId id="271" r:id="rId9"/>
    <p:sldId id="272" r:id="rId10"/>
    <p:sldId id="264" r:id="rId11"/>
    <p:sldId id="265" r:id="rId12"/>
    <p:sldId id="266" r:id="rId13"/>
    <p:sldId id="267" r:id="rId14"/>
    <p:sldId id="269" r:id="rId15"/>
    <p:sldId id="276" r:id="rId16"/>
    <p:sldId id="268" r:id="rId17"/>
    <p:sldId id="277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F672"/>
    <a:srgbClr val="B2F3FC"/>
    <a:srgbClr val="FEBAFF"/>
    <a:srgbClr val="CFF8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6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ECCB1-34C6-45F1-95C4-73416775232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CF0E8-9776-49FD-9633-1C9756A8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58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CF0E8-9776-49FD-9633-1C9756A890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64BF-0639-43A7-9A42-4B93CBAB6F3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B020-B342-4D90-A29A-BF5278C77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64BF-0639-43A7-9A42-4B93CBAB6F3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B020-B342-4D90-A29A-BF5278C77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7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64BF-0639-43A7-9A42-4B93CBAB6F3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B020-B342-4D90-A29A-BF5278C77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7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64BF-0639-43A7-9A42-4B93CBAB6F3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B020-B342-4D90-A29A-BF5278C77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2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64BF-0639-43A7-9A42-4B93CBAB6F3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B020-B342-4D90-A29A-BF5278C77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40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64BF-0639-43A7-9A42-4B93CBAB6F3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B020-B342-4D90-A29A-BF5278C77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9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64BF-0639-43A7-9A42-4B93CBAB6F3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B020-B342-4D90-A29A-BF5278C77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6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64BF-0639-43A7-9A42-4B93CBAB6F3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B020-B342-4D90-A29A-BF5278C77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737360" y="6550223"/>
            <a:ext cx="582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মজিদ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419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64BF-0639-43A7-9A42-4B93CBAB6F3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B020-B342-4D90-A29A-BF5278C77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1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64BF-0639-43A7-9A42-4B93CBAB6F3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B020-B342-4D90-A29A-BF5278C77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764BF-0639-43A7-9A42-4B93CBAB6F3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7B020-B342-4D90-A29A-BF5278C77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7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50" y="285750"/>
            <a:ext cx="8158162" cy="117157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>
                <a:gd name="adj" fmla="val 49475"/>
              </a:avLst>
            </a:prstTxWarp>
            <a:spAutoFit/>
          </a:bodyPr>
          <a:lstStyle/>
          <a:p>
            <a:r>
              <a:rPr lang="bn-IN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14914" y="1443038"/>
            <a:ext cx="3543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3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588" y="1600201"/>
            <a:ext cx="3382900" cy="43005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863" y="1354726"/>
            <a:ext cx="4009754" cy="43742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Left Arrow 3"/>
          <p:cNvSpPr/>
          <p:nvPr/>
        </p:nvSpPr>
        <p:spPr>
          <a:xfrm>
            <a:off x="3275274" y="2506915"/>
            <a:ext cx="1842062" cy="400613"/>
          </a:xfrm>
          <a:prstGeom prst="leftArrow">
            <a:avLst>
              <a:gd name="adj1" fmla="val 50000"/>
              <a:gd name="adj2" fmla="val 964112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পর্ব </a:t>
            </a:r>
            <a:endParaRPr lang="en-US" sz="2800" dirty="0">
              <a:solidFill>
                <a:schemeClr val="tx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 rot="155451">
            <a:off x="3422540" y="4654510"/>
            <a:ext cx="1865051" cy="427273"/>
          </a:xfrm>
          <a:prstGeom prst="leftArrow">
            <a:avLst>
              <a:gd name="adj1" fmla="val 50000"/>
              <a:gd name="adj2" fmla="val 861738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পর্ব </a:t>
            </a:r>
            <a:endParaRPr lang="en-US" sz="2800" dirty="0">
              <a:solidFill>
                <a:schemeClr val="tx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9681605">
            <a:off x="598392" y="3055862"/>
            <a:ext cx="2508442" cy="604283"/>
          </a:xfrm>
          <a:prstGeom prst="rightArrow">
            <a:avLst>
              <a:gd name="adj1" fmla="val 50000"/>
              <a:gd name="adj2" fmla="val 14697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পর্বমধ্য </a:t>
            </a:r>
            <a:endParaRPr lang="en-US" sz="2400" dirty="0">
              <a:solidFill>
                <a:schemeClr val="tx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164808">
            <a:off x="613508" y="4131554"/>
            <a:ext cx="2631542" cy="631498"/>
          </a:xfrm>
          <a:prstGeom prst="rightArrow">
            <a:avLst>
              <a:gd name="adj1" fmla="val 50000"/>
              <a:gd name="adj2" fmla="val 14697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পর্বমধ্য </a:t>
            </a:r>
            <a:endParaRPr lang="en-US" sz="2400" dirty="0">
              <a:solidFill>
                <a:schemeClr val="tx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2343150" y="214313"/>
            <a:ext cx="4900613" cy="1000125"/>
          </a:xfrm>
          <a:prstGeom prst="cloudCallout">
            <a:avLst>
              <a:gd name="adj1" fmla="val 34046"/>
              <a:gd name="adj2" fmla="val 26169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উদ্ভিদের কান্ড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4451" y="5643563"/>
            <a:ext cx="7029450" cy="6661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উদ্ভিদের কান্ডের গায়ে পর্ব ও পর্ব মধ্য থাকে । পর্ব থেকে পাতা উৎপন্ন হয় । </a:t>
            </a:r>
          </a:p>
          <a:p>
            <a:pPr algn="ctr"/>
            <a:r>
              <a:rPr lang="bn-IN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উদ্ভিদের কান্ড পাতা ও শাখা-প্রশাখার ভার বহন করে । </a:t>
            </a:r>
          </a:p>
        </p:txBody>
      </p:sp>
      <p:sp>
        <p:nvSpPr>
          <p:cNvPr id="14" name="Left-Right Arrow 13"/>
          <p:cNvSpPr/>
          <p:nvPr/>
        </p:nvSpPr>
        <p:spPr>
          <a:xfrm>
            <a:off x="3143251" y="3186112"/>
            <a:ext cx="3571874" cy="457200"/>
          </a:xfrm>
          <a:prstGeom prst="leftRightArrow">
            <a:avLst>
              <a:gd name="adj1" fmla="val 50000"/>
              <a:gd name="adj2" fmla="val 240625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কান্ড </a:t>
            </a:r>
            <a:endParaRPr lang="en-US" sz="2400" dirty="0"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19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139" y="1700213"/>
            <a:ext cx="4386262" cy="39510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8" y="1685926"/>
            <a:ext cx="4200526" cy="397192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Cloud Callout 1"/>
          <p:cNvSpPr/>
          <p:nvPr/>
        </p:nvSpPr>
        <p:spPr>
          <a:xfrm>
            <a:off x="2343150" y="214313"/>
            <a:ext cx="4900613" cy="1000125"/>
          </a:xfrm>
          <a:prstGeom prst="cloudCallout">
            <a:avLst>
              <a:gd name="adj1" fmla="val 25883"/>
              <a:gd name="adj2" fmla="val 11455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উদ্ভিদের পাতা  </a:t>
            </a:r>
          </a:p>
        </p:txBody>
      </p:sp>
      <p:sp>
        <p:nvSpPr>
          <p:cNvPr id="7" name="Left-Right Arrow 6"/>
          <p:cNvSpPr/>
          <p:nvPr/>
        </p:nvSpPr>
        <p:spPr>
          <a:xfrm rot="1608753">
            <a:off x="2986088" y="2728913"/>
            <a:ext cx="3257550" cy="614361"/>
          </a:xfrm>
          <a:prstGeom prst="leftRightArrow">
            <a:avLst>
              <a:gd name="adj1" fmla="val 30351"/>
              <a:gd name="adj2" fmla="val 116962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পাতা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5900738"/>
            <a:ext cx="8643938" cy="469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উদ্ভিদের </a:t>
            </a:r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শাখা-প্রশাখার গায়ে পাতার সৃষ্টি হয় এবং পাতায় উদ্ভিদের খাদ্য তৈরী হয় ।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8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814513" y="185738"/>
            <a:ext cx="4657725" cy="1071562"/>
          </a:xfrm>
          <a:prstGeom prst="cloudCallout">
            <a:avLst>
              <a:gd name="adj1" fmla="val 3094"/>
              <a:gd name="adj2" fmla="val 13983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জোড়ায় কাজ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28613" y="4786313"/>
            <a:ext cx="8486775" cy="1771650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চিত্রে </a:t>
            </a: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উদ্ভিদের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অংশটির বৈশিষ্ট্যগুলি লিখ । </a:t>
            </a:r>
            <a:endParaRPr lang="bn-IN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38" y="2028826"/>
            <a:ext cx="4022074" cy="275299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41664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3692" y="1530834"/>
            <a:ext cx="4171950" cy="382490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353" y="1370684"/>
            <a:ext cx="4224069" cy="41452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Rectangular Callout 6"/>
          <p:cNvSpPr/>
          <p:nvPr/>
        </p:nvSpPr>
        <p:spPr>
          <a:xfrm>
            <a:off x="500063" y="242888"/>
            <a:ext cx="8115299" cy="657224"/>
          </a:xfrm>
          <a:prstGeom prst="wedgeRectCallout">
            <a:avLst>
              <a:gd name="adj1" fmla="val -1665"/>
              <a:gd name="adj2" fmla="val 8114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উদ্ভিদের ফুল 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199" y="5815013"/>
            <a:ext cx="820102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পত্রকক্ষে ফুলের জন্ম হয় । এই ফুল থেকেই ফল হয় 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1843087" y="4557713"/>
            <a:ext cx="3600450" cy="571500"/>
          </a:xfrm>
          <a:prstGeom prst="leftRightArrow">
            <a:avLst>
              <a:gd name="adj1" fmla="val 40919"/>
              <a:gd name="adj2" fmla="val 21821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পত্র </a:t>
            </a:r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কক্ষ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1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49" y="1843081"/>
            <a:ext cx="4158126" cy="34861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28" r="13197"/>
          <a:stretch/>
        </p:blipFill>
        <p:spPr>
          <a:xfrm>
            <a:off x="4743448" y="1718067"/>
            <a:ext cx="4171950" cy="35111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ular Callout 5"/>
          <p:cNvSpPr/>
          <p:nvPr/>
        </p:nvSpPr>
        <p:spPr>
          <a:xfrm>
            <a:off x="300037" y="314323"/>
            <a:ext cx="8615363" cy="714375"/>
          </a:xfrm>
          <a:prstGeom prst="wedgeRectCallout">
            <a:avLst>
              <a:gd name="adj1" fmla="val 3048"/>
              <a:gd name="adj2" fmla="val 1245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উদ্ভিদের ফল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1" y="5572125"/>
            <a:ext cx="8558213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ফুল বুড়ো হয়ে ঝরে যায় । ঝরা ফুলের গোড়ায় যে </a:t>
            </a:r>
          </a:p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অংশটি থেকে যায় তা বড় হয়ে ফল সৃষ্টি করে । </a:t>
            </a:r>
          </a:p>
        </p:txBody>
      </p:sp>
    </p:spTree>
    <p:extLst>
      <p:ext uri="{BB962C8B-B14F-4D97-AF65-F5344CB8AC3E}">
        <p14:creationId xmlns:p14="http://schemas.microsoft.com/office/powerpoint/2010/main" val="70467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902" y="1547813"/>
            <a:ext cx="2609850" cy="38195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846" y="1574484"/>
            <a:ext cx="2791206" cy="38119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Left Arrow 9"/>
          <p:cNvSpPr/>
          <p:nvPr/>
        </p:nvSpPr>
        <p:spPr>
          <a:xfrm>
            <a:off x="5972176" y="1985962"/>
            <a:ext cx="2143124" cy="528638"/>
          </a:xfrm>
          <a:prstGeom prst="leftArrow">
            <a:avLst>
              <a:gd name="adj1" fmla="val 50000"/>
              <a:gd name="adj2" fmla="val 182432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chemeClr val="tx1"/>
                </a:solidFill>
              </a:rPr>
              <a:t>       </a:t>
            </a:r>
            <a:r>
              <a:rPr lang="bn-IN" sz="2400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প্রধান </a:t>
            </a:r>
            <a:r>
              <a:rPr lang="bn-IN" sz="2400" dirty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মূল </a:t>
            </a:r>
            <a:endParaRPr lang="en-US" sz="14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6229346" y="4095751"/>
            <a:ext cx="2143126" cy="528638"/>
          </a:xfrm>
          <a:prstGeom prst="leftArrow">
            <a:avLst>
              <a:gd name="adj1" fmla="val 50000"/>
              <a:gd name="adj2" fmla="val 182432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chemeClr val="tx1"/>
                </a:solidFill>
              </a:rPr>
              <a:t>       </a:t>
            </a:r>
            <a:r>
              <a:rPr lang="bn-IN" sz="2400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প্রশাখা </a:t>
            </a:r>
            <a:r>
              <a:rPr lang="bn-IN" sz="2400" dirty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মূল </a:t>
            </a:r>
            <a:endParaRPr lang="en-US" sz="14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6434138" y="3148012"/>
            <a:ext cx="2152649" cy="528638"/>
          </a:xfrm>
          <a:prstGeom prst="leftArrow">
            <a:avLst>
              <a:gd name="adj1" fmla="val 50000"/>
              <a:gd name="adj2" fmla="val 182432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      শাখা  </a:t>
            </a:r>
            <a:r>
              <a:rPr lang="bn-IN" sz="2400" dirty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মূল </a:t>
            </a:r>
            <a:endParaRPr lang="en-US" sz="14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228600" y="242888"/>
            <a:ext cx="8758237" cy="785812"/>
          </a:xfrm>
          <a:prstGeom prst="wedgeRectCallout">
            <a:avLst>
              <a:gd name="adj1" fmla="val -1669"/>
              <a:gd name="adj2" fmla="val 9159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উদ্ভিদের মূল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025" y="5800726"/>
            <a:ext cx="875823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উদ্ভিদের যে অংশ পর্ব,পর্বমধ্য ও অগ্রমূকুলবিহীন তাকেই মূল বলে । ভ্রূণমুল থেকে প্রধান মূল, প্রধান মূল থেকে শাখা মূল, শাখা মূল থেকে প্রশাখা মূল উৎপন্ন হয় । </a:t>
            </a:r>
          </a:p>
        </p:txBody>
      </p:sp>
    </p:spTree>
    <p:extLst>
      <p:ext uri="{BB962C8B-B14F-4D97-AF65-F5344CB8AC3E}">
        <p14:creationId xmlns:p14="http://schemas.microsoft.com/office/powerpoint/2010/main" val="78811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81523" y="1597438"/>
            <a:ext cx="4905055" cy="3317476"/>
            <a:chOff x="1995808" y="1299123"/>
            <a:chExt cx="3497227" cy="33871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5808" y="1316546"/>
              <a:ext cx="2261868" cy="33697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171351" y="2364613"/>
              <a:ext cx="3387173" cy="12561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Horizontal Scroll 5"/>
          <p:cNvSpPr/>
          <p:nvPr/>
        </p:nvSpPr>
        <p:spPr>
          <a:xfrm>
            <a:off x="485779" y="5029200"/>
            <a:ext cx="8158163" cy="1528763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চিত্রে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উদ্ভিদের দুইটি অংশের মধ্যে চারটি পার্থক্য লিখ । 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2185987" y="185738"/>
            <a:ext cx="4514850" cy="914400"/>
          </a:xfrm>
          <a:prstGeom prst="cloudCallout">
            <a:avLst>
              <a:gd name="adj1" fmla="val 369"/>
              <a:gd name="adj2" fmla="val 1625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দলীয় কাজ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00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88309" y="2869726"/>
            <a:ext cx="7912753" cy="4702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 উদ্ভিদের কোথায় উৎপন্ন হয় </a:t>
            </a:r>
            <a:r>
              <a:rPr lang="en-US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58459" y="3444281"/>
            <a:ext cx="1117992" cy="44577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শাখায়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20421" y="3444281"/>
            <a:ext cx="1117992" cy="44985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খ.পাতায় </a:t>
            </a:r>
            <a:r>
              <a:rPr lang="en-US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35828" y="3444281"/>
            <a:ext cx="1117992" cy="45392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পত্রকক্ষে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25119" y="3480954"/>
            <a:ext cx="1117992" cy="43355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পর্বমধ্যে  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2758" y="1394052"/>
            <a:ext cx="7745429" cy="5313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সপুষ্পক উদ্ভিদের প্রধান অংশ কয়টি?  </a:t>
            </a:r>
            <a:endParaRPr lang="bn-IN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58458" y="2041957"/>
            <a:ext cx="1100215" cy="421327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২টি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08489" y="2068466"/>
            <a:ext cx="1070621" cy="400954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৫টি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20730" y="2041956"/>
            <a:ext cx="1164242" cy="392805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৪টি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89397" y="2058308"/>
            <a:ext cx="1161335" cy="421328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৩টি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9903" y="4404614"/>
            <a:ext cx="7872642" cy="1354217"/>
          </a:xfrm>
          <a:prstGeom prst="rect">
            <a:avLst/>
          </a:prstGeom>
          <a:solidFill>
            <a:srgbClr val="82F672"/>
          </a:solidFill>
          <a:ln w="28575">
            <a:solidFill>
              <a:schemeClr val="accent6">
                <a:lumMod val="5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বিটপের অংশ হলো- </a:t>
            </a:r>
          </a:p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কান্ড ও পাতা  </a:t>
            </a:r>
            <a:endParaRPr lang="bn-IN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মূল ও কান্ড   </a:t>
            </a:r>
            <a:endParaRPr lang="bn-IN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ফুল ও ফল   </a:t>
            </a:r>
            <a:endParaRPr lang="bn-IN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      নিচের </a:t>
            </a:r>
            <a:r>
              <a:rPr lang="bn-IN" sz="1600">
                <a:latin typeface="NikoshBAN" panose="02000000000000000000" pitchFamily="2" charset="0"/>
                <a:cs typeface="NikoshBAN" panose="02000000000000000000" pitchFamily="2" charset="0"/>
              </a:rPr>
              <a:t>কোনটি </a:t>
            </a:r>
            <a:r>
              <a:rPr lang="bn-IN" sz="1600" smtClean="0">
                <a:latin typeface="NikoshBAN" panose="02000000000000000000" pitchFamily="2" charset="0"/>
                <a:cs typeface="NikoshBAN" panose="02000000000000000000" pitchFamily="2" charset="0"/>
              </a:rPr>
              <a:t>সঠি</a:t>
            </a:r>
            <a:r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ক?</a:t>
            </a:r>
            <a:r>
              <a:rPr lang="bn-I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2763" y="6006035"/>
            <a:ext cx="1112438" cy="433554"/>
          </a:xfrm>
          <a:prstGeom prst="rect">
            <a:avLst/>
          </a:prstGeom>
          <a:solidFill>
            <a:srgbClr val="E970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1636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32772" y="5993811"/>
            <a:ext cx="1169487" cy="413180"/>
          </a:xfrm>
          <a:prstGeom prst="rect">
            <a:avLst/>
          </a:prstGeom>
          <a:solidFill>
            <a:srgbClr val="E970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1636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94986" y="6006036"/>
            <a:ext cx="1165413" cy="453928"/>
          </a:xfrm>
          <a:prstGeom prst="rect">
            <a:avLst/>
          </a:prstGeom>
          <a:solidFill>
            <a:srgbClr val="E970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ii,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57199" y="6006035"/>
            <a:ext cx="1100215" cy="445778"/>
          </a:xfrm>
          <a:prstGeom prst="rect">
            <a:avLst/>
          </a:prstGeom>
          <a:solidFill>
            <a:srgbClr val="E970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1636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33" name="Up Ribbon 32"/>
          <p:cNvSpPr/>
          <p:nvPr/>
        </p:nvSpPr>
        <p:spPr>
          <a:xfrm>
            <a:off x="1561233" y="185734"/>
            <a:ext cx="5572125" cy="883227"/>
          </a:xfrm>
          <a:prstGeom prst="ribbon2">
            <a:avLst/>
          </a:prstGeom>
          <a:solidFill>
            <a:srgbClr val="89F2F7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1000" dirty="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1000" dirty="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IN" sz="1000" dirty="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000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6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6000"/>
                            </p:stCondLst>
                            <p:childTnLst>
                              <p:par>
                                <p:cTn id="17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8000"/>
                            </p:stCondLst>
                            <p:childTnLst>
                              <p:par>
                                <p:cTn id="19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build="allAtOnce" animBg="1"/>
      <p:bldP spid="25" grpId="0" build="allAtOnce" animBg="1"/>
      <p:bldP spid="26" grpId="0" build="allAtOnce" animBg="1"/>
      <p:bldP spid="27" grpId="0" build="allAtOnce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467841" y="727363"/>
            <a:ext cx="4494068" cy="1566754"/>
          </a:xfrm>
          <a:prstGeom prst="cloudCallout">
            <a:avLst>
              <a:gd name="adj1" fmla="val 2231"/>
              <a:gd name="adj2" fmla="val 100862"/>
            </a:avLst>
          </a:prstGeom>
          <a:solidFill>
            <a:srgbClr val="BFDB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2182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429" y="5431892"/>
            <a:ext cx="2281505" cy="114494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52199" y="688811"/>
            <a:ext cx="1327555" cy="595539"/>
          </a:xfrm>
          <a:prstGeom prst="cloudCallout">
            <a:avLst>
              <a:gd name="adj1" fmla="val 134307"/>
              <a:gd name="adj2" fmla="val 279901"/>
            </a:avLst>
          </a:prstGeom>
          <a:solidFill>
            <a:srgbClr val="BCBCB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6"/>
          </a:p>
        </p:txBody>
      </p:sp>
      <p:sp>
        <p:nvSpPr>
          <p:cNvPr id="6" name="Cloud Callout 5"/>
          <p:cNvSpPr/>
          <p:nvPr/>
        </p:nvSpPr>
        <p:spPr>
          <a:xfrm>
            <a:off x="7525626" y="717960"/>
            <a:ext cx="1327555" cy="595539"/>
          </a:xfrm>
          <a:prstGeom prst="cloudCallout">
            <a:avLst>
              <a:gd name="adj1" fmla="val -78237"/>
              <a:gd name="adj2" fmla="val 319220"/>
            </a:avLst>
          </a:prstGeom>
          <a:solidFill>
            <a:srgbClr val="BCBCB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6"/>
          </a:p>
        </p:txBody>
      </p:sp>
      <p:sp>
        <p:nvSpPr>
          <p:cNvPr id="12" name="Horizontal Scroll 11"/>
          <p:cNvSpPr/>
          <p:nvPr/>
        </p:nvSpPr>
        <p:spPr>
          <a:xfrm>
            <a:off x="408623" y="3443287"/>
            <a:ext cx="8353118" cy="2028825"/>
          </a:xfrm>
          <a:prstGeom prst="horizontalScroll">
            <a:avLst/>
          </a:prstGeom>
          <a:solidFill>
            <a:srgbClr val="CFF8FD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তোমার বাড়ির পাশে থেকে ছোট্ট একটি গাছ মূলসহ তুলে আন ।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এবার তার চিত্র  এঁকে বিভিন্ন অংশের নাম লিখ ।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6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0" y="0"/>
            <a:ext cx="9146679" cy="6851523"/>
          </a:xfrm>
          <a:prstGeom prst="rect">
            <a:avLst/>
          </a:prstGeom>
          <a:pattFill prst="wdUpDiag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432522" y="145474"/>
            <a:ext cx="8416636" cy="88127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636" dirty="0" smtClean="0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 err="1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636" dirty="0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080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62362" y="2227738"/>
            <a:ext cx="497696" cy="3955182"/>
            <a:chOff x="4418097" y="2115403"/>
            <a:chExt cx="458533" cy="3712191"/>
          </a:xfrm>
        </p:grpSpPr>
        <p:cxnSp>
          <p:nvCxnSpPr>
            <p:cNvPr id="3" name="Straight Connector 2"/>
            <p:cNvCxnSpPr/>
            <p:nvPr/>
          </p:nvCxnSpPr>
          <p:spPr>
            <a:xfrm flipH="1" flipV="1">
              <a:off x="4629132" y="2115403"/>
              <a:ext cx="65698" cy="3712191"/>
            </a:xfrm>
            <a:prstGeom prst="line">
              <a:avLst/>
            </a:prstGeom>
            <a:ln w="82550" cmpd="thickThin">
              <a:gradFill>
                <a:gsLst>
                  <a:gs pos="13000">
                    <a:srgbClr val="002060"/>
                  </a:gs>
                  <a:gs pos="39000">
                    <a:srgbClr val="FFFF00"/>
                  </a:gs>
                  <a:gs pos="62000">
                    <a:srgbClr val="FFC000"/>
                  </a:gs>
                  <a:gs pos="89000">
                    <a:srgbClr val="C00000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4876630" y="2897831"/>
              <a:ext cx="0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 flipV="1">
              <a:off x="4418097" y="2897831"/>
              <a:ext cx="27708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57784" y="214314"/>
            <a:ext cx="8486168" cy="1600199"/>
            <a:chOff x="320550" y="560917"/>
            <a:chExt cx="8371265" cy="1324177"/>
          </a:xfrm>
          <a:solidFill>
            <a:srgbClr val="FFFFFF"/>
          </a:solidFill>
          <a:effectLst/>
        </p:grpSpPr>
        <p:sp>
          <p:nvSpPr>
            <p:cNvPr id="7" name="Down Ribbon 6"/>
            <p:cNvSpPr/>
            <p:nvPr/>
          </p:nvSpPr>
          <p:spPr>
            <a:xfrm>
              <a:off x="320550" y="560917"/>
              <a:ext cx="8371265" cy="1324177"/>
            </a:xfrm>
            <a:prstGeom prst="ribbon">
              <a:avLst/>
            </a:prstGeom>
            <a:grpFill/>
            <a:ln>
              <a:solidFill>
                <a:srgbClr val="FF00FF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89157" y="843471"/>
              <a:ext cx="3780429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bn-IN" sz="32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</a:t>
              </a:r>
              <a:r>
                <a:rPr lang="bn-IN" sz="3200" b="1" dirty="0" smtClean="0">
                  <a:solidFill>
                    <a:srgbClr val="BE02B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</a:t>
              </a:r>
              <a:r>
                <a:rPr lang="bn-IN" sz="32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</a:t>
              </a:r>
              <a:endPara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0638" y="2141923"/>
            <a:ext cx="3614138" cy="4130290"/>
            <a:chOff x="386365" y="2034860"/>
            <a:chExt cx="3786389" cy="3876541"/>
          </a:xfrm>
          <a:solidFill>
            <a:srgbClr val="CCFFFF"/>
          </a:solidFill>
        </p:grpSpPr>
        <p:sp>
          <p:nvSpPr>
            <p:cNvPr id="10" name="TextBox 9"/>
            <p:cNvSpPr txBox="1"/>
            <p:nvPr/>
          </p:nvSpPr>
          <p:spPr>
            <a:xfrm>
              <a:off x="386365" y="2034860"/>
              <a:ext cx="3786389" cy="387654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63490" y="2292439"/>
              <a:ext cx="3252544" cy="3553330"/>
              <a:chOff x="818036" y="2266682"/>
              <a:chExt cx="3252544" cy="3553330"/>
            </a:xfrm>
            <a:grpFill/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9482" y="2266682"/>
                <a:ext cx="1328123" cy="1473406"/>
              </a:xfrm>
              <a:prstGeom prst="roundRect">
                <a:avLst>
                  <a:gd name="adj" fmla="val 8594"/>
                </a:avLst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12700" stA="38000" endPos="28000" dist="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818036" y="3994511"/>
                <a:ext cx="3163450" cy="5595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মো. আব্দুল মজিদ মিঞা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88690" y="4554011"/>
                <a:ext cx="2108846" cy="28363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 গণিত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900942" y="4895276"/>
                <a:ext cx="3169638" cy="32838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কামাল বাজার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ফাজিল</a:t>
                </a:r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মাদরাসা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00942" y="5316042"/>
                <a:ext cx="3169638" cy="2336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বিশ্বনাথ , সিলেট ।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00942" y="5595399"/>
                <a:ext cx="3169638" cy="2246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০১৭২০-৫৬৫২৫২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984" y="2197323"/>
              <a:ext cx="829632" cy="764817"/>
            </a:xfrm>
            <a:prstGeom prst="round2DiagRect">
              <a:avLst>
                <a:gd name="adj1" fmla="val 16667"/>
                <a:gd name="adj2" fmla="val 0"/>
              </a:avLst>
            </a:prstGeom>
            <a:grpFill/>
            <a:ln w="88900" cap="sq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19" name="Group 18"/>
          <p:cNvGrpSpPr/>
          <p:nvPr/>
        </p:nvGrpSpPr>
        <p:grpSpPr>
          <a:xfrm>
            <a:off x="5100641" y="2210533"/>
            <a:ext cx="3743317" cy="4047960"/>
            <a:chOff x="5100033" y="2099255"/>
            <a:chExt cx="3657601" cy="3799269"/>
          </a:xfrm>
          <a:solidFill>
            <a:srgbClr val="CCFFFF"/>
          </a:solidFill>
        </p:grpSpPr>
        <p:sp>
          <p:nvSpPr>
            <p:cNvPr id="20" name="TextBox 19"/>
            <p:cNvSpPr txBox="1"/>
            <p:nvPr/>
          </p:nvSpPr>
          <p:spPr>
            <a:xfrm>
              <a:off x="5100033" y="2099255"/>
              <a:ext cx="3657601" cy="3799269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293216" y="4061012"/>
              <a:ext cx="3160384" cy="1646266"/>
              <a:chOff x="5229490" y="3574289"/>
              <a:chExt cx="2426904" cy="1646266"/>
            </a:xfrm>
            <a:grpFill/>
          </p:grpSpPr>
          <p:sp>
            <p:nvSpPr>
              <p:cNvPr id="24" name="TextBox 23"/>
              <p:cNvSpPr txBox="1"/>
              <p:nvPr/>
            </p:nvSpPr>
            <p:spPr>
              <a:xfrm>
                <a:off x="5229490" y="3574289"/>
                <a:ext cx="2416578" cy="436612"/>
              </a:xfrm>
              <a:prstGeom prst="rect">
                <a:avLst/>
              </a:prstGeom>
              <a:grp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 – </a:t>
                </a:r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ষষ্ঠ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239381" y="4098724"/>
                <a:ext cx="2382480" cy="473315"/>
              </a:xfrm>
              <a:prstGeom prst="rect">
                <a:avLst/>
              </a:prstGeom>
              <a:grp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   –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বিজ্ঞান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243599" y="4744183"/>
                <a:ext cx="2412795" cy="476372"/>
              </a:xfrm>
              <a:prstGeom prst="rect">
                <a:avLst/>
              </a:prstGeom>
              <a:grp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 –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চতুর্থ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038" y="2394775"/>
            <a:ext cx="1375221" cy="1779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5764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50" y="400056"/>
            <a:ext cx="8186737" cy="6122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/>
              <a:t> </a:t>
            </a:r>
            <a:r>
              <a:rPr lang="bn-IN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শিক্ষার্থীরা</a:t>
            </a:r>
            <a:r>
              <a:rPr lang="bn-IN" dirty="0">
                <a:latin typeface="NikoshLightBAN" panose="02000000000000000000" pitchFamily="2" charset="0"/>
                <a:cs typeface="NikoshLightBAN" panose="02000000000000000000" pitchFamily="2" charset="0"/>
              </a:rPr>
              <a:t>,</a:t>
            </a:r>
            <a:r>
              <a:rPr lang="bn-IN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এসো আমরা কিছু ছবি দেখি । </a:t>
            </a:r>
            <a:endParaRPr lang="en-US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99" y="1357317"/>
            <a:ext cx="8213859" cy="385762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500061" y="5514974"/>
            <a:ext cx="8058150" cy="4264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/>
              <a:t> </a:t>
            </a:r>
            <a:r>
              <a:rPr lang="bn-IN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বলতো,ছবিগুলো কিসের ছবি ?  </a:t>
            </a:r>
            <a:endParaRPr lang="en-US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010" y="5543549"/>
            <a:ext cx="8058150" cy="4074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বিভিন্ন </a:t>
            </a:r>
            <a:r>
              <a:rPr lang="en-US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ধরনের</a:t>
            </a:r>
            <a:r>
              <a:rPr lang="bn-IN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উদ্ভিদের ছবি।   </a:t>
            </a:r>
            <a:endParaRPr lang="en-US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98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2501" y="1552583"/>
            <a:ext cx="8536701" cy="3605211"/>
            <a:chOff x="273925" y="1366839"/>
            <a:chExt cx="8536701" cy="360521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925" y="1383030"/>
              <a:ext cx="4169487" cy="358902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4838" y="1366839"/>
              <a:ext cx="4395788" cy="357663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</p:grpSp>
      <p:sp>
        <p:nvSpPr>
          <p:cNvPr id="6" name="TextBox 5"/>
          <p:cNvSpPr txBox="1"/>
          <p:nvPr/>
        </p:nvSpPr>
        <p:spPr>
          <a:xfrm>
            <a:off x="300041" y="585794"/>
            <a:ext cx="8529638" cy="5836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নিচের ছবিগুলো লক্ষ কর । </a:t>
            </a:r>
            <a:endParaRPr lang="en-US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9" y="5429250"/>
            <a:ext cx="8415337" cy="5550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/>
              <a:t> </a:t>
            </a:r>
            <a:r>
              <a:rPr lang="bn-IN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ছবিগুলো কোন ধরনের উদ্ভিদ ? </a:t>
            </a:r>
            <a:endParaRPr lang="en-US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399" y="5431393"/>
            <a:ext cx="3286125" cy="5264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/>
              <a:t> </a:t>
            </a:r>
            <a:r>
              <a:rPr lang="bn-IN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সপুষ্পক উদ্ভিদ  </a:t>
            </a:r>
          </a:p>
        </p:txBody>
      </p:sp>
    </p:spTree>
    <p:extLst>
      <p:ext uri="{BB962C8B-B14F-4D97-AF65-F5344CB8AC3E}">
        <p14:creationId xmlns:p14="http://schemas.microsoft.com/office/powerpoint/2010/main" val="315914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0101"/>
            <a:ext cx="9144000" cy="604361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8144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IN" sz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আজকের </a:t>
            </a:r>
            <a:r>
              <a:rPr lang="bn-IN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আলোচ্য পাঠ  </a:t>
            </a:r>
            <a:r>
              <a:rPr lang="bn-IN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–</a:t>
            </a:r>
            <a:r>
              <a:rPr lang="bn-IN" sz="105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IN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সপুষ্পক উদ্ভিদের বাহ্যিক বৈশিষ্ট্য </a:t>
            </a:r>
          </a:p>
        </p:txBody>
      </p:sp>
    </p:spTree>
    <p:extLst>
      <p:ext uri="{BB962C8B-B14F-4D97-AF65-F5344CB8AC3E}">
        <p14:creationId xmlns:p14="http://schemas.microsoft.com/office/powerpoint/2010/main" val="60154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185970" y="128589"/>
            <a:ext cx="4943476" cy="1243012"/>
          </a:xfrm>
          <a:prstGeom prst="cloudCallout">
            <a:avLst>
              <a:gd name="adj1" fmla="val -27750"/>
              <a:gd name="adj2" fmla="val 88376"/>
            </a:avLst>
          </a:prstGeom>
          <a:solidFill>
            <a:srgbClr val="B5E7E9"/>
          </a:solidFill>
          <a:ln>
            <a:solidFill>
              <a:srgbClr val="FF006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642921" y="1985963"/>
            <a:ext cx="7758113" cy="785814"/>
          </a:xfrm>
          <a:prstGeom prst="wedgeRectCallout">
            <a:avLst>
              <a:gd name="adj1" fmla="val -453"/>
              <a:gd name="adj2" fmla="val 10347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3300413"/>
            <a:ext cx="7943850" cy="646331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সপুষ্পক উদ্ভিদকে সংজ্ঞায়িত করতে পারবে ,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08" y="5472115"/>
            <a:ext cx="8072454" cy="646331"/>
          </a:xfrm>
          <a:prstGeom prst="rect">
            <a:avLst/>
          </a:prstGeom>
          <a:solidFill>
            <a:srgbClr val="CC99FF"/>
          </a:soli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সপুষ্পক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বিভিন্ন অংশের মধ্যে তুলনা করতে পারবে ।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196" y="4429123"/>
            <a:ext cx="8001017" cy="646331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সপুষ্পক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বাহ্যিক বৈশিষ্ট্য ব্যাখ্যা করতে পারবে ,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014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4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4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4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4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p" animBg="1"/>
      <p:bldP spid="5" grpId="0" build="p" animBg="1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342901" y="171451"/>
            <a:ext cx="8472488" cy="514350"/>
          </a:xfrm>
          <a:prstGeom prst="wedgeRectCallout">
            <a:avLst>
              <a:gd name="adj1" fmla="val -2957"/>
              <a:gd name="adj2" fmla="val 13832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একটি আদর্শ সপুষ্পক উদ্ভিদের বিভিন্ন অংশ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04" t="-2347" r="16212" b="5632"/>
          <a:stretch/>
        </p:blipFill>
        <p:spPr>
          <a:xfrm>
            <a:off x="2157413" y="1243012"/>
            <a:ext cx="4800599" cy="4557713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Left Arrow 3"/>
          <p:cNvSpPr/>
          <p:nvPr/>
        </p:nvSpPr>
        <p:spPr>
          <a:xfrm>
            <a:off x="4814886" y="4529136"/>
            <a:ext cx="3457570" cy="442913"/>
          </a:xfrm>
          <a:prstGeom prst="leftArrow">
            <a:avLst>
              <a:gd name="adj1" fmla="val 50000"/>
              <a:gd name="adj2" fmla="val 830644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               </a:t>
            </a:r>
            <a:r>
              <a:rPr lang="bn-IN" sz="2400" b="1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মূল </a:t>
            </a:r>
            <a:endParaRPr lang="en-US" sz="2400" b="1" dirty="0">
              <a:solidFill>
                <a:schemeClr val="tx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757863" y="2667001"/>
            <a:ext cx="2771776" cy="442913"/>
          </a:xfrm>
          <a:prstGeom prst="leftArrow">
            <a:avLst>
              <a:gd name="adj1" fmla="val 50000"/>
              <a:gd name="adj2" fmla="val 830644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bn-IN" sz="2400" b="1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পাতা   </a:t>
            </a:r>
            <a:r>
              <a:rPr lang="bn-IN" sz="2400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  </a:t>
            </a:r>
            <a:r>
              <a:rPr lang="bn-IN" dirty="0" smtClean="0">
                <a:solidFill>
                  <a:schemeClr val="tx1"/>
                </a:solidFill>
              </a:rPr>
              <a:t>      </a:t>
            </a:r>
            <a:r>
              <a:rPr lang="bn-IN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828675" y="2871787"/>
            <a:ext cx="3443288" cy="442913"/>
          </a:xfrm>
          <a:prstGeom prst="rightArrow">
            <a:avLst>
              <a:gd name="adj1" fmla="val 50000"/>
              <a:gd name="adj2" fmla="val 848386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b="1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  </a:t>
            </a:r>
            <a:r>
              <a:rPr lang="bn-IN" sz="2400" b="1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ফল </a:t>
            </a:r>
            <a:endParaRPr lang="en-US" sz="2400" b="1" dirty="0">
              <a:solidFill>
                <a:schemeClr val="tx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857250" y="1909762"/>
            <a:ext cx="3895725" cy="442913"/>
          </a:xfrm>
          <a:prstGeom prst="rightArrow">
            <a:avLst>
              <a:gd name="adj1" fmla="val 50000"/>
              <a:gd name="adj2" fmla="val 969891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b="1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 </a:t>
            </a:r>
            <a:r>
              <a:rPr lang="bn-IN" sz="2400" b="1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ফুল</a:t>
            </a:r>
            <a:r>
              <a:rPr lang="bn-IN" sz="2400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71525" y="3819525"/>
            <a:ext cx="3805238" cy="442913"/>
          </a:xfrm>
          <a:prstGeom prst="rightArrow">
            <a:avLst>
              <a:gd name="adj1" fmla="val 50000"/>
              <a:gd name="adj2" fmla="val 914515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solidFill>
                  <a:schemeClr val="tx1"/>
                </a:solidFill>
              </a:rPr>
              <a:t>  </a:t>
            </a:r>
            <a:r>
              <a:rPr lang="bn-IN" sz="2400" b="1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কান্ড</a:t>
            </a:r>
            <a:r>
              <a:rPr lang="bn-IN" sz="2400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3" y="5915025"/>
            <a:ext cx="8615362" cy="640795"/>
          </a:xfrm>
          <a:prstGeom prst="rect">
            <a:avLst/>
          </a:prstGeom>
          <a:solidFill>
            <a:srgbClr val="B2F3FC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আদর্শ সপুষ্পক উদ্ভিদের প্রধান অংশ পাঁচটি যথাঃ- মূল, কান্ড, পাতা, ফুল ও ফল ।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1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 animBg="1"/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241" y="460527"/>
            <a:ext cx="5601253" cy="5268759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ight Arrow 3"/>
          <p:cNvSpPr/>
          <p:nvPr/>
        </p:nvSpPr>
        <p:spPr>
          <a:xfrm>
            <a:off x="1114425" y="5105400"/>
            <a:ext cx="3276599" cy="442913"/>
          </a:xfrm>
          <a:prstGeom prst="rightArrow">
            <a:avLst>
              <a:gd name="adj1" fmla="val 50000"/>
              <a:gd name="adj2" fmla="val 914515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 কান্ড</a:t>
            </a:r>
            <a:r>
              <a:rPr lang="bn-IN" sz="2400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957888" y="4581525"/>
            <a:ext cx="2528888" cy="442913"/>
          </a:xfrm>
          <a:prstGeom prst="leftArrow">
            <a:avLst>
              <a:gd name="adj1" fmla="val 50000"/>
              <a:gd name="adj2" fmla="val 830644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     </a:t>
            </a:r>
            <a:r>
              <a:rPr lang="bn-IN" sz="2400" b="1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পাতা   </a:t>
            </a:r>
            <a:r>
              <a:rPr lang="bn-IN" sz="2400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        </a:t>
            </a:r>
            <a:r>
              <a:rPr lang="bn-IN" sz="3200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900112" y="3071811"/>
            <a:ext cx="3186113" cy="442913"/>
          </a:xfrm>
          <a:prstGeom prst="rightArrow">
            <a:avLst>
              <a:gd name="adj1" fmla="val 50000"/>
              <a:gd name="adj2" fmla="val 848386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  ফল </a:t>
            </a:r>
            <a:endParaRPr lang="en-US" sz="2400" b="1" dirty="0">
              <a:solidFill>
                <a:schemeClr val="tx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5243518" y="1257301"/>
            <a:ext cx="3186107" cy="442913"/>
          </a:xfrm>
          <a:prstGeom prst="leftArrow">
            <a:avLst>
              <a:gd name="adj1" fmla="val 50000"/>
              <a:gd name="adj2" fmla="val 830644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bn-IN" sz="2400" b="1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ফুল  </a:t>
            </a:r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 </a:t>
            </a:r>
            <a:r>
              <a:rPr lang="bn-I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bn-IN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815" y="5843588"/>
            <a:ext cx="7458076" cy="5979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I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উদ্ভিদের মাটির উপরের অংশ ( কান্ড, পাতা, ফুল,ফল ) কে একত্রে বিটপ বলা হয় ।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55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6" grpId="0" build="allAtOnce" animBg="1"/>
      <p:bldP spid="7" grpId="0" build="allAtOnce" animBg="1"/>
      <p:bldP spid="8" grpId="0" build="allAtOnce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500063" y="2771775"/>
            <a:ext cx="8315325" cy="2257425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সপুষ্পক উদ্ভিদ কী ? পাঁচটি উদাহরণসহ লিখ ।   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2714624" y="328613"/>
            <a:ext cx="4229100" cy="1285875"/>
          </a:xfrm>
          <a:prstGeom prst="cloudCallout">
            <a:avLst>
              <a:gd name="adj1" fmla="val -29955"/>
              <a:gd name="adj2" fmla="val 12027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একক কাজ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879" y="5161868"/>
            <a:ext cx="2281505" cy="140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5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1576</TotalTime>
  <Words>436</Words>
  <Application>Microsoft Office PowerPoint</Application>
  <PresentationFormat>On-screen Show (4:3)</PresentationFormat>
  <Paragraphs>88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NikoshLightBAN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Mohammad Abdul Mazid Miyan</cp:lastModifiedBy>
  <cp:revision>382</cp:revision>
  <dcterms:created xsi:type="dcterms:W3CDTF">2016-09-13T17:07:37Z</dcterms:created>
  <dcterms:modified xsi:type="dcterms:W3CDTF">2019-12-06T12:52:39Z</dcterms:modified>
</cp:coreProperties>
</file>