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6" r:id="rId5"/>
    <p:sldId id="260" r:id="rId6"/>
    <p:sldId id="261" r:id="rId7"/>
    <p:sldId id="263" r:id="rId8"/>
    <p:sldId id="262" r:id="rId9"/>
    <p:sldId id="267" r:id="rId10"/>
    <p:sldId id="268" r:id="rId11"/>
    <p:sldId id="264" r:id="rId12"/>
    <p:sldId id="269" r:id="rId13"/>
    <p:sldId id="270" r:id="rId14"/>
    <p:sldId id="265" r:id="rId15"/>
    <p:sldId id="271" r:id="rId16"/>
    <p:sldId id="272" r:id="rId17"/>
    <p:sldId id="273" r:id="rId18"/>
    <p:sldId id="274" r:id="rId19"/>
    <p:sldId id="275" r:id="rId20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FFFF"/>
    <a:srgbClr val="FFCCFF"/>
    <a:srgbClr val="FFFF99"/>
    <a:srgbClr val="6AF0EA"/>
    <a:srgbClr val="FF33CC"/>
    <a:srgbClr val="CCFFCC"/>
    <a:srgbClr val="99CCFF"/>
    <a:srgbClr val="73F179"/>
    <a:srgbClr val="E5F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4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53F48-9AB3-4CB2-998B-8119528D82EB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27791C-7C72-43B7-9EF7-2D24D5BADBEA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>
          <a:prstTxWarp prst="textPlain">
            <a:avLst/>
          </a:prstTxWarp>
        </a:bodyPr>
        <a:lstStyle/>
        <a:p>
          <a:r>
            <a:rPr lang="bn-IN" sz="4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১.</a:t>
          </a:r>
          <a:r>
            <a:rPr lang="bn-IN" sz="4400" dirty="0" smtClean="0">
              <a:solidFill>
                <a:srgbClr val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দূষণ কী?  </a:t>
          </a:r>
          <a:endParaRPr lang="en-US" sz="4400" dirty="0">
            <a:solidFill>
              <a:srgbClr val="0000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24E5B9-AC29-4E0B-9D65-A91CCA3365B0}" type="parTrans" cxnId="{7B13B6A6-1F31-4AE2-8D41-FC4ECCB9524D}">
      <dgm:prSet/>
      <dgm:spPr/>
      <dgm:t>
        <a:bodyPr/>
        <a:lstStyle/>
        <a:p>
          <a:endParaRPr lang="en-US"/>
        </a:p>
      </dgm:t>
    </dgm:pt>
    <dgm:pt modelId="{ADBF3580-91EB-4D17-A0D0-E1EEFF82D739}" type="sibTrans" cxnId="{7B13B6A6-1F31-4AE2-8D41-FC4ECCB9524D}">
      <dgm:prSet/>
      <dgm:spPr/>
      <dgm:t>
        <a:bodyPr/>
        <a:lstStyle/>
        <a:p>
          <a:endParaRPr lang="en-US"/>
        </a:p>
      </dgm:t>
    </dgm:pt>
    <dgm:pt modelId="{9C67DEA9-2EF5-4F48-A2CB-2D35EC63A84C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>
          <a:prstTxWarp prst="textPlain">
            <a:avLst/>
          </a:prstTxWarp>
        </a:bodyPr>
        <a:lstStyle/>
        <a:p>
          <a:r>
            <a:rPr lang="bn-IN" sz="4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২.মাটি দূষণ কী ?</a:t>
          </a:r>
          <a:r>
            <a:rPr lang="en-US" sz="2700" dirty="0" smtClean="0">
              <a:solidFill>
                <a:srgbClr val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700" dirty="0" smtClean="0">
              <a:solidFill>
                <a:srgbClr val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700" dirty="0">
            <a:solidFill>
              <a:srgbClr val="0000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7AC02F-F085-4DBF-BA3F-D6DA5136ABA6}" type="parTrans" cxnId="{4AE0B95E-E430-4E89-B71A-71CE0A2A409B}">
      <dgm:prSet/>
      <dgm:spPr/>
      <dgm:t>
        <a:bodyPr/>
        <a:lstStyle/>
        <a:p>
          <a:endParaRPr lang="en-US"/>
        </a:p>
      </dgm:t>
    </dgm:pt>
    <dgm:pt modelId="{2A1EEFC0-20F9-4BD1-94C9-3F8FC88B99B8}" type="sibTrans" cxnId="{4AE0B95E-E430-4E89-B71A-71CE0A2A409B}">
      <dgm:prSet/>
      <dgm:spPr/>
      <dgm:t>
        <a:bodyPr/>
        <a:lstStyle/>
        <a:p>
          <a:endParaRPr lang="en-US"/>
        </a:p>
      </dgm:t>
    </dgm:pt>
    <dgm:pt modelId="{39BA158D-F18A-42E2-8471-D26234950C2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>
          <a:prstTxWarp prst="textPlain">
            <a:avLst/>
          </a:prstTxWarp>
        </a:bodyPr>
        <a:lstStyle/>
        <a:p>
          <a:pPr algn="l"/>
          <a:r>
            <a:rPr lang="bn-IN" sz="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7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r>
            <a:rPr lang="bn-IN" sz="8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.মাটির দূষক কী কী ?</a:t>
          </a:r>
          <a:r>
            <a:rPr lang="bn-IN" sz="6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bn-IN" sz="8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68BBF6-7C97-4F41-A72C-6EF9399C191E}" type="parTrans" cxnId="{810AB81A-C982-4DB7-A84B-761CA8CD66BA}">
      <dgm:prSet/>
      <dgm:spPr/>
      <dgm:t>
        <a:bodyPr/>
        <a:lstStyle/>
        <a:p>
          <a:endParaRPr lang="en-US"/>
        </a:p>
      </dgm:t>
    </dgm:pt>
    <dgm:pt modelId="{D1B51FAE-0B56-4ED8-A82C-E88B17F015FE}" type="sibTrans" cxnId="{810AB81A-C982-4DB7-A84B-761CA8CD66BA}">
      <dgm:prSet/>
      <dgm:spPr/>
      <dgm:t>
        <a:bodyPr/>
        <a:lstStyle/>
        <a:p>
          <a:endParaRPr lang="en-US"/>
        </a:p>
      </dgm:t>
    </dgm:pt>
    <dgm:pt modelId="{56BA096E-11EC-49BE-90F1-FDCC32465A5E}">
      <dgm:prSet custT="1"/>
      <dgm:spPr>
        <a:solidFill>
          <a:schemeClr val="accent2">
            <a:lumMod val="20000"/>
            <a:lumOff val="80000"/>
          </a:schemeClr>
        </a:solidFill>
      </dgm:spPr>
      <dgm:t>
        <a:bodyPr>
          <a:prstTxWarp prst="textPlain">
            <a:avLst/>
          </a:prstTxWarp>
        </a:bodyPr>
        <a:lstStyle/>
        <a:p>
          <a:pPr algn="ctr"/>
          <a:r>
            <a:rPr lang="bn-IN" sz="6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6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৪.মাটি দূষণ কেন ক্ষতিকর ? </a:t>
          </a:r>
          <a:r>
            <a:rPr lang="bn-IN" sz="3600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IN" sz="7200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b="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800" b="0" dirty="0"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611FAF-148F-4C1C-A30D-403C5176AF9F}" type="parTrans" cxnId="{0BDB590D-CA85-4849-8CF1-A9EB4F075A33}">
      <dgm:prSet/>
      <dgm:spPr/>
      <dgm:t>
        <a:bodyPr/>
        <a:lstStyle/>
        <a:p>
          <a:endParaRPr lang="en-US"/>
        </a:p>
      </dgm:t>
    </dgm:pt>
    <dgm:pt modelId="{DCCDBBEA-D46C-4EB2-AA59-16789004071D}" type="sibTrans" cxnId="{0BDB590D-CA85-4849-8CF1-A9EB4F075A33}">
      <dgm:prSet/>
      <dgm:spPr/>
      <dgm:t>
        <a:bodyPr/>
        <a:lstStyle/>
        <a:p>
          <a:endParaRPr lang="en-US"/>
        </a:p>
      </dgm:t>
    </dgm:pt>
    <dgm:pt modelId="{5F60AC9A-A144-4CCE-AA34-22E2D4B93CF8}" type="pres">
      <dgm:prSet presAssocID="{EFF53F48-9AB3-4CB2-998B-8119528D82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5F8DF0-48F0-4FEB-8D03-242509F4ADFC}" type="pres">
      <dgm:prSet presAssocID="{E727791C-7C72-43B7-9EF7-2D24D5BADBEA}" presName="parentText" presStyleLbl="node1" presStyleIdx="0" presStyleCnt="4" custLinFactY="-9663" custLinFactNeighborX="18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038F8-0B8F-495D-9356-A28D9F55B678}" type="pres">
      <dgm:prSet presAssocID="{ADBF3580-91EB-4D17-A0D0-E1EEFF82D739}" presName="spacer" presStyleCnt="0"/>
      <dgm:spPr/>
    </dgm:pt>
    <dgm:pt modelId="{C17FA148-92DF-4193-B9A8-3578D82D0218}" type="pres">
      <dgm:prSet presAssocID="{9C67DEA9-2EF5-4F48-A2CB-2D35EC63A84C}" presName="parentText" presStyleLbl="node1" presStyleIdx="1" presStyleCnt="4" custLinFactY="288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EE7B1-DF45-4E42-9761-FBD5DE0EFC24}" type="pres">
      <dgm:prSet presAssocID="{2A1EEFC0-20F9-4BD1-94C9-3F8FC88B99B8}" presName="spacer" presStyleCnt="0"/>
      <dgm:spPr/>
    </dgm:pt>
    <dgm:pt modelId="{F02D0047-8C28-44E1-AAD0-03101AA76407}" type="pres">
      <dgm:prSet presAssocID="{39BA158D-F18A-42E2-8471-D26234950C2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45205-9A18-4341-9A49-9CBDA79C3E85}" type="pres">
      <dgm:prSet presAssocID="{D1B51FAE-0B56-4ED8-A82C-E88B17F015FE}" presName="spacer" presStyleCnt="0"/>
      <dgm:spPr/>
    </dgm:pt>
    <dgm:pt modelId="{9CBFCB4D-C64C-47EB-905F-A22404877907}" type="pres">
      <dgm:prSet presAssocID="{56BA096E-11EC-49BE-90F1-FDCC32465A5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C71A15-EC44-411F-94EA-39F31955801B}" type="presOf" srcId="{E727791C-7C72-43B7-9EF7-2D24D5BADBEA}" destId="{FB5F8DF0-48F0-4FEB-8D03-242509F4ADFC}" srcOrd="0" destOrd="0" presId="urn:microsoft.com/office/officeart/2005/8/layout/vList2"/>
    <dgm:cxn modelId="{5A04EF1E-3998-4D28-BE2C-28507EDFB488}" type="presOf" srcId="{56BA096E-11EC-49BE-90F1-FDCC32465A5E}" destId="{9CBFCB4D-C64C-47EB-905F-A22404877907}" srcOrd="0" destOrd="0" presId="urn:microsoft.com/office/officeart/2005/8/layout/vList2"/>
    <dgm:cxn modelId="{71F3FC3B-1757-4378-B29C-35CD3E658A95}" type="presOf" srcId="{EFF53F48-9AB3-4CB2-998B-8119528D82EB}" destId="{5F60AC9A-A144-4CCE-AA34-22E2D4B93CF8}" srcOrd="0" destOrd="0" presId="urn:microsoft.com/office/officeart/2005/8/layout/vList2"/>
    <dgm:cxn modelId="{7B13B6A6-1F31-4AE2-8D41-FC4ECCB9524D}" srcId="{EFF53F48-9AB3-4CB2-998B-8119528D82EB}" destId="{E727791C-7C72-43B7-9EF7-2D24D5BADBEA}" srcOrd="0" destOrd="0" parTransId="{7C24E5B9-AC29-4E0B-9D65-A91CCA3365B0}" sibTransId="{ADBF3580-91EB-4D17-A0D0-E1EEFF82D739}"/>
    <dgm:cxn modelId="{C8542493-B9FC-457C-9003-97C54F08D2A1}" type="presOf" srcId="{39BA158D-F18A-42E2-8471-D26234950C25}" destId="{F02D0047-8C28-44E1-AAD0-03101AA76407}" srcOrd="0" destOrd="0" presId="urn:microsoft.com/office/officeart/2005/8/layout/vList2"/>
    <dgm:cxn modelId="{0BDB590D-CA85-4849-8CF1-A9EB4F075A33}" srcId="{EFF53F48-9AB3-4CB2-998B-8119528D82EB}" destId="{56BA096E-11EC-49BE-90F1-FDCC32465A5E}" srcOrd="3" destOrd="0" parTransId="{6C611FAF-148F-4C1C-A30D-403C5176AF9F}" sibTransId="{DCCDBBEA-D46C-4EB2-AA59-16789004071D}"/>
    <dgm:cxn modelId="{D05AEACF-DF93-495C-AF56-C073707E7E20}" type="presOf" srcId="{9C67DEA9-2EF5-4F48-A2CB-2D35EC63A84C}" destId="{C17FA148-92DF-4193-B9A8-3578D82D0218}" srcOrd="0" destOrd="0" presId="urn:microsoft.com/office/officeart/2005/8/layout/vList2"/>
    <dgm:cxn modelId="{4AE0B95E-E430-4E89-B71A-71CE0A2A409B}" srcId="{EFF53F48-9AB3-4CB2-998B-8119528D82EB}" destId="{9C67DEA9-2EF5-4F48-A2CB-2D35EC63A84C}" srcOrd="1" destOrd="0" parTransId="{357AC02F-F085-4DBF-BA3F-D6DA5136ABA6}" sibTransId="{2A1EEFC0-20F9-4BD1-94C9-3F8FC88B99B8}"/>
    <dgm:cxn modelId="{810AB81A-C982-4DB7-A84B-761CA8CD66BA}" srcId="{EFF53F48-9AB3-4CB2-998B-8119528D82EB}" destId="{39BA158D-F18A-42E2-8471-D26234950C25}" srcOrd="2" destOrd="0" parTransId="{B068BBF6-7C97-4F41-A72C-6EF9399C191E}" sibTransId="{D1B51FAE-0B56-4ED8-A82C-E88B17F015FE}"/>
    <dgm:cxn modelId="{27D330FC-149A-4376-8E1E-127F364CE08D}" type="presParOf" srcId="{5F60AC9A-A144-4CCE-AA34-22E2D4B93CF8}" destId="{FB5F8DF0-48F0-4FEB-8D03-242509F4ADFC}" srcOrd="0" destOrd="0" presId="urn:microsoft.com/office/officeart/2005/8/layout/vList2"/>
    <dgm:cxn modelId="{8834CD9F-5D12-4B83-B1E5-50AE6335320C}" type="presParOf" srcId="{5F60AC9A-A144-4CCE-AA34-22E2D4B93CF8}" destId="{FE0038F8-0B8F-495D-9356-A28D9F55B678}" srcOrd="1" destOrd="0" presId="urn:microsoft.com/office/officeart/2005/8/layout/vList2"/>
    <dgm:cxn modelId="{DBBA02D8-E8F4-49AD-8393-CAEAE39646E9}" type="presParOf" srcId="{5F60AC9A-A144-4CCE-AA34-22E2D4B93CF8}" destId="{C17FA148-92DF-4193-B9A8-3578D82D0218}" srcOrd="2" destOrd="0" presId="urn:microsoft.com/office/officeart/2005/8/layout/vList2"/>
    <dgm:cxn modelId="{BEDAF541-5F13-4C4E-AB0B-5F265E15062B}" type="presParOf" srcId="{5F60AC9A-A144-4CCE-AA34-22E2D4B93CF8}" destId="{ABDEE7B1-DF45-4E42-9761-FBD5DE0EFC24}" srcOrd="3" destOrd="0" presId="urn:microsoft.com/office/officeart/2005/8/layout/vList2"/>
    <dgm:cxn modelId="{623419B5-B61A-4D6D-825A-61E4BAACDC4A}" type="presParOf" srcId="{5F60AC9A-A144-4CCE-AA34-22E2D4B93CF8}" destId="{F02D0047-8C28-44E1-AAD0-03101AA76407}" srcOrd="4" destOrd="0" presId="urn:microsoft.com/office/officeart/2005/8/layout/vList2"/>
    <dgm:cxn modelId="{62463ADE-2735-4A86-883B-C090279F7562}" type="presParOf" srcId="{5F60AC9A-A144-4CCE-AA34-22E2D4B93CF8}" destId="{A8A45205-9A18-4341-9A49-9CBDA79C3E85}" srcOrd="5" destOrd="0" presId="urn:microsoft.com/office/officeart/2005/8/layout/vList2"/>
    <dgm:cxn modelId="{C43AF8C1-511A-4A72-9A0E-DD81108761CC}" type="presParOf" srcId="{5F60AC9A-A144-4CCE-AA34-22E2D4B93CF8}" destId="{9CBFCB4D-C64C-47EB-905F-A2240487790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122363"/>
            <a:ext cx="7543800" cy="2387600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602038"/>
            <a:ext cx="7543800" cy="1655762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20B3-5DD2-4162-BA3E-88A051C90D8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3D2-4BB5-41E3-B1AB-65E68AF9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1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20B3-5DD2-4162-BA3E-88A051C90D8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3D2-4BB5-41E3-B1AB-65E68AF9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6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38124" y="365125"/>
            <a:ext cx="1789033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024" y="365125"/>
            <a:ext cx="52413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20B3-5DD2-4162-BA3E-88A051C90D8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3D2-4BB5-41E3-B1AB-65E68AF9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20B3-5DD2-4162-BA3E-88A051C90D8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3D2-4BB5-41E3-B1AB-65E68AF9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3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6" y="1709739"/>
            <a:ext cx="8675370" cy="2852737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6" y="4589464"/>
            <a:ext cx="8675370" cy="1500187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20B3-5DD2-4162-BA3E-88A051C90D8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3D2-4BB5-41E3-B1AB-65E68AF9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024" y="1825625"/>
            <a:ext cx="351520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55" y="1825625"/>
            <a:ext cx="351520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20B3-5DD2-4162-BA3E-88A051C90D8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3D2-4BB5-41E3-B1AB-65E68AF9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3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365126"/>
            <a:ext cx="867537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681163"/>
            <a:ext cx="4255174" cy="823912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505075"/>
            <a:ext cx="425517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5" y="1681163"/>
            <a:ext cx="4276130" cy="823912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5" y="2505075"/>
            <a:ext cx="427613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20B3-5DD2-4162-BA3E-88A051C90D8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3D2-4BB5-41E3-B1AB-65E68AF9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20B3-5DD2-4162-BA3E-88A051C90D8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3D2-4BB5-41E3-B1AB-65E68AF9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5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20B3-5DD2-4162-BA3E-88A051C90D8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3D2-4BB5-41E3-B1AB-65E68AF9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0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57200"/>
            <a:ext cx="3244096" cy="160020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987426"/>
            <a:ext cx="5092065" cy="4873625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057400"/>
            <a:ext cx="3244096" cy="3811588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20B3-5DD2-4162-BA3E-88A051C90D8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3D2-4BB5-41E3-B1AB-65E68AF9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4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57200"/>
            <a:ext cx="3244096" cy="160020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6130" y="987426"/>
            <a:ext cx="5092065" cy="4873625"/>
          </a:xfrm>
        </p:spPr>
        <p:txBody>
          <a:bodyPr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057400"/>
            <a:ext cx="3244096" cy="3811588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20B3-5DD2-4162-BA3E-88A051C90D8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A3D2-4BB5-41E3-B1AB-65E68AF9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8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365126"/>
            <a:ext cx="86753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1825625"/>
            <a:ext cx="86753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6356351"/>
            <a:ext cx="2263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20B3-5DD2-4162-BA3E-88A051C90D8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6356351"/>
            <a:ext cx="339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6356351"/>
            <a:ext cx="2263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4A3D2-4BB5-41E3-B1AB-65E68AF9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8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524" y="2543357"/>
            <a:ext cx="6053070" cy="38832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7227" y="314325"/>
            <a:ext cx="4343398" cy="15573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1500" dirty="0" smtClean="0">
                <a:solidFill>
                  <a:srgbClr val="FF33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1500" dirty="0" smtClean="0">
                <a:solidFill>
                  <a:srgbClr val="00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1500" dirty="0" smtClean="0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72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44969" y="900114"/>
            <a:ext cx="3170405" cy="124301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6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079459" y="774487"/>
            <a:ext cx="4017411" cy="1750375"/>
          </a:xfrm>
          <a:prstGeom prst="cloudCallout">
            <a:avLst>
              <a:gd name="adj1" fmla="val 784"/>
              <a:gd name="adj2" fmla="val 121385"/>
            </a:avLst>
          </a:prstGeom>
          <a:solidFill>
            <a:srgbClr val="3EE1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b="1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78" y="592538"/>
            <a:ext cx="2242358" cy="1994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Explosion 2 3"/>
          <p:cNvSpPr/>
          <p:nvPr/>
        </p:nvSpPr>
        <p:spPr>
          <a:xfrm>
            <a:off x="7407767" y="762259"/>
            <a:ext cx="2293446" cy="1380866"/>
          </a:xfrm>
          <a:prstGeom prst="irregularSeal2">
            <a:avLst/>
          </a:prstGeom>
          <a:solidFill>
            <a:srgbClr val="35FBB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961303" y="3699290"/>
            <a:ext cx="8045067" cy="2241693"/>
          </a:xfrm>
          <a:prstGeom prst="horizontalScroll">
            <a:avLst/>
          </a:prstGeom>
          <a:solidFill>
            <a:srgbClr val="D8FAFA"/>
          </a:solidFill>
          <a:ln>
            <a:solidFill>
              <a:srgbClr val="FF3399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 smtClean="0">
                <a:solidFill>
                  <a:srgbClr val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পলিথিন মাটির জন্য ক্ষতিকর কেন ? ব্যাখ্যা কর । </a:t>
            </a:r>
            <a:endParaRPr lang="en-US" sz="300" dirty="0">
              <a:solidFill>
                <a:srgbClr val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89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1073782"/>
            <a:ext cx="4514849" cy="4414650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788" y="1193337"/>
            <a:ext cx="4500562" cy="4276726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ular Callout 3"/>
          <p:cNvSpPr/>
          <p:nvPr/>
        </p:nvSpPr>
        <p:spPr>
          <a:xfrm>
            <a:off x="528638" y="171451"/>
            <a:ext cx="4214813" cy="657226"/>
          </a:xfrm>
          <a:prstGeom prst="wedgeRectCallout">
            <a:avLst>
              <a:gd name="adj1" fmla="val -60"/>
              <a:gd name="adj2" fmla="val 15096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সার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200650" y="242887"/>
            <a:ext cx="4286250" cy="681037"/>
          </a:xfrm>
          <a:prstGeom prst="wedgeRectCallout">
            <a:avLst>
              <a:gd name="adj1" fmla="val 345"/>
              <a:gd name="adj2" fmla="val 181731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জমিতে রাসায়নিক সার  প্রয়োগ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" y="5631312"/>
            <a:ext cx="9129713" cy="72652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মাটিতে রাসায়নিক সার প্রয়োগের ফলে মাটি তার স্বাভাবিক উৎপাদন ক্ষমতা হারিয়ে ফেলে ।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1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5" y="969506"/>
            <a:ext cx="4614865" cy="453321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5329237" y="1018494"/>
            <a:ext cx="4300538" cy="4484231"/>
            <a:chOff x="5729286" y="1071563"/>
            <a:chExt cx="3843339" cy="471487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3575" y="1071563"/>
              <a:ext cx="3829049" cy="238601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9286" y="3457575"/>
              <a:ext cx="3843339" cy="23288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Rectangular Callout 7"/>
          <p:cNvSpPr/>
          <p:nvPr/>
        </p:nvSpPr>
        <p:spPr>
          <a:xfrm>
            <a:off x="442913" y="171451"/>
            <a:ext cx="4643438" cy="514350"/>
          </a:xfrm>
          <a:prstGeom prst="wedgeRectCallout">
            <a:avLst>
              <a:gd name="adj1" fmla="val -2651"/>
              <a:gd name="adj2" fmla="val 242500"/>
            </a:avLst>
          </a:prstGeom>
          <a:solidFill>
            <a:srgbClr val="FFCCFF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কীটনাশক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5314951" y="185738"/>
            <a:ext cx="4357687" cy="552451"/>
          </a:xfrm>
          <a:prstGeom prst="wedgeRectCallout">
            <a:avLst>
              <a:gd name="adj1" fmla="val 1283"/>
              <a:gd name="adj2" fmla="val 249167"/>
            </a:avLst>
          </a:prstGeom>
          <a:solidFill>
            <a:srgbClr val="FFCCFF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কৃষিজমিতে  কীটনাশক প্রয়োগ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776227"/>
            <a:ext cx="9186862" cy="646331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কৃষিজমিতে যে কীটনাশক ব্যবহার করা হয় তা বিভিন্নভাবে মাটিতে মিশে যায় ফলে মাটি তার স্বাভাবিক উৎপাদন ক্ষমতা হারায় । </a:t>
            </a:r>
          </a:p>
        </p:txBody>
      </p:sp>
    </p:spTree>
    <p:extLst>
      <p:ext uri="{BB962C8B-B14F-4D97-AF65-F5344CB8AC3E}">
        <p14:creationId xmlns:p14="http://schemas.microsoft.com/office/powerpoint/2010/main" val="109480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839189" y="723950"/>
            <a:ext cx="3975917" cy="1702511"/>
          </a:xfrm>
          <a:prstGeom prst="cloudCallout">
            <a:avLst>
              <a:gd name="adj1" fmla="val 2176"/>
              <a:gd name="adj2" fmla="val 114886"/>
            </a:avLst>
          </a:prstGeom>
          <a:solidFill>
            <a:srgbClr val="34FC8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 কাজ </a:t>
            </a:r>
            <a:endParaRPr lang="en-US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2friendshelpingeachotherstudyforatestconversation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27" y="860033"/>
            <a:ext cx="2189409" cy="19754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Explosion 2 3"/>
          <p:cNvSpPr/>
          <p:nvPr/>
        </p:nvSpPr>
        <p:spPr>
          <a:xfrm>
            <a:off x="7223877" y="673153"/>
            <a:ext cx="2105861" cy="1498548"/>
          </a:xfrm>
          <a:prstGeom prst="irregularSeal2">
            <a:avLst/>
          </a:prstGeom>
          <a:solidFill>
            <a:srgbClr val="3DEAF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মিনিট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700088" y="4020423"/>
            <a:ext cx="8458200" cy="1648495"/>
          </a:xfrm>
          <a:prstGeom prst="horizontalScroll">
            <a:avLst/>
          </a:prstGeom>
          <a:solidFill>
            <a:srgbClr val="FFCCFF"/>
          </a:solidFill>
          <a:ln>
            <a:solidFill>
              <a:srgbClr val="FF0066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 অঞ্চলের মাটি কী কী ভাবে দূষিত </a:t>
            </a:r>
            <a:r>
              <a:rPr lang="bn-IN" sz="3600" b="1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 চিহ্নিত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endParaRPr lang="en-US" sz="2000" b="1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47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9271" y="334726"/>
            <a:ext cx="2881313" cy="2657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3" y="349014"/>
            <a:ext cx="3014664" cy="2686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508" y="3477985"/>
            <a:ext cx="2914650" cy="2886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791" y="3535136"/>
            <a:ext cx="3000374" cy="2857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ular Callout 9"/>
          <p:cNvSpPr/>
          <p:nvPr/>
        </p:nvSpPr>
        <p:spPr>
          <a:xfrm>
            <a:off x="8458204" y="3535137"/>
            <a:ext cx="1228724" cy="2857500"/>
          </a:xfrm>
          <a:prstGeom prst="wedgeRectCallout">
            <a:avLst>
              <a:gd name="adj1" fmla="val -108389"/>
              <a:gd name="adj2" fmla="val -1778"/>
            </a:avLst>
          </a:prstGeom>
          <a:solidFill>
            <a:srgbClr val="6AF0EA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এলুমিনিয়াম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মাটিতে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মিশতে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8439153" y="306151"/>
            <a:ext cx="1228724" cy="2738437"/>
          </a:xfrm>
          <a:prstGeom prst="wedgeRectCallout">
            <a:avLst>
              <a:gd name="adj1" fmla="val -108389"/>
              <a:gd name="adj2" fmla="val -1778"/>
            </a:avLst>
          </a:prstGeom>
          <a:solidFill>
            <a:srgbClr val="E5F268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কাঁচ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মাটিতে 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মিশতে 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</a:p>
          <a:p>
            <a:pPr algn="ctr"/>
            <a:r>
              <a:rPr lang="bn-I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347659" y="315674"/>
            <a:ext cx="1228724" cy="2738437"/>
          </a:xfrm>
          <a:prstGeom prst="wedgeRectCallout">
            <a:avLst>
              <a:gd name="adj1" fmla="val 120681"/>
              <a:gd name="adj2" fmla="val -125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পলিথিন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মাটিতে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মিশতে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৪৫০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328609" y="3539897"/>
            <a:ext cx="1228724" cy="2738437"/>
          </a:xfrm>
          <a:prstGeom prst="wedgeRectCallout">
            <a:avLst>
              <a:gd name="adj1" fmla="val 120681"/>
              <a:gd name="adj2" fmla="val -1256"/>
            </a:avLst>
          </a:prstGeom>
          <a:solidFill>
            <a:srgbClr val="73F179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মাটিতে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মিশতে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৪০০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19" y="840709"/>
            <a:ext cx="2294469" cy="175381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loud Callout 2"/>
          <p:cNvSpPr/>
          <p:nvPr/>
        </p:nvSpPr>
        <p:spPr>
          <a:xfrm>
            <a:off x="2938608" y="618685"/>
            <a:ext cx="4067034" cy="1460311"/>
          </a:xfrm>
          <a:prstGeom prst="cloudCallout">
            <a:avLst>
              <a:gd name="adj1" fmla="val 3807"/>
              <a:gd name="adj2" fmla="val 148935"/>
            </a:avLst>
          </a:prstGeom>
          <a:solidFill>
            <a:srgbClr val="DD9B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b="1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IN" sz="48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7260078" y="472100"/>
            <a:ext cx="2341123" cy="1742462"/>
          </a:xfrm>
          <a:prstGeom prst="irregularSeal2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মিনিট </a:t>
            </a:r>
            <a:endParaRPr lang="en-US" dirty="0">
              <a:solidFill>
                <a:srgbClr val="0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614362" y="3878552"/>
            <a:ext cx="9001125" cy="2228045"/>
          </a:xfrm>
          <a:prstGeom prst="horizontalScroll">
            <a:avLst/>
          </a:prstGeom>
          <a:solidFill>
            <a:srgbClr val="93E9ED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 </a:t>
            </a:r>
            <a:r>
              <a:rPr lang="bn-IN" sz="4000" b="1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অঞ্চলের মাটি কী কী ভাবে দূষিত হয় ব্যাখ্যা কর। </a:t>
            </a:r>
            <a:endParaRPr lang="en-US" sz="2400" b="1" dirty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38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964" y="195942"/>
            <a:ext cx="3707916" cy="17599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12" y="2071225"/>
            <a:ext cx="3675199" cy="16290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19" y="3813443"/>
            <a:ext cx="3713369" cy="18382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906" t="36996" r="1" b="1394"/>
          <a:stretch/>
        </p:blipFill>
        <p:spPr>
          <a:xfrm>
            <a:off x="6203632" y="336769"/>
            <a:ext cx="3583305" cy="1758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486" y="2179263"/>
            <a:ext cx="3583304" cy="1631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775" y="3895173"/>
            <a:ext cx="3514725" cy="18565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3" name="Right Arrow 12"/>
          <p:cNvSpPr/>
          <p:nvPr/>
        </p:nvSpPr>
        <p:spPr>
          <a:xfrm>
            <a:off x="3729037" y="651094"/>
            <a:ext cx="2857500" cy="814387"/>
          </a:xfrm>
          <a:prstGeom prst="rightArrow">
            <a:avLst>
              <a:gd name="adj1" fmla="val 50000"/>
              <a:gd name="adj2" fmla="val 69627"/>
            </a:avLst>
          </a:prstGeom>
          <a:solidFill>
            <a:srgbClr val="66FFFF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পলিথিনের পরিবর্তে পাটজাত দ্রব্য </a:t>
            </a:r>
            <a:endParaRPr lang="en-US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652837" y="2503707"/>
            <a:ext cx="2857500" cy="814387"/>
          </a:xfrm>
          <a:prstGeom prst="rightArrow">
            <a:avLst>
              <a:gd name="adj1" fmla="val 50000"/>
              <a:gd name="adj2" fmla="val 69627"/>
            </a:avLst>
          </a:prstGeom>
          <a:solidFill>
            <a:srgbClr val="66FFFF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রাসায়নিকের পরিবর্তে  জৈব সার  </a:t>
            </a:r>
            <a:endParaRPr lang="en-US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705225" y="4484907"/>
            <a:ext cx="2857500" cy="814387"/>
          </a:xfrm>
          <a:prstGeom prst="rightArrow">
            <a:avLst>
              <a:gd name="adj1" fmla="val 50000"/>
              <a:gd name="adj2" fmla="val 69627"/>
            </a:avLst>
          </a:prstGeom>
          <a:solidFill>
            <a:srgbClr val="66FFFF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আবর্জনা নির্ধারিত জায়গায়   ফেলা  </a:t>
            </a:r>
            <a:endParaRPr lang="en-US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763" y="5766020"/>
            <a:ext cx="9229725" cy="683657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পদক্ষেপ গ্রহণ করলে মাটি দূষণ প্রতিরোধ করা যাবে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2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928937" y="554542"/>
            <a:ext cx="3929063" cy="1310185"/>
          </a:xfrm>
          <a:prstGeom prst="cloudCallout">
            <a:avLst>
              <a:gd name="adj1" fmla="val 1518"/>
              <a:gd name="adj2" fmla="val 137112"/>
            </a:avLst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sz="6600" b="1" dirty="0" smtClean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02609" y="620545"/>
            <a:ext cx="1460310" cy="655093"/>
          </a:xfrm>
          <a:prstGeom prst="cloudCallout">
            <a:avLst>
              <a:gd name="adj1" fmla="val 89329"/>
              <a:gd name="adj2" fmla="val 246480"/>
            </a:avLst>
          </a:prstGeom>
          <a:solidFill>
            <a:srgbClr val="BCBCB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8230878" y="574486"/>
            <a:ext cx="1433015" cy="641444"/>
          </a:xfrm>
          <a:prstGeom prst="cloudCallout">
            <a:avLst>
              <a:gd name="adj1" fmla="val -70842"/>
              <a:gd name="adj2" fmla="val 212766"/>
            </a:avLst>
          </a:prstGeom>
          <a:solidFill>
            <a:srgbClr val="C0C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33223072"/>
              </p:ext>
            </p:extLst>
          </p:nvPr>
        </p:nvGraphicFramePr>
        <p:xfrm>
          <a:off x="1272540" y="2720663"/>
          <a:ext cx="7585710" cy="359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112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5F8DF0-48F0-4FEB-8D03-242509F4A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graphicEl>
                                              <a:dgm id="{FB5F8DF0-48F0-4FEB-8D03-242509F4A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graphicEl>
                                              <a:dgm id="{FB5F8DF0-48F0-4FEB-8D03-242509F4AD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7FA148-92DF-4193-B9A8-3578D82D0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graphicEl>
                                              <a:dgm id="{C17FA148-92DF-4193-B9A8-3578D82D0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graphicEl>
                                              <a:dgm id="{C17FA148-92DF-4193-B9A8-3578D82D0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2D0047-8C28-44E1-AAD0-03101AA76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graphicEl>
                                              <a:dgm id="{F02D0047-8C28-44E1-AAD0-03101AA76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graphicEl>
                                              <a:dgm id="{F02D0047-8C28-44E1-AAD0-03101AA76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BFCB4D-C64C-47EB-905F-A22404877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>
                                            <p:graphicEl>
                                              <a:dgm id="{9CBFCB4D-C64C-47EB-905F-A22404877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>
                                            <p:graphicEl>
                                              <a:dgm id="{9CBFCB4D-C64C-47EB-905F-A22404877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Graphic spid="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793303" y="208169"/>
            <a:ext cx="4943475" cy="1723429"/>
          </a:xfrm>
          <a:prstGeom prst="cloudCallout">
            <a:avLst>
              <a:gd name="adj1" fmla="val 2231"/>
              <a:gd name="adj2" fmla="val 100862"/>
            </a:avLst>
          </a:prstGeom>
          <a:solidFill>
            <a:srgbClr val="55DB8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116120" y="2833008"/>
            <a:ext cx="8297839" cy="2003832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FF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দূষণের কারণগুলো ব্যাখ্যা কর । 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5103" y="4836840"/>
            <a:ext cx="3118354" cy="1564901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277419" y="414791"/>
            <a:ext cx="1460310" cy="655093"/>
          </a:xfrm>
          <a:prstGeom prst="cloudCallout">
            <a:avLst>
              <a:gd name="adj1" fmla="val 134307"/>
              <a:gd name="adj2" fmla="val 279901"/>
            </a:avLst>
          </a:prstGeom>
          <a:solidFill>
            <a:srgbClr val="BCBCB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8278189" y="446855"/>
            <a:ext cx="1460310" cy="655093"/>
          </a:xfrm>
          <a:prstGeom prst="cloudCallout">
            <a:avLst>
              <a:gd name="adj1" fmla="val -78237"/>
              <a:gd name="adj2" fmla="val 319220"/>
            </a:avLst>
          </a:prstGeom>
          <a:solidFill>
            <a:srgbClr val="BCBCB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10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716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068" y="422314"/>
            <a:ext cx="8236554" cy="18464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7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48170" y="2227738"/>
            <a:ext cx="497696" cy="3955182"/>
            <a:chOff x="4418097" y="2115403"/>
            <a:chExt cx="458533" cy="3712191"/>
          </a:xfrm>
        </p:grpSpPr>
        <p:cxnSp>
          <p:nvCxnSpPr>
            <p:cNvPr id="3" name="Straight Connector 2"/>
            <p:cNvCxnSpPr/>
            <p:nvPr/>
          </p:nvCxnSpPr>
          <p:spPr>
            <a:xfrm flipH="1" flipV="1">
              <a:off x="4629132" y="2115403"/>
              <a:ext cx="65698" cy="3712191"/>
            </a:xfrm>
            <a:prstGeom prst="line">
              <a:avLst/>
            </a:prstGeom>
            <a:ln w="82550" cmpd="thickThin">
              <a:gradFill>
                <a:gsLst>
                  <a:gs pos="13000">
                    <a:srgbClr val="002060"/>
                  </a:gs>
                  <a:gs pos="39000">
                    <a:srgbClr val="FFFF00"/>
                  </a:gs>
                  <a:gs pos="62000">
                    <a:srgbClr val="FFC000"/>
                  </a:gs>
                  <a:gs pos="89000">
                    <a:srgbClr val="C00000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4876630" y="2897831"/>
              <a:ext cx="0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4418097" y="2897831"/>
              <a:ext cx="27708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86370" y="442914"/>
            <a:ext cx="9086245" cy="1410855"/>
            <a:chOff x="320550" y="560917"/>
            <a:chExt cx="8371265" cy="1324177"/>
          </a:xfrm>
          <a:solidFill>
            <a:srgbClr val="FFFFFF"/>
          </a:solidFill>
          <a:effectLst/>
        </p:grpSpPr>
        <p:sp>
          <p:nvSpPr>
            <p:cNvPr id="7" name="Down Ribbon 6"/>
            <p:cNvSpPr/>
            <p:nvPr/>
          </p:nvSpPr>
          <p:spPr>
            <a:xfrm>
              <a:off x="320550" y="560917"/>
              <a:ext cx="8371265" cy="1324177"/>
            </a:xfrm>
            <a:prstGeom prst="ribbon">
              <a:avLst/>
            </a:prstGeom>
            <a:grpFill/>
            <a:ln>
              <a:solidFill>
                <a:srgbClr val="FF00FF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89157" y="843471"/>
              <a:ext cx="3780429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bn-IN" sz="32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r>
                <a:rPr lang="bn-IN" sz="3200" b="1" dirty="0" smtClean="0">
                  <a:solidFill>
                    <a:srgbClr val="BE02B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  <a:r>
                <a:rPr lang="bn-IN" sz="32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endPara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2093" y="2141923"/>
            <a:ext cx="4109779" cy="4130290"/>
            <a:chOff x="386365" y="2034860"/>
            <a:chExt cx="3786389" cy="3876541"/>
          </a:xfrm>
        </p:grpSpPr>
        <p:sp>
          <p:nvSpPr>
            <p:cNvPr id="10" name="TextBox 9"/>
            <p:cNvSpPr txBox="1"/>
            <p:nvPr/>
          </p:nvSpPr>
          <p:spPr>
            <a:xfrm>
              <a:off x="386365" y="2034860"/>
              <a:ext cx="3786389" cy="387654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63490" y="2292439"/>
              <a:ext cx="3252544" cy="3553330"/>
              <a:chOff x="818036" y="2266682"/>
              <a:chExt cx="3252544" cy="355333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9482" y="2266682"/>
                <a:ext cx="1328123" cy="166296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  <a:reflection blurRad="12700" stA="38000" endPos="28000" dist="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818036" y="3994511"/>
                <a:ext cx="3163450" cy="55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মো. আব্দুল মজিদ মিঞা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88690" y="4554011"/>
                <a:ext cx="2108846" cy="2836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 গণিত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00942" y="4895276"/>
                <a:ext cx="3169638" cy="328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কামাল বাজার </a:t>
                </a:r>
                <a:r>
                  <a:rPr lang="en-US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ফাজিল</a:t>
                </a:r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মাদরাসা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00942" y="5316042"/>
                <a:ext cx="3169638" cy="2336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বিশ্বনাথ , সিলেট ।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00942" y="5595399"/>
                <a:ext cx="3169638" cy="2246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০১৭২০-৫৬৫২৫২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984" y="2197323"/>
              <a:ext cx="829632" cy="76481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19" name="Group 18"/>
          <p:cNvGrpSpPr/>
          <p:nvPr/>
        </p:nvGrpSpPr>
        <p:grpSpPr>
          <a:xfrm>
            <a:off x="5588349" y="2210533"/>
            <a:ext cx="3969992" cy="4047960"/>
            <a:chOff x="5100033" y="2099255"/>
            <a:chExt cx="3657601" cy="3799269"/>
          </a:xfrm>
        </p:grpSpPr>
        <p:sp>
          <p:nvSpPr>
            <p:cNvPr id="20" name="TextBox 19"/>
            <p:cNvSpPr txBox="1"/>
            <p:nvPr/>
          </p:nvSpPr>
          <p:spPr>
            <a:xfrm>
              <a:off x="5100033" y="2099255"/>
              <a:ext cx="3657601" cy="37992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293216" y="2318233"/>
              <a:ext cx="3160384" cy="3389045"/>
              <a:chOff x="5293216" y="2318233"/>
              <a:chExt cx="3160384" cy="338904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293216" y="4061012"/>
                <a:ext cx="3160384" cy="1646266"/>
                <a:chOff x="5229490" y="3574289"/>
                <a:chExt cx="2426904" cy="1646266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229490" y="3574289"/>
                  <a:ext cx="2416578" cy="4366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bn-IN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শ্রেণি – </a:t>
                  </a:r>
                  <a:r>
                    <a:rPr lang="en-US" b="1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সপ্তম</a:t>
                  </a:r>
                  <a:r>
                    <a:rPr lang="en-US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endParaRPr lang="en-US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5239381" y="4098724"/>
                  <a:ext cx="2355056" cy="4733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bn-IN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বিষয়   –  বিজ্ঞান </a:t>
                  </a:r>
                  <a:endParaRPr lang="en-US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5243599" y="4744183"/>
                  <a:ext cx="2412795" cy="476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Plain">
                    <a:avLst/>
                  </a:prstTxWarp>
                  <a:spAutoFit/>
                </a:bodyPr>
                <a:lstStyle/>
                <a:p>
                  <a:r>
                    <a:rPr lang="bn-IN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অধ্যায় –</a:t>
                  </a:r>
                  <a:r>
                    <a:rPr lang="en-US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b="1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ত্রয়োদশ</a:t>
                  </a:r>
                  <a:r>
                    <a:rPr lang="en-US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 </a:t>
                  </a:r>
                  <a:r>
                    <a:rPr lang="bn-IN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65949" y="2318233"/>
                <a:ext cx="1495634" cy="151323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204435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2" y="5770105"/>
            <a:ext cx="9101137" cy="612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পাচ্ছো?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488" y="1218512"/>
            <a:ext cx="4572000" cy="41290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57189" y="216351"/>
            <a:ext cx="9329737" cy="6836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7" y="1218512"/>
            <a:ext cx="4486274" cy="41471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42918" y="5755920"/>
            <a:ext cx="9101137" cy="612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 কৃষক কোথায় ফসল ফলায় 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727" y="5712275"/>
            <a:ext cx="9101137" cy="612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কৃষকেরা হালচাষ করছে এবং ধান কাটছে 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674" y="5723838"/>
            <a:ext cx="9101137" cy="612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কৃষক ফসল ফলায় মাটিতে 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6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" grpId="0" animBg="1"/>
      <p:bldP spid="4" grpId="0" animBg="1"/>
      <p:bldP spid="4" grpId="1" animBg="1"/>
      <p:bldP spid="5" grpId="0" animBg="1"/>
      <p:bldP spid="5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8" y="1643063"/>
            <a:ext cx="4586287" cy="357187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116" y="1600200"/>
            <a:ext cx="3989785" cy="36576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2938" y="400051"/>
            <a:ext cx="8843963" cy="697944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বলতো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ঘর-বাড়ি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দালান-কোঠা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888" y="5653087"/>
            <a:ext cx="8791575" cy="697944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ঘর-বাড়ি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দালান-কোঠা</a:t>
            </a:r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নির্মা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4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1538" y="585788"/>
            <a:ext cx="8443912" cy="54078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 চিত্রের মাটিগুলো ঠিক আছে না দূষিত ?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3914" y="5738814"/>
            <a:ext cx="8443912" cy="54078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মাটিগুলো দূষিত </a:t>
            </a:r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328738"/>
            <a:ext cx="8286750" cy="4229100"/>
          </a:xfrm>
          <a:prstGeom prst="rect">
            <a:avLst/>
          </a:prstGeom>
          <a:ln w="57150" cap="sq">
            <a:solidFill>
              <a:srgbClr val="66FFFF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533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" y="1400174"/>
            <a:ext cx="9072563" cy="48863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471487" y="171450"/>
            <a:ext cx="8986838" cy="89469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08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671762" y="457201"/>
            <a:ext cx="4943476" cy="1243012"/>
          </a:xfrm>
          <a:prstGeom prst="cloudCallout">
            <a:avLst>
              <a:gd name="adj1" fmla="val -18790"/>
              <a:gd name="adj2" fmla="val 67686"/>
            </a:avLst>
          </a:prstGeom>
          <a:solidFill>
            <a:srgbClr val="B5E7E9"/>
          </a:solidFill>
          <a:ln>
            <a:solidFill>
              <a:srgbClr val="FF0066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2400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1128713" y="1985963"/>
            <a:ext cx="7758113" cy="785814"/>
          </a:xfrm>
          <a:prstGeom prst="wedgeRectCallout">
            <a:avLst>
              <a:gd name="adj1" fmla="val -453"/>
              <a:gd name="adj2" fmla="val 10347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300413"/>
            <a:ext cx="7729538" cy="646331"/>
          </a:xfrm>
          <a:prstGeom prst="rect">
            <a:avLst/>
          </a:prstGeom>
          <a:solidFill>
            <a:srgbClr val="99FF66"/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দূষণ কী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1575" y="4086222"/>
            <a:ext cx="7715250" cy="646331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মাটি দূষণের কারণগুলো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0150" y="4857749"/>
            <a:ext cx="7686675" cy="646331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মাটি দূষণের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37" y="5643561"/>
            <a:ext cx="7672388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দূষণ রোধে করণীয় কী ব্যাখ্যা করতে পারবে 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83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4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4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4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4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4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 animBg="1"/>
      <p:bldP spid="5" grpId="0" build="p" animBg="1"/>
      <p:bldP spid="6" grpId="0" build="p" animBg="1"/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5762" y="234722"/>
            <a:ext cx="9229725" cy="6407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মনোযোগ সহকারে লক্ষ কর ।</a:t>
            </a: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" y="1108007"/>
            <a:ext cx="4424363" cy="3847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776" y="1655302"/>
            <a:ext cx="4575966" cy="38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371475" y="4978165"/>
            <a:ext cx="4500564" cy="514350"/>
          </a:xfrm>
          <a:prstGeom prst="wedgeRectCallout">
            <a:avLst>
              <a:gd name="adj1" fmla="val -767"/>
              <a:gd name="adj2" fmla="val -113963"/>
            </a:avLst>
          </a:prstGeom>
          <a:solidFill>
            <a:srgbClr val="FFFFCC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মাটি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000625" y="1064752"/>
            <a:ext cx="4657724" cy="457200"/>
          </a:xfrm>
          <a:prstGeom prst="wedgeRectCallout">
            <a:avLst>
              <a:gd name="adj1" fmla="val 2977"/>
              <a:gd name="adj2" fmla="val 139162"/>
            </a:avLst>
          </a:prstGeom>
          <a:solidFill>
            <a:srgbClr val="FFFFCC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অপচনশীল দ্রব্য মিশ্রিত মাটি ।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5684378"/>
            <a:ext cx="9358312" cy="68365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অপচনশীল</a:t>
            </a:r>
            <a:r>
              <a:rPr lang="en-US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মিশলে</a:t>
            </a:r>
            <a:r>
              <a:rPr lang="en-US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হারায়</a:t>
            </a:r>
            <a:r>
              <a:rPr lang="en-US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3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650" y="267371"/>
            <a:ext cx="4262437" cy="2443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62" y="267371"/>
            <a:ext cx="4252913" cy="2500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1" y="3163658"/>
            <a:ext cx="4314825" cy="2428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090" y="3192231"/>
            <a:ext cx="4300538" cy="2386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671888" y="310233"/>
            <a:ext cx="1014412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পলিথিন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29637" y="367382"/>
            <a:ext cx="80010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কাঁচ </a:t>
            </a:r>
            <a:endParaRPr lang="en-US" dirty="0"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8925" y="3277957"/>
            <a:ext cx="914400" cy="300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 </a:t>
            </a:r>
            <a:endParaRPr lang="en-US" dirty="0"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01013" y="3320820"/>
            <a:ext cx="1314450" cy="3286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বর্জ্য </a:t>
            </a:r>
            <a:endParaRPr lang="en-US" dirty="0"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09" y="5825212"/>
            <a:ext cx="9058275" cy="58364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পলিথিন , প্লাস্টিক , কাঁচ ও রাসায়নিক দ্রব্য ইত্যাদি মাটি দূষণের প্রধান দূষক । </a:t>
            </a:r>
            <a:endParaRPr lang="en-US" dirty="0"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5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355</Words>
  <Application>Microsoft Office PowerPoint</Application>
  <PresentationFormat>Custom</PresentationFormat>
  <Paragraphs>87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Mohammad Abdul Mazid Miyan</cp:lastModifiedBy>
  <cp:revision>287</cp:revision>
  <dcterms:created xsi:type="dcterms:W3CDTF">2015-12-20T04:12:32Z</dcterms:created>
  <dcterms:modified xsi:type="dcterms:W3CDTF">2019-12-06T17:17:50Z</dcterms:modified>
</cp:coreProperties>
</file>