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71" r:id="rId7"/>
    <p:sldId id="273" r:id="rId8"/>
    <p:sldId id="274" r:id="rId9"/>
    <p:sldId id="265" r:id="rId10"/>
    <p:sldId id="277" r:id="rId11"/>
    <p:sldId id="272" r:id="rId12"/>
    <p:sldId id="263" r:id="rId13"/>
    <p:sldId id="262" r:id="rId14"/>
    <p:sldId id="264" r:id="rId15"/>
    <p:sldId id="276" r:id="rId16"/>
    <p:sldId id="266" r:id="rId17"/>
    <p:sldId id="267" r:id="rId18"/>
    <p:sldId id="268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4" r:id="rId27"/>
    <p:sldId id="295" r:id="rId28"/>
    <p:sldId id="27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7744CF-B36A-43AD-B4A8-FE1D7991017E}" type="doc">
      <dgm:prSet loTypeId="urn:microsoft.com/office/officeart/2005/8/layout/cycle6" loCatId="cycle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1452516-0B2B-4C5F-8731-BFA176A0E62B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১.জাহান্নাম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15B40D-1EC5-46DB-B707-A23C65D75D82}" type="parTrans" cxnId="{F79F6189-8BFC-470E-B7E5-518026F8A24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C2E9EE-3072-4BD1-93AE-CD513CF2844B}" type="sibTrans" cxnId="{F79F6189-8BFC-470E-B7E5-518026F8A244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66E169-0589-4B7A-92E0-ABFEC8214A2D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২.হাবিয়া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A9C31D-FCDE-4410-AE4B-1C0D611A4E61}" type="parTrans" cxnId="{546DCBB2-2C85-4DA7-A6C4-71F1435B0F1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182F09-9897-41F4-9A60-914CC8950BA5}" type="sibTrans" cxnId="{546DCBB2-2C85-4DA7-A6C4-71F1435B0F15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6D4716-C7E0-410C-A546-C9383A8A3E50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৪.সাকার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4B7BEA-6EA1-4284-8FDD-525DFBB69BB3}" type="parTrans" cxnId="{B7F3FFB2-0D09-4349-A85B-BD68D8333D4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3B0C0F-5506-4F22-9152-D5DBD2D38470}" type="sibTrans" cxnId="{B7F3FFB2-0D09-4349-A85B-BD68D8333D43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C9F0CA-D992-4078-AA0F-ABC95F330827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৫.সাইর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A6AF47-1B65-4D16-8099-12EBE3C1205D}" type="parTrans" cxnId="{8609659D-D0A7-4EB7-BE5A-8B672F2197B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869F11-51A1-4F7C-BAF2-308A6A453569}" type="sibTrans" cxnId="{8609659D-D0A7-4EB7-BE5A-8B672F2197B7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5B67B2-5FC3-4900-B226-0FAF57DD61B6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৬.হুতামাহ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618D24-5A53-479A-A318-918461D0E215}" type="parTrans" cxnId="{0C87644F-B21B-4CE7-B429-F750C37366C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59B6AA-4FD0-4020-B688-7436891B569B}" type="sibTrans" cxnId="{0C87644F-B21B-4CE7-B429-F750C37366CF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87162D-CC8A-4F89-AD01-C0396E9F4A16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৭.লাযা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D7851D-75C0-4DBF-85FA-2676B634C344}" type="parTrans" cxnId="{2C48227F-3671-4132-BD2B-EE48D9E41E3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CCFAE6-FE21-4816-878A-92CC81C7992C}" type="sibTrans" cxnId="{2C48227F-3671-4132-BD2B-EE48D9E41E35}">
      <dgm:prSet/>
      <dgm:spPr>
        <a:solidFill>
          <a:schemeClr val="accent2"/>
        </a:solidFill>
        <a:ln>
          <a:solidFill>
            <a:srgbClr val="FF0000"/>
          </a:solidFill>
        </a:ln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95725F-ED68-42C5-A142-ECA30EB8E775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৩.জাহিম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03553E-A6B0-4956-9607-16CB1F705A13}" type="parTrans" cxnId="{746B4EE9-E472-4051-A177-90BFF93A5E1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E77E67-4F48-40C5-9C04-57EA2640884C}" type="sibTrans" cxnId="{746B4EE9-E472-4051-A177-90BFF93A5E17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EE7E0C-FE71-4A0A-B5ED-FE8470CBBA50}" type="pres">
      <dgm:prSet presAssocID="{6C7744CF-B36A-43AD-B4A8-FE1D7991017E}" presName="cycle" presStyleCnt="0">
        <dgm:presLayoutVars>
          <dgm:dir/>
          <dgm:resizeHandles val="exact"/>
        </dgm:presLayoutVars>
      </dgm:prSet>
      <dgm:spPr/>
    </dgm:pt>
    <dgm:pt modelId="{EDCC925A-FE16-4DA2-99D0-48BC1C953270}" type="pres">
      <dgm:prSet presAssocID="{31452516-0B2B-4C5F-8731-BFA176A0E62B}" presName="node" presStyleLbl="node1" presStyleIdx="0" presStyleCnt="7" custScaleX="122099" custScaleY="134815" custRadScaleRad="93480" custRadScaleInc="7889">
        <dgm:presLayoutVars>
          <dgm:bulletEnabled val="1"/>
        </dgm:presLayoutVars>
      </dgm:prSet>
      <dgm:spPr/>
    </dgm:pt>
    <dgm:pt modelId="{D08A74A0-D4AC-49BC-A42C-886008CF67A4}" type="pres">
      <dgm:prSet presAssocID="{31452516-0B2B-4C5F-8731-BFA176A0E62B}" presName="spNode" presStyleCnt="0"/>
      <dgm:spPr/>
    </dgm:pt>
    <dgm:pt modelId="{AC37DC84-6692-4F4B-9998-520DC7F3B32B}" type="pres">
      <dgm:prSet presAssocID="{02C2E9EE-3072-4BD1-93AE-CD513CF2844B}" presName="sibTrans" presStyleLbl="sibTrans1D1" presStyleIdx="0" presStyleCnt="7"/>
      <dgm:spPr/>
    </dgm:pt>
    <dgm:pt modelId="{F0AB7E59-0595-4851-AAD1-6E4E812E7162}" type="pres">
      <dgm:prSet presAssocID="{6866E169-0589-4B7A-92E0-ABFEC8214A2D}" presName="node" presStyleLbl="node1" presStyleIdx="1" presStyleCnt="7" custScaleX="111445" custScaleY="133602" custRadScaleRad="97031" custRadScaleInc="30927">
        <dgm:presLayoutVars>
          <dgm:bulletEnabled val="1"/>
        </dgm:presLayoutVars>
      </dgm:prSet>
      <dgm:spPr/>
    </dgm:pt>
    <dgm:pt modelId="{3281815B-603E-4FF7-B5E3-EDB2B2F05C6B}" type="pres">
      <dgm:prSet presAssocID="{6866E169-0589-4B7A-92E0-ABFEC8214A2D}" presName="spNode" presStyleCnt="0"/>
      <dgm:spPr/>
    </dgm:pt>
    <dgm:pt modelId="{D3818923-36A2-486B-AA71-6F5330C41EEF}" type="pres">
      <dgm:prSet presAssocID="{D3182F09-9897-41F4-9A60-914CC8950BA5}" presName="sibTrans" presStyleLbl="sibTrans1D1" presStyleIdx="1" presStyleCnt="7"/>
      <dgm:spPr/>
    </dgm:pt>
    <dgm:pt modelId="{C5E8EA6E-C75D-4ACC-A71D-A6A7899AB128}" type="pres">
      <dgm:prSet presAssocID="{7B95725F-ED68-42C5-A142-ECA30EB8E775}" presName="node" presStyleLbl="node1" presStyleIdx="2" presStyleCnt="7" custScaleX="120859" custScaleY="125127">
        <dgm:presLayoutVars>
          <dgm:bulletEnabled val="1"/>
        </dgm:presLayoutVars>
      </dgm:prSet>
      <dgm:spPr/>
    </dgm:pt>
    <dgm:pt modelId="{47204C88-14FE-4029-8890-417B43975FBC}" type="pres">
      <dgm:prSet presAssocID="{7B95725F-ED68-42C5-A142-ECA30EB8E775}" presName="spNode" presStyleCnt="0"/>
      <dgm:spPr/>
    </dgm:pt>
    <dgm:pt modelId="{1C1F32E7-BFA6-41E7-8192-AD52CF1E8836}" type="pres">
      <dgm:prSet presAssocID="{66E77E67-4F48-40C5-9C04-57EA2640884C}" presName="sibTrans" presStyleLbl="sibTrans1D1" presStyleIdx="2" presStyleCnt="7"/>
      <dgm:spPr/>
    </dgm:pt>
    <dgm:pt modelId="{08169987-C957-448D-9FF0-BF2A1BA7727D}" type="pres">
      <dgm:prSet presAssocID="{306D4716-C7E0-410C-A546-C9383A8A3E50}" presName="node" presStyleLbl="node1" presStyleIdx="3" presStyleCnt="7" custScaleX="109569" custScaleY="127654" custRadScaleRad="97635" custRadScaleInc="-23994">
        <dgm:presLayoutVars>
          <dgm:bulletEnabled val="1"/>
        </dgm:presLayoutVars>
      </dgm:prSet>
      <dgm:spPr/>
    </dgm:pt>
    <dgm:pt modelId="{FA17383E-A595-499A-B10B-B78CF3DE8EAA}" type="pres">
      <dgm:prSet presAssocID="{306D4716-C7E0-410C-A546-C9383A8A3E50}" presName="spNode" presStyleCnt="0"/>
      <dgm:spPr/>
    </dgm:pt>
    <dgm:pt modelId="{ACA076F0-7BDD-42F3-99DB-924CADC43B5F}" type="pres">
      <dgm:prSet presAssocID="{E43B0C0F-5506-4F22-9152-D5DBD2D38470}" presName="sibTrans" presStyleLbl="sibTrans1D1" presStyleIdx="3" presStyleCnt="7"/>
      <dgm:spPr/>
    </dgm:pt>
    <dgm:pt modelId="{0FC4AC5F-F6A4-4559-AF8A-2BD9C7BBD96F}" type="pres">
      <dgm:prSet presAssocID="{13C9F0CA-D992-4078-AA0F-ABC95F330827}" presName="node" presStyleLbl="node1" presStyleIdx="4" presStyleCnt="7" custScaleX="120732" custScaleY="132055" custRadScaleRad="97879" custRadScaleInc="28054">
        <dgm:presLayoutVars>
          <dgm:bulletEnabled val="1"/>
        </dgm:presLayoutVars>
      </dgm:prSet>
      <dgm:spPr/>
    </dgm:pt>
    <dgm:pt modelId="{B4EC2841-2C5C-49B9-83BB-229F6B9B67FC}" type="pres">
      <dgm:prSet presAssocID="{13C9F0CA-D992-4078-AA0F-ABC95F330827}" presName="spNode" presStyleCnt="0"/>
      <dgm:spPr/>
    </dgm:pt>
    <dgm:pt modelId="{9E859209-0234-4B05-99DC-EE51EF960D53}" type="pres">
      <dgm:prSet presAssocID="{98869F11-51A1-4F7C-BAF2-308A6A453569}" presName="sibTrans" presStyleLbl="sibTrans1D1" presStyleIdx="4" presStyleCnt="7"/>
      <dgm:spPr/>
    </dgm:pt>
    <dgm:pt modelId="{C2A820BC-0193-4126-8503-68DAE0773FD2}" type="pres">
      <dgm:prSet presAssocID="{F05B67B2-5FC3-4900-B226-0FAF57DD61B6}" presName="node" presStyleLbl="node1" presStyleIdx="5" presStyleCnt="7" custScaleX="126765" custScaleY="129405" custRadScaleRad="98918" custRadScaleInc="15033">
        <dgm:presLayoutVars>
          <dgm:bulletEnabled val="1"/>
        </dgm:presLayoutVars>
      </dgm:prSet>
      <dgm:spPr/>
    </dgm:pt>
    <dgm:pt modelId="{053F3D81-B26D-40C2-810B-ADAA0C31D2FB}" type="pres">
      <dgm:prSet presAssocID="{F05B67B2-5FC3-4900-B226-0FAF57DD61B6}" presName="spNode" presStyleCnt="0"/>
      <dgm:spPr/>
    </dgm:pt>
    <dgm:pt modelId="{2C2F5E2F-1DC5-48C9-A0EC-1AFF803A02E0}" type="pres">
      <dgm:prSet presAssocID="{0159B6AA-4FD0-4020-B688-7436891B569B}" presName="sibTrans" presStyleLbl="sibTrans1D1" presStyleIdx="5" presStyleCnt="7"/>
      <dgm:spPr/>
    </dgm:pt>
    <dgm:pt modelId="{DCD8B985-60A4-4F44-9485-2CD4B5DFEFF4}" type="pres">
      <dgm:prSet presAssocID="{4A87162D-CC8A-4F89-AD01-C0396E9F4A16}" presName="node" presStyleLbl="node1" presStyleIdx="6" presStyleCnt="7" custScaleX="113551" custScaleY="120073" custRadScaleRad="101084" custRadScaleInc="4459">
        <dgm:presLayoutVars>
          <dgm:bulletEnabled val="1"/>
        </dgm:presLayoutVars>
      </dgm:prSet>
      <dgm:spPr/>
    </dgm:pt>
    <dgm:pt modelId="{75A11E1F-5E1B-412C-8F84-E4B50B6D0CBA}" type="pres">
      <dgm:prSet presAssocID="{4A87162D-CC8A-4F89-AD01-C0396E9F4A16}" presName="spNode" presStyleCnt="0"/>
      <dgm:spPr/>
    </dgm:pt>
    <dgm:pt modelId="{442CE973-2E1C-4F50-8E67-30189BC57E07}" type="pres">
      <dgm:prSet presAssocID="{72CCFAE6-FE21-4816-878A-92CC81C7992C}" presName="sibTrans" presStyleLbl="sibTrans1D1" presStyleIdx="6" presStyleCnt="7"/>
      <dgm:spPr/>
    </dgm:pt>
  </dgm:ptLst>
  <dgm:cxnLst>
    <dgm:cxn modelId="{9093C522-DC04-4314-9BFD-759A935534F7}" type="presOf" srcId="{02C2E9EE-3072-4BD1-93AE-CD513CF2844B}" destId="{AC37DC84-6692-4F4B-9998-520DC7F3B32B}" srcOrd="0" destOrd="0" presId="urn:microsoft.com/office/officeart/2005/8/layout/cycle6"/>
    <dgm:cxn modelId="{F94BFB30-9D77-47A3-8083-425C2FCD981D}" type="presOf" srcId="{31452516-0B2B-4C5F-8731-BFA176A0E62B}" destId="{EDCC925A-FE16-4DA2-99D0-48BC1C953270}" srcOrd="0" destOrd="0" presId="urn:microsoft.com/office/officeart/2005/8/layout/cycle6"/>
    <dgm:cxn modelId="{61545C43-C67E-471B-83CA-4631B75251B7}" type="presOf" srcId="{306D4716-C7E0-410C-A546-C9383A8A3E50}" destId="{08169987-C957-448D-9FF0-BF2A1BA7727D}" srcOrd="0" destOrd="0" presId="urn:microsoft.com/office/officeart/2005/8/layout/cycle6"/>
    <dgm:cxn modelId="{0C87644F-B21B-4CE7-B429-F750C37366CF}" srcId="{6C7744CF-B36A-43AD-B4A8-FE1D7991017E}" destId="{F05B67B2-5FC3-4900-B226-0FAF57DD61B6}" srcOrd="5" destOrd="0" parTransId="{14618D24-5A53-479A-A318-918461D0E215}" sibTransId="{0159B6AA-4FD0-4020-B688-7436891B569B}"/>
    <dgm:cxn modelId="{3A244C7A-6235-4844-A051-6EFC3AFF2869}" type="presOf" srcId="{6C7744CF-B36A-43AD-B4A8-FE1D7991017E}" destId="{59EE7E0C-FE71-4A0A-B5ED-FE8470CBBA50}" srcOrd="0" destOrd="0" presId="urn:microsoft.com/office/officeart/2005/8/layout/cycle6"/>
    <dgm:cxn modelId="{2C48227F-3671-4132-BD2B-EE48D9E41E35}" srcId="{6C7744CF-B36A-43AD-B4A8-FE1D7991017E}" destId="{4A87162D-CC8A-4F89-AD01-C0396E9F4A16}" srcOrd="6" destOrd="0" parTransId="{62D7851D-75C0-4DBF-85FA-2676B634C344}" sibTransId="{72CCFAE6-FE21-4816-878A-92CC81C7992C}"/>
    <dgm:cxn modelId="{D4DB8880-3581-4985-8140-FA209DB0F646}" type="presOf" srcId="{6866E169-0589-4B7A-92E0-ABFEC8214A2D}" destId="{F0AB7E59-0595-4851-AAD1-6E4E812E7162}" srcOrd="0" destOrd="0" presId="urn:microsoft.com/office/officeart/2005/8/layout/cycle6"/>
    <dgm:cxn modelId="{98BED487-E01A-4CFA-92CA-80C6BD3B7393}" type="presOf" srcId="{66E77E67-4F48-40C5-9C04-57EA2640884C}" destId="{1C1F32E7-BFA6-41E7-8192-AD52CF1E8836}" srcOrd="0" destOrd="0" presId="urn:microsoft.com/office/officeart/2005/8/layout/cycle6"/>
    <dgm:cxn modelId="{A5029488-B4F5-4FBF-9771-C0FACBF60D29}" type="presOf" srcId="{7B95725F-ED68-42C5-A142-ECA30EB8E775}" destId="{C5E8EA6E-C75D-4ACC-A71D-A6A7899AB128}" srcOrd="0" destOrd="0" presId="urn:microsoft.com/office/officeart/2005/8/layout/cycle6"/>
    <dgm:cxn modelId="{F79F6189-8BFC-470E-B7E5-518026F8A244}" srcId="{6C7744CF-B36A-43AD-B4A8-FE1D7991017E}" destId="{31452516-0B2B-4C5F-8731-BFA176A0E62B}" srcOrd="0" destOrd="0" parTransId="{4B15B40D-1EC5-46DB-B707-A23C65D75D82}" sibTransId="{02C2E9EE-3072-4BD1-93AE-CD513CF2844B}"/>
    <dgm:cxn modelId="{800EB39B-2EF7-471D-AD89-0F7DEB3FF74C}" type="presOf" srcId="{0159B6AA-4FD0-4020-B688-7436891B569B}" destId="{2C2F5E2F-1DC5-48C9-A0EC-1AFF803A02E0}" srcOrd="0" destOrd="0" presId="urn:microsoft.com/office/officeart/2005/8/layout/cycle6"/>
    <dgm:cxn modelId="{8609659D-D0A7-4EB7-BE5A-8B672F2197B7}" srcId="{6C7744CF-B36A-43AD-B4A8-FE1D7991017E}" destId="{13C9F0CA-D992-4078-AA0F-ABC95F330827}" srcOrd="4" destOrd="0" parTransId="{D5A6AF47-1B65-4D16-8099-12EBE3C1205D}" sibTransId="{98869F11-51A1-4F7C-BAF2-308A6A453569}"/>
    <dgm:cxn modelId="{63FF1EB1-D172-4641-9B22-DD6B14C01EF5}" type="presOf" srcId="{72CCFAE6-FE21-4816-878A-92CC81C7992C}" destId="{442CE973-2E1C-4F50-8E67-30189BC57E07}" srcOrd="0" destOrd="0" presId="urn:microsoft.com/office/officeart/2005/8/layout/cycle6"/>
    <dgm:cxn modelId="{546DCBB2-2C85-4DA7-A6C4-71F1435B0F15}" srcId="{6C7744CF-B36A-43AD-B4A8-FE1D7991017E}" destId="{6866E169-0589-4B7A-92E0-ABFEC8214A2D}" srcOrd="1" destOrd="0" parTransId="{0CA9C31D-FCDE-4410-AE4B-1C0D611A4E61}" sibTransId="{D3182F09-9897-41F4-9A60-914CC8950BA5}"/>
    <dgm:cxn modelId="{B7F3FFB2-0D09-4349-A85B-BD68D8333D43}" srcId="{6C7744CF-B36A-43AD-B4A8-FE1D7991017E}" destId="{306D4716-C7E0-410C-A546-C9383A8A3E50}" srcOrd="3" destOrd="0" parTransId="{174B7BEA-6EA1-4284-8FDD-525DFBB69BB3}" sibTransId="{E43B0C0F-5506-4F22-9152-D5DBD2D38470}"/>
    <dgm:cxn modelId="{EBB220B3-171B-4EE9-BFC4-E32316EE9FBC}" type="presOf" srcId="{E43B0C0F-5506-4F22-9152-D5DBD2D38470}" destId="{ACA076F0-7BDD-42F3-99DB-924CADC43B5F}" srcOrd="0" destOrd="0" presId="urn:microsoft.com/office/officeart/2005/8/layout/cycle6"/>
    <dgm:cxn modelId="{4B7A43BC-2C24-42A7-BF10-0C69617B559C}" type="presOf" srcId="{98869F11-51A1-4F7C-BAF2-308A6A453569}" destId="{9E859209-0234-4B05-99DC-EE51EF960D53}" srcOrd="0" destOrd="0" presId="urn:microsoft.com/office/officeart/2005/8/layout/cycle6"/>
    <dgm:cxn modelId="{A7C5B2BE-A179-43E9-97BF-133FA0D9873B}" type="presOf" srcId="{4A87162D-CC8A-4F89-AD01-C0396E9F4A16}" destId="{DCD8B985-60A4-4F44-9485-2CD4B5DFEFF4}" srcOrd="0" destOrd="0" presId="urn:microsoft.com/office/officeart/2005/8/layout/cycle6"/>
    <dgm:cxn modelId="{5D35A3CD-FB6E-4C7A-A973-76D168EC40E5}" type="presOf" srcId="{F05B67B2-5FC3-4900-B226-0FAF57DD61B6}" destId="{C2A820BC-0193-4126-8503-68DAE0773FD2}" srcOrd="0" destOrd="0" presId="urn:microsoft.com/office/officeart/2005/8/layout/cycle6"/>
    <dgm:cxn modelId="{C1335BD5-4C14-409B-9A3C-3D8EB8D5D7D0}" type="presOf" srcId="{13C9F0CA-D992-4078-AA0F-ABC95F330827}" destId="{0FC4AC5F-F6A4-4559-AF8A-2BD9C7BBD96F}" srcOrd="0" destOrd="0" presId="urn:microsoft.com/office/officeart/2005/8/layout/cycle6"/>
    <dgm:cxn modelId="{855E96E6-6D02-45B9-B6B8-60A79C8B69E9}" type="presOf" srcId="{D3182F09-9897-41F4-9A60-914CC8950BA5}" destId="{D3818923-36A2-486B-AA71-6F5330C41EEF}" srcOrd="0" destOrd="0" presId="urn:microsoft.com/office/officeart/2005/8/layout/cycle6"/>
    <dgm:cxn modelId="{746B4EE9-E472-4051-A177-90BFF93A5E17}" srcId="{6C7744CF-B36A-43AD-B4A8-FE1D7991017E}" destId="{7B95725F-ED68-42C5-A142-ECA30EB8E775}" srcOrd="2" destOrd="0" parTransId="{7003553E-A6B0-4956-9607-16CB1F705A13}" sibTransId="{66E77E67-4F48-40C5-9C04-57EA2640884C}"/>
    <dgm:cxn modelId="{BCAC44BC-6206-416B-8704-7B0A9F44598F}" type="presParOf" srcId="{59EE7E0C-FE71-4A0A-B5ED-FE8470CBBA50}" destId="{EDCC925A-FE16-4DA2-99D0-48BC1C953270}" srcOrd="0" destOrd="0" presId="urn:microsoft.com/office/officeart/2005/8/layout/cycle6"/>
    <dgm:cxn modelId="{E3E47979-C853-4206-84E3-6C3DF22C68C0}" type="presParOf" srcId="{59EE7E0C-FE71-4A0A-B5ED-FE8470CBBA50}" destId="{D08A74A0-D4AC-49BC-A42C-886008CF67A4}" srcOrd="1" destOrd="0" presId="urn:microsoft.com/office/officeart/2005/8/layout/cycle6"/>
    <dgm:cxn modelId="{7017AD8D-E90A-4CA5-82C9-A6B74A73B3B9}" type="presParOf" srcId="{59EE7E0C-FE71-4A0A-B5ED-FE8470CBBA50}" destId="{AC37DC84-6692-4F4B-9998-520DC7F3B32B}" srcOrd="2" destOrd="0" presId="urn:microsoft.com/office/officeart/2005/8/layout/cycle6"/>
    <dgm:cxn modelId="{D699F83B-0609-4A06-B9D6-406BB84E0BDC}" type="presParOf" srcId="{59EE7E0C-FE71-4A0A-B5ED-FE8470CBBA50}" destId="{F0AB7E59-0595-4851-AAD1-6E4E812E7162}" srcOrd="3" destOrd="0" presId="urn:microsoft.com/office/officeart/2005/8/layout/cycle6"/>
    <dgm:cxn modelId="{C41532EB-61CA-43A9-8CBA-264DBBC494C1}" type="presParOf" srcId="{59EE7E0C-FE71-4A0A-B5ED-FE8470CBBA50}" destId="{3281815B-603E-4FF7-B5E3-EDB2B2F05C6B}" srcOrd="4" destOrd="0" presId="urn:microsoft.com/office/officeart/2005/8/layout/cycle6"/>
    <dgm:cxn modelId="{8583970F-6E95-49FE-BEC0-BD1CE0B9366F}" type="presParOf" srcId="{59EE7E0C-FE71-4A0A-B5ED-FE8470CBBA50}" destId="{D3818923-36A2-486B-AA71-6F5330C41EEF}" srcOrd="5" destOrd="0" presId="urn:microsoft.com/office/officeart/2005/8/layout/cycle6"/>
    <dgm:cxn modelId="{0E25822D-9F13-451A-942F-831EEDFE4E35}" type="presParOf" srcId="{59EE7E0C-FE71-4A0A-B5ED-FE8470CBBA50}" destId="{C5E8EA6E-C75D-4ACC-A71D-A6A7899AB128}" srcOrd="6" destOrd="0" presId="urn:microsoft.com/office/officeart/2005/8/layout/cycle6"/>
    <dgm:cxn modelId="{56C2557F-AB36-48C4-8424-AC867CE952EE}" type="presParOf" srcId="{59EE7E0C-FE71-4A0A-B5ED-FE8470CBBA50}" destId="{47204C88-14FE-4029-8890-417B43975FBC}" srcOrd="7" destOrd="0" presId="urn:microsoft.com/office/officeart/2005/8/layout/cycle6"/>
    <dgm:cxn modelId="{4C5AD4B8-31A5-4B94-83CE-14A96E8D9DBA}" type="presParOf" srcId="{59EE7E0C-FE71-4A0A-B5ED-FE8470CBBA50}" destId="{1C1F32E7-BFA6-41E7-8192-AD52CF1E8836}" srcOrd="8" destOrd="0" presId="urn:microsoft.com/office/officeart/2005/8/layout/cycle6"/>
    <dgm:cxn modelId="{076104F2-A672-4601-9C04-A641E537DD6F}" type="presParOf" srcId="{59EE7E0C-FE71-4A0A-B5ED-FE8470CBBA50}" destId="{08169987-C957-448D-9FF0-BF2A1BA7727D}" srcOrd="9" destOrd="0" presId="urn:microsoft.com/office/officeart/2005/8/layout/cycle6"/>
    <dgm:cxn modelId="{6C9D2E01-C05B-4252-86A8-39AE94E4D197}" type="presParOf" srcId="{59EE7E0C-FE71-4A0A-B5ED-FE8470CBBA50}" destId="{FA17383E-A595-499A-B10B-B78CF3DE8EAA}" srcOrd="10" destOrd="0" presId="urn:microsoft.com/office/officeart/2005/8/layout/cycle6"/>
    <dgm:cxn modelId="{B4F30075-EBAE-49CC-892B-18506E33D5C0}" type="presParOf" srcId="{59EE7E0C-FE71-4A0A-B5ED-FE8470CBBA50}" destId="{ACA076F0-7BDD-42F3-99DB-924CADC43B5F}" srcOrd="11" destOrd="0" presId="urn:microsoft.com/office/officeart/2005/8/layout/cycle6"/>
    <dgm:cxn modelId="{4A612DD4-FA8B-4086-B909-3BB1A09EB9E7}" type="presParOf" srcId="{59EE7E0C-FE71-4A0A-B5ED-FE8470CBBA50}" destId="{0FC4AC5F-F6A4-4559-AF8A-2BD9C7BBD96F}" srcOrd="12" destOrd="0" presId="urn:microsoft.com/office/officeart/2005/8/layout/cycle6"/>
    <dgm:cxn modelId="{04F2A3D2-F820-4002-95DA-C4E7F9DE2DA9}" type="presParOf" srcId="{59EE7E0C-FE71-4A0A-B5ED-FE8470CBBA50}" destId="{B4EC2841-2C5C-49B9-83BB-229F6B9B67FC}" srcOrd="13" destOrd="0" presId="urn:microsoft.com/office/officeart/2005/8/layout/cycle6"/>
    <dgm:cxn modelId="{8224539D-1893-41D7-B0B6-EC79EA48369B}" type="presParOf" srcId="{59EE7E0C-FE71-4A0A-B5ED-FE8470CBBA50}" destId="{9E859209-0234-4B05-99DC-EE51EF960D53}" srcOrd="14" destOrd="0" presId="urn:microsoft.com/office/officeart/2005/8/layout/cycle6"/>
    <dgm:cxn modelId="{E30144E0-D794-4CD2-8A10-90C053313654}" type="presParOf" srcId="{59EE7E0C-FE71-4A0A-B5ED-FE8470CBBA50}" destId="{C2A820BC-0193-4126-8503-68DAE0773FD2}" srcOrd="15" destOrd="0" presId="urn:microsoft.com/office/officeart/2005/8/layout/cycle6"/>
    <dgm:cxn modelId="{F599DFB6-65BB-4F90-842F-7D1B043B79E7}" type="presParOf" srcId="{59EE7E0C-FE71-4A0A-B5ED-FE8470CBBA50}" destId="{053F3D81-B26D-40C2-810B-ADAA0C31D2FB}" srcOrd="16" destOrd="0" presId="urn:microsoft.com/office/officeart/2005/8/layout/cycle6"/>
    <dgm:cxn modelId="{8391F244-52DC-40EC-9AED-4C1407BCEEFE}" type="presParOf" srcId="{59EE7E0C-FE71-4A0A-B5ED-FE8470CBBA50}" destId="{2C2F5E2F-1DC5-48C9-A0EC-1AFF803A02E0}" srcOrd="17" destOrd="0" presId="urn:microsoft.com/office/officeart/2005/8/layout/cycle6"/>
    <dgm:cxn modelId="{1FF9AFD0-17A9-4315-BA72-2B6CF2E103BE}" type="presParOf" srcId="{59EE7E0C-FE71-4A0A-B5ED-FE8470CBBA50}" destId="{DCD8B985-60A4-4F44-9485-2CD4B5DFEFF4}" srcOrd="18" destOrd="0" presId="urn:microsoft.com/office/officeart/2005/8/layout/cycle6"/>
    <dgm:cxn modelId="{549C76A0-2A6C-496C-8639-D736D79468FB}" type="presParOf" srcId="{59EE7E0C-FE71-4A0A-B5ED-FE8470CBBA50}" destId="{75A11E1F-5E1B-412C-8F84-E4B50B6D0CBA}" srcOrd="19" destOrd="0" presId="urn:microsoft.com/office/officeart/2005/8/layout/cycle6"/>
    <dgm:cxn modelId="{39F0EEEE-0E00-40E0-A84E-13CFBE90D254}" type="presParOf" srcId="{59EE7E0C-FE71-4A0A-B5ED-FE8470CBBA50}" destId="{442CE973-2E1C-4F50-8E67-30189BC57E07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C925A-FE16-4DA2-99D0-48BC1C953270}">
      <dsp:nvSpPr>
        <dsp:cNvPr id="0" name=""/>
        <dsp:cNvSpPr/>
      </dsp:nvSpPr>
      <dsp:spPr>
        <a:xfrm>
          <a:off x="4803766" y="20045"/>
          <a:ext cx="1733407" cy="12440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১.জাহান্নাম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64496" y="80775"/>
        <a:ext cx="1611947" cy="1122596"/>
      </dsp:txXfrm>
    </dsp:sp>
    <dsp:sp modelId="{AC37DC84-6692-4F4B-9998-520DC7F3B32B}">
      <dsp:nvSpPr>
        <dsp:cNvPr id="0" name=""/>
        <dsp:cNvSpPr/>
      </dsp:nvSpPr>
      <dsp:spPr>
        <a:xfrm>
          <a:off x="3230807" y="735075"/>
          <a:ext cx="5273774" cy="5273774"/>
        </a:xfrm>
        <a:custGeom>
          <a:avLst/>
          <a:gdLst/>
          <a:ahLst/>
          <a:cxnLst/>
          <a:rect l="0" t="0" r="0" b="0"/>
          <a:pathLst>
            <a:path>
              <a:moveTo>
                <a:pt x="3313112" y="88182"/>
              </a:moveTo>
              <a:arcTo wR="2636887" hR="2636887" stAng="17091565" swAng="894038"/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B7E59-0595-4851-AAD1-6E4E812E7162}">
      <dsp:nvSpPr>
        <dsp:cNvPr id="0" name=""/>
        <dsp:cNvSpPr/>
      </dsp:nvSpPr>
      <dsp:spPr>
        <a:xfrm>
          <a:off x="6960453" y="1086321"/>
          <a:ext cx="1582155" cy="12328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400" kern="1200" dirty="0">
              <a:latin typeface="NikoshBAN" panose="02000000000000000000" pitchFamily="2" charset="0"/>
              <a:cs typeface="NikoshBAN" panose="02000000000000000000" pitchFamily="2" charset="0"/>
            </a:rPr>
            <a:t>২.হাবিয়া 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20636" y="1146504"/>
        <a:ext cx="1461789" cy="1112497"/>
      </dsp:txXfrm>
    </dsp:sp>
    <dsp:sp modelId="{D3818923-36A2-486B-AA71-6F5330C41EEF}">
      <dsp:nvSpPr>
        <dsp:cNvPr id="0" name=""/>
        <dsp:cNvSpPr/>
      </dsp:nvSpPr>
      <dsp:spPr>
        <a:xfrm>
          <a:off x="2986611" y="721919"/>
          <a:ext cx="5273774" cy="5273774"/>
        </a:xfrm>
        <a:custGeom>
          <a:avLst/>
          <a:gdLst/>
          <a:ahLst/>
          <a:cxnLst/>
          <a:rect l="0" t="0" r="0" b="0"/>
          <a:pathLst>
            <a:path>
              <a:moveTo>
                <a:pt x="5063411" y="1604823"/>
              </a:moveTo>
              <a:arcTo wR="2636887" hR="2636887" stAng="20217521" swAng="1054480"/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8EA6E-C75D-4ACC-A71D-A6A7899AB128}">
      <dsp:nvSpPr>
        <dsp:cNvPr id="0" name=""/>
        <dsp:cNvSpPr/>
      </dsp:nvSpPr>
      <dsp:spPr>
        <a:xfrm>
          <a:off x="7325166" y="3115783"/>
          <a:ext cx="1715803" cy="11546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400" kern="1200" dirty="0">
              <a:latin typeface="NikoshBAN" panose="02000000000000000000" pitchFamily="2" charset="0"/>
              <a:cs typeface="NikoshBAN" panose="02000000000000000000" pitchFamily="2" charset="0"/>
            </a:rPr>
            <a:t>৩.জাহিম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81532" y="3172149"/>
        <a:ext cx="1603071" cy="1041925"/>
      </dsp:txXfrm>
    </dsp:sp>
    <dsp:sp modelId="{1C1F32E7-BFA6-41E7-8192-AD52CF1E8836}">
      <dsp:nvSpPr>
        <dsp:cNvPr id="0" name=""/>
        <dsp:cNvSpPr/>
      </dsp:nvSpPr>
      <dsp:spPr>
        <a:xfrm>
          <a:off x="3105612" y="235590"/>
          <a:ext cx="5273774" cy="5273774"/>
        </a:xfrm>
        <a:custGeom>
          <a:avLst/>
          <a:gdLst/>
          <a:ahLst/>
          <a:cxnLst/>
          <a:rect l="0" t="0" r="0" b="0"/>
          <a:pathLst>
            <a:path>
              <a:moveTo>
                <a:pt x="4869433" y="4040066"/>
              </a:moveTo>
              <a:arcTo wR="2636887" hR="2636887" stAng="1928988" swAng="788506"/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69987-C957-448D-9FF0-BF2A1BA7727D}">
      <dsp:nvSpPr>
        <dsp:cNvPr id="0" name=""/>
        <dsp:cNvSpPr/>
      </dsp:nvSpPr>
      <dsp:spPr>
        <a:xfrm>
          <a:off x="6115077" y="4750829"/>
          <a:ext cx="1555522" cy="11779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400" kern="1200" dirty="0">
              <a:latin typeface="NikoshBAN" panose="02000000000000000000" pitchFamily="2" charset="0"/>
              <a:cs typeface="NikoshBAN" panose="02000000000000000000" pitchFamily="2" charset="0"/>
            </a:rPr>
            <a:t>৪.সাকার 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72581" y="4808333"/>
        <a:ext cx="1440514" cy="1062967"/>
      </dsp:txXfrm>
    </dsp:sp>
    <dsp:sp modelId="{ACA076F0-7BDD-42F3-99DB-924CADC43B5F}">
      <dsp:nvSpPr>
        <dsp:cNvPr id="0" name=""/>
        <dsp:cNvSpPr/>
      </dsp:nvSpPr>
      <dsp:spPr>
        <a:xfrm>
          <a:off x="2957079" y="409532"/>
          <a:ext cx="5273774" cy="5273774"/>
        </a:xfrm>
        <a:custGeom>
          <a:avLst/>
          <a:gdLst/>
          <a:ahLst/>
          <a:cxnLst/>
          <a:rect l="0" t="0" r="0" b="0"/>
          <a:pathLst>
            <a:path>
              <a:moveTo>
                <a:pt x="3148615" y="5223643"/>
              </a:moveTo>
              <a:arcTo wR="2636887" hR="2636887" stAng="4728593" swAng="1229345"/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4AC5F-F6A4-4559-AF8A-2BD9C7BBD96F}">
      <dsp:nvSpPr>
        <dsp:cNvPr id="0" name=""/>
        <dsp:cNvSpPr/>
      </dsp:nvSpPr>
      <dsp:spPr>
        <a:xfrm>
          <a:off x="3444443" y="4720346"/>
          <a:ext cx="1714000" cy="12185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400" kern="1200" dirty="0">
              <a:latin typeface="NikoshBAN" panose="02000000000000000000" pitchFamily="2" charset="0"/>
              <a:cs typeface="NikoshBAN" panose="02000000000000000000" pitchFamily="2" charset="0"/>
            </a:rPr>
            <a:t>৫.সাইর 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03930" y="4779833"/>
        <a:ext cx="1595026" cy="1099613"/>
      </dsp:txXfrm>
    </dsp:sp>
    <dsp:sp modelId="{9E859209-0234-4B05-99DC-EE51EF960D53}">
      <dsp:nvSpPr>
        <dsp:cNvPr id="0" name=""/>
        <dsp:cNvSpPr/>
      </dsp:nvSpPr>
      <dsp:spPr>
        <a:xfrm>
          <a:off x="2953118" y="355428"/>
          <a:ext cx="5273774" cy="5273774"/>
        </a:xfrm>
        <a:custGeom>
          <a:avLst/>
          <a:gdLst/>
          <a:ahLst/>
          <a:cxnLst/>
          <a:rect l="0" t="0" r="0" b="0"/>
          <a:pathLst>
            <a:path>
              <a:moveTo>
                <a:pt x="640794" y="4359904"/>
              </a:moveTo>
              <a:arcTo wR="2636887" hR="2636887" stAng="8351964" swAng="849372"/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820BC-0193-4126-8503-68DAE0773FD2}">
      <dsp:nvSpPr>
        <dsp:cNvPr id="0" name=""/>
        <dsp:cNvSpPr/>
      </dsp:nvSpPr>
      <dsp:spPr>
        <a:xfrm>
          <a:off x="2145983" y="2974768"/>
          <a:ext cx="1799649" cy="11941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400" kern="1200" dirty="0">
              <a:latin typeface="NikoshBAN" panose="02000000000000000000" pitchFamily="2" charset="0"/>
              <a:cs typeface="NikoshBAN" panose="02000000000000000000" pitchFamily="2" charset="0"/>
            </a:rPr>
            <a:t>৬.হুতামাহ 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04276" y="3033061"/>
        <a:ext cx="1683063" cy="1077547"/>
      </dsp:txXfrm>
    </dsp:sp>
    <dsp:sp modelId="{2C2F5E2F-1DC5-48C9-A0EC-1AFF803A02E0}">
      <dsp:nvSpPr>
        <dsp:cNvPr id="0" name=""/>
        <dsp:cNvSpPr/>
      </dsp:nvSpPr>
      <dsp:spPr>
        <a:xfrm>
          <a:off x="3007229" y="325583"/>
          <a:ext cx="5273774" cy="5273774"/>
        </a:xfrm>
        <a:custGeom>
          <a:avLst/>
          <a:gdLst/>
          <a:ahLst/>
          <a:cxnLst/>
          <a:rect l="0" t="0" r="0" b="0"/>
          <a:pathLst>
            <a:path>
              <a:moveTo>
                <a:pt x="0" y="2638961"/>
              </a:moveTo>
              <a:arcTo wR="2636887" hR="2636887" stAng="10797296" swAng="1314809"/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8B985-60A4-4F44-9485-2CD4B5DFEFF4}">
      <dsp:nvSpPr>
        <dsp:cNvPr id="0" name=""/>
        <dsp:cNvSpPr/>
      </dsp:nvSpPr>
      <dsp:spPr>
        <a:xfrm>
          <a:off x="2744673" y="862791"/>
          <a:ext cx="1612054" cy="11080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৭.লাযা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98762" y="916880"/>
        <a:ext cx="1503876" cy="999841"/>
      </dsp:txXfrm>
    </dsp:sp>
    <dsp:sp modelId="{442CE973-2E1C-4F50-8E67-30189BC57E07}">
      <dsp:nvSpPr>
        <dsp:cNvPr id="0" name=""/>
        <dsp:cNvSpPr/>
      </dsp:nvSpPr>
      <dsp:spPr>
        <a:xfrm>
          <a:off x="2201339" y="777535"/>
          <a:ext cx="5273774" cy="5273774"/>
        </a:xfrm>
        <a:custGeom>
          <a:avLst/>
          <a:gdLst/>
          <a:ahLst/>
          <a:cxnLst/>
          <a:rect l="0" t="0" r="0" b="0"/>
          <a:pathLst>
            <a:path>
              <a:moveTo>
                <a:pt x="1977951" y="83658"/>
              </a:moveTo>
              <a:arcTo wR="2636887" hR="2636887" stAng="15331735" swAng="815041"/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2E09-9855-4A9F-8118-322FF72E2D4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AF00-1537-4304-801E-3A7A49D57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4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2E09-9855-4A9F-8118-322FF72E2D4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AF00-1537-4304-801E-3A7A49D57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4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2E09-9855-4A9F-8118-322FF72E2D4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AF00-1537-4304-801E-3A7A49D57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0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2E09-9855-4A9F-8118-322FF72E2D4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AF00-1537-4304-801E-3A7A49D57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2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2E09-9855-4A9F-8118-322FF72E2D4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AF00-1537-4304-801E-3A7A49D57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2E09-9855-4A9F-8118-322FF72E2D4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AF00-1537-4304-801E-3A7A49D57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9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2E09-9855-4A9F-8118-322FF72E2D4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AF00-1537-4304-801E-3A7A49D57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1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2E09-9855-4A9F-8118-322FF72E2D4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AF00-1537-4304-801E-3A7A49D57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8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2E09-9855-4A9F-8118-322FF72E2D4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AF00-1537-4304-801E-3A7A49D57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7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2E09-9855-4A9F-8118-322FF72E2D4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AF00-1537-4304-801E-3A7A49D57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0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2E09-9855-4A9F-8118-322FF72E2D4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AF00-1537-4304-801E-3A7A49D57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3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02E09-9855-4A9F-8118-322FF72E2D4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4AF00-1537-4304-801E-3A7A49D57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0411" y="6923"/>
            <a:ext cx="12212819" cy="6851077"/>
            <a:chOff x="-10411" y="6923"/>
            <a:chExt cx="12212819" cy="6851077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5075" t="54203" r="5757" b="42037"/>
            <a:stretch/>
          </p:blipFill>
          <p:spPr>
            <a:xfrm rot="5400000">
              <a:off x="8808318" y="3353075"/>
              <a:ext cx="6719458" cy="6872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5075" t="54203" r="5757" b="42037"/>
            <a:stretch/>
          </p:blipFill>
          <p:spPr>
            <a:xfrm>
              <a:off x="0" y="6733309"/>
              <a:ext cx="12192000" cy="12469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5075" t="54203" r="5757" b="42037"/>
            <a:stretch/>
          </p:blipFill>
          <p:spPr>
            <a:xfrm>
              <a:off x="0" y="6923"/>
              <a:ext cx="12192000" cy="12469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5075" t="54203" r="5757" b="42037"/>
            <a:stretch/>
          </p:blipFill>
          <p:spPr>
            <a:xfrm rot="5400000">
              <a:off x="-3335779" y="3401564"/>
              <a:ext cx="6719458" cy="6872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07624" y="928255"/>
            <a:ext cx="7569422" cy="178681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bn-BD" sz="239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239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0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3"/>
            <a:ext cx="12192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35779" y="3401564"/>
            <a:ext cx="6719458" cy="68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0175" t="20360" r="57348" b="11648"/>
          <a:stretch/>
        </p:blipFill>
        <p:spPr>
          <a:xfrm>
            <a:off x="4299044" y="1475524"/>
            <a:ext cx="3113538" cy="339938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995622" y="665227"/>
            <a:ext cx="3804487" cy="6688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8-Point Star 9"/>
          <p:cNvSpPr/>
          <p:nvPr/>
        </p:nvSpPr>
        <p:spPr>
          <a:xfrm>
            <a:off x="10157870" y="415703"/>
            <a:ext cx="1827695" cy="1676191"/>
          </a:xfrm>
          <a:prstGeom prst="star8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55206" y="5108175"/>
            <a:ext cx="6703356" cy="100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 নামসমূহ লিখ।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0411" y="-23058"/>
            <a:ext cx="12212819" cy="6881058"/>
            <a:chOff x="-10411" y="-23058"/>
            <a:chExt cx="12212819" cy="68810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 rot="5400000">
              <a:off x="8808318" y="3353075"/>
              <a:ext cx="6719458" cy="6872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>
              <a:off x="0" y="6733309"/>
              <a:ext cx="12192000" cy="12469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>
              <a:off x="0" y="-23058"/>
              <a:ext cx="12192000" cy="12469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 rot="5400000">
              <a:off x="-3335779" y="3371583"/>
              <a:ext cx="6719458" cy="68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272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411" y="6923"/>
            <a:ext cx="12212819" cy="6851077"/>
            <a:chOff x="-10411" y="6923"/>
            <a:chExt cx="12212819" cy="68510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 rot="5400000">
              <a:off x="8808318" y="3353075"/>
              <a:ext cx="6719458" cy="6872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>
              <a:off x="0" y="6733309"/>
              <a:ext cx="12192000" cy="12469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>
              <a:off x="0" y="6923"/>
              <a:ext cx="12192000" cy="12469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 rot="5400000">
              <a:off x="-3335779" y="3401564"/>
              <a:ext cx="6719458" cy="6872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4377128" y="151550"/>
            <a:ext cx="4437088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 শাস্তির বিবরণ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813" y="975223"/>
            <a:ext cx="11589893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bn-IN" sz="3200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পবিত্র কোরআনে আল্লাহ তায়ালা জাহান্নামিদের সাত ধরনের শাস্তির উল্লেখ করেছেন।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bn-IN" sz="3200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১. </a:t>
            </a:r>
            <a:r>
              <a:rPr lang="bn-IN" sz="3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হামিম </a:t>
            </a:r>
            <a:r>
              <a:rPr lang="bn-IN" sz="3200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: হামিম হচ্ছে জাহান্নামের আগুনে ফোটানো গরম পানি। এ পানি পান করার পর পেটের ভেতরকার সবকিছু গলে যাবে। আঁতুড়ি তরল পদার্থের মতো গড়িয়ে পড়বে এবং চামড়া ঝলসে যাবে। এ প্রসঙ্গে আল্লাহ তায়ালা বলেন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4597" y="5562980"/>
            <a:ext cx="11260108" cy="127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অর্থঃ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n-IN" sz="3600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তাদের</a:t>
            </a:r>
            <a:r>
              <a:rPr lang="bn-IN" sz="3600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পান করতে দেয়া হবে ফুটন্ত পানি যা তাদের নাড়িভুঁড়ি ছিন্নবিচ্ছিন্ন করে দেবে।’ (সূরা মুহাম্মদ : ১৫)।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9177" y="4747483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000" dirty="0">
                <a:latin typeface="Haider" panose="02000000000000000000" pitchFamily="2" charset="-78"/>
                <a:cs typeface="Haider" panose="02000000000000000000" pitchFamily="2" charset="-78"/>
              </a:rPr>
              <a:t> </a:t>
            </a:r>
            <a:r>
              <a:rPr lang="bn-IN" sz="4000" dirty="0">
                <a:latin typeface="Haider" panose="02000000000000000000" pitchFamily="2" charset="-78"/>
                <a:cs typeface="Arabic Baghdad" panose="00000400000000000000" pitchFamily="2" charset="-78"/>
              </a:rPr>
              <a:t> </a:t>
            </a:r>
            <a:r>
              <a:rPr lang="ar-SA" sz="4000" dirty="0">
                <a:latin typeface="Haider" panose="02000000000000000000" pitchFamily="2" charset="-78"/>
                <a:cs typeface="Haider" panose="02000000000000000000" pitchFamily="2" charset="-78"/>
              </a:rPr>
              <a:t>وسقوا ماء </a:t>
            </a:r>
            <a:r>
              <a:rPr lang="ar-SA" sz="4000" dirty="0">
                <a:solidFill>
                  <a:srgbClr val="FF0000"/>
                </a:solidFill>
                <a:latin typeface="Haider" panose="02000000000000000000" pitchFamily="2" charset="-78"/>
                <a:cs typeface="Haider" panose="02000000000000000000" pitchFamily="2" charset="-78"/>
              </a:rPr>
              <a:t>حميما</a:t>
            </a:r>
            <a:r>
              <a:rPr lang="ar-SA" sz="4000" dirty="0">
                <a:latin typeface="Haider" panose="02000000000000000000" pitchFamily="2" charset="-78"/>
                <a:cs typeface="Haider" panose="02000000000000000000" pitchFamily="2" charset="-78"/>
              </a:rPr>
              <a:t>فقطّع امعاءهم</a:t>
            </a:r>
            <a:endParaRPr lang="en-US" sz="4000" dirty="0">
              <a:latin typeface="Haider" panose="02000000000000000000" pitchFamily="2" charset="-78"/>
              <a:cs typeface="Haider" panose="020000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CDFD61-01BB-4FA9-AE23-08CB9D402D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3" r="16102"/>
          <a:stretch/>
        </p:blipFill>
        <p:spPr>
          <a:xfrm>
            <a:off x="8627693" y="2580722"/>
            <a:ext cx="3266153" cy="289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6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8808318" y="3353075"/>
            <a:ext cx="6719458" cy="68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733309"/>
            <a:ext cx="12192000" cy="124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3"/>
            <a:ext cx="12192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35779" y="3401564"/>
            <a:ext cx="6719458" cy="687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62137" y="151550"/>
            <a:ext cx="4452079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 শাস্তির বিবরণ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4656" y="1232065"/>
            <a:ext cx="11302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a typeface="Times New Roman" panose="02020603050405020304" pitchFamily="18" charset="0"/>
                <a:cs typeface="NikoshBAN" panose="02000000000000000000" pitchFamily="2" charset="0"/>
              </a:rPr>
              <a:t>২</a:t>
            </a:r>
            <a:r>
              <a:rPr lang="bn-IN" sz="3600" dirty="0">
                <a:solidFill>
                  <a:srgbClr val="FF000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. গাসসাক </a:t>
            </a:r>
            <a:r>
              <a:rPr lang="bn-IN" sz="3600" dirty="0">
                <a:ea typeface="Times New Roman" panose="02020603050405020304" pitchFamily="18" charset="0"/>
                <a:cs typeface="NikoshBAN" panose="02000000000000000000" pitchFamily="2" charset="0"/>
              </a:rPr>
              <a:t>: গাসসাক হচ্ছে অধিক ঠাণ্ডা পানি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3600" dirty="0">
                <a:ea typeface="Times New Roman" panose="02020603050405020304" pitchFamily="18" charset="0"/>
                <a:cs typeface="NikoshBAN" panose="02000000000000000000" pitchFamily="2" charset="0"/>
              </a:rPr>
              <a:t>যা অতিরিক্ত ঠাণ্ডা হওয়ার কারণে পানযোগ্য নয়। এ মর্মে আল্লাহ রাব্বুল আলামিন বলেন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4032354" y="2824957"/>
            <a:ext cx="68055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n-IN" sz="4000" dirty="0">
                <a:latin typeface="Arabic Baghdad" panose="00000400000000000000" pitchFamily="2" charset="-78"/>
                <a:cs typeface="Arabic Baghdad" panose="00000400000000000000" pitchFamily="2" charset="-78"/>
              </a:rPr>
              <a:t> </a:t>
            </a:r>
            <a:r>
              <a:rPr lang="ar-SA" sz="4000" dirty="0">
                <a:latin typeface="Arabic Baghdad" panose="00000400000000000000" pitchFamily="2" charset="-78"/>
                <a:cs typeface="Arabic Baghdad" panose="00000400000000000000" pitchFamily="2" charset="-78"/>
              </a:rPr>
              <a:t>هذا فليذقو ه حميم </a:t>
            </a:r>
            <a:r>
              <a:rPr lang="ar-SA" sz="4000" dirty="0">
                <a:solidFill>
                  <a:srgbClr val="FF0000"/>
                </a:solidFill>
                <a:latin typeface="Arabic Baghdad" panose="00000400000000000000" pitchFamily="2" charset="-78"/>
                <a:cs typeface="Arabic Baghdad" panose="00000400000000000000" pitchFamily="2" charset="-78"/>
              </a:rPr>
              <a:t>و غسّاق </a:t>
            </a:r>
            <a:endParaRPr lang="en-US" sz="4000" dirty="0">
              <a:solidFill>
                <a:srgbClr val="FF0000"/>
              </a:solidFill>
              <a:latin typeface="Arabic Baghdad" panose="00000400000000000000" pitchFamily="2" charset="-78"/>
              <a:cs typeface="Arabic Baghdad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4458" y="3671206"/>
            <a:ext cx="10508105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অর্থঃ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‘</a:t>
            </a:r>
            <a:r>
              <a:rPr lang="bn-IN" sz="3600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এ হচ্ছে হামিম ও গাসসাক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n-IN" sz="3600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অতঃপর তারা একে আস্বাদন করুক।’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bn-IN" sz="3600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সূরা সাদ : ৫৭)।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70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8808318" y="3353075"/>
            <a:ext cx="6719458" cy="68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733309"/>
            <a:ext cx="12192000" cy="124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3"/>
            <a:ext cx="12192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35779" y="3401564"/>
            <a:ext cx="6719458" cy="687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62137" y="76599"/>
            <a:ext cx="4452079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 শাস্তির বিবরণ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194" y="1127601"/>
            <a:ext cx="11912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a typeface="Times New Roman" panose="02020603050405020304" pitchFamily="18" charset="0"/>
                <a:cs typeface="NikoshBAN" panose="02000000000000000000" pitchFamily="2" charset="0"/>
              </a:rPr>
              <a:t>৩. </a:t>
            </a:r>
            <a:r>
              <a:rPr lang="bn-IN" sz="3600" dirty="0">
                <a:solidFill>
                  <a:srgbClr val="FF000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সদিদ</a:t>
            </a:r>
            <a:r>
              <a:rPr lang="bn-IN" sz="3600" dirty="0">
                <a:ea typeface="Times New Roman" panose="02020603050405020304" pitchFamily="18" charset="0"/>
                <a:cs typeface="NikoshBAN" panose="02000000000000000000" pitchFamily="2" charset="0"/>
              </a:rPr>
              <a:t> : পরকালে কাফেরদের স্থায়ী ঠিকানা হবে জাহান্নাম। এতে তারা অনন্তকাল জ্বলতে থাকবে। তাদের দেহ থেকে গোশত ও চামড়া বিগলিত হয়ে গড়িয়ে পড়বে। সেটা অত্যন্ত দুর্গন্ধ ও ঘন হবে। এ দুর্গন্ধময় পুঁজকে সদিদ বলা হয়। এ প্রসঙ্গে আল্লাহ রাব্বুল আলামিন বলেন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3102963" y="3448934"/>
            <a:ext cx="6970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000" dirty="0">
                <a:latin typeface="NikoshBAN" panose="02000000000000000000" pitchFamily="2" charset="0"/>
              </a:rPr>
              <a:t>من ورئه جهنّم و يسقي من مّاء </a:t>
            </a:r>
            <a:r>
              <a:rPr lang="ar-SA" sz="4000" dirty="0">
                <a:solidFill>
                  <a:srgbClr val="FF0000"/>
                </a:solidFill>
                <a:latin typeface="NikoshBAN" panose="02000000000000000000" pitchFamily="2" charset="0"/>
              </a:rPr>
              <a:t>صديد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9470" y="4354838"/>
            <a:ext cx="11212641" cy="1191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</a:rPr>
              <a:t>অর্থঃ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</a:rPr>
              <a:t> ‘</a:t>
            </a:r>
            <a:r>
              <a:rPr lang="bn-IN" sz="3600" dirty="0">
                <a:ea typeface="Times New Roman" panose="02020603050405020304" pitchFamily="18" charset="0"/>
                <a:cs typeface="NikoshBAN" panose="02000000000000000000" pitchFamily="2" charset="0"/>
              </a:rPr>
              <a:t>তাদের প্রত্যেকের জন্য পরিণামে জাহান্নাম রয়েছে এবং পান করানো হবে গলিত পুঁজ</a:t>
            </a:r>
            <a:r>
              <a:rPr lang="en-US" sz="3600" dirty="0"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063447" y="4879725"/>
            <a:ext cx="3110147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bn-IN" sz="3600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(সূরা ইবরাহিম : ১৬)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7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8808318" y="3353075"/>
            <a:ext cx="6719458" cy="68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733309"/>
            <a:ext cx="12192000" cy="124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3"/>
            <a:ext cx="12192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35779" y="3401564"/>
            <a:ext cx="6719458" cy="687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47149" y="151550"/>
            <a:ext cx="4467068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 শাস্তির বিবরণ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893" y="1079112"/>
            <a:ext cx="11822242" cy="235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a typeface="Times New Roman" panose="02020603050405020304" pitchFamily="18" charset="0"/>
                <a:cs typeface="NikoshBAN" panose="02000000000000000000" pitchFamily="2" charset="0"/>
              </a:rPr>
              <a:t>৪. </a:t>
            </a:r>
            <a:r>
              <a:rPr lang="bn-IN" sz="3600" dirty="0">
                <a:solidFill>
                  <a:srgbClr val="FF000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গাদের মতো পানি </a:t>
            </a:r>
            <a:r>
              <a:rPr lang="bn-IN" sz="3600" dirty="0">
                <a:ea typeface="Times New Roman" panose="02020603050405020304" pitchFamily="18" charset="0"/>
                <a:cs typeface="NikoshBAN" panose="02000000000000000000" pitchFamily="2" charset="0"/>
              </a:rPr>
              <a:t>: জাহান্নামিরা আজাব ভোগ করতে করতে তৃষ্ণার্ত হয়ে পড়বে। তারা তখন পানি চাইবে। তখন তাদের গাদের মতো পানি দেয়া হবে। তা পান করা মাত্রই মুখমন্ডল ঝলসে যাবে। এ পানি জাহান্নামিদের বাধ্য হয়ে পান করতে হবে। এ প্রসঙ্গে আল্লাহ তায়ালা বলেন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84616" y="3607112"/>
            <a:ext cx="111227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000" dirty="0">
                <a:latin typeface="NikoshBAN" panose="02000000000000000000" pitchFamily="2" charset="0"/>
              </a:rPr>
              <a:t>وان يستغيثوا يغاثوا بماء </a:t>
            </a:r>
            <a:r>
              <a:rPr lang="ar-SA" sz="4000" dirty="0">
                <a:solidFill>
                  <a:srgbClr val="FF0000"/>
                </a:solidFill>
                <a:latin typeface="NikoshBAN" panose="02000000000000000000" pitchFamily="2" charset="0"/>
              </a:rPr>
              <a:t>كالمهل</a:t>
            </a:r>
            <a:r>
              <a:rPr lang="ar-SA" sz="4000" dirty="0">
                <a:latin typeface="NikoshBAN" panose="02000000000000000000" pitchFamily="2" charset="0"/>
              </a:rPr>
              <a:t> يشوي الوجوه – بئس الشراب و ساءت مرتفقا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4863" y="4838749"/>
            <a:ext cx="11817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মুখমন্ডল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নিকৃষ্ট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অগ্নী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নিকৃষ্ট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896344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8808318" y="3353075"/>
            <a:ext cx="6719458" cy="68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733309"/>
            <a:ext cx="12192000" cy="124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3"/>
            <a:ext cx="12192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35779" y="3401564"/>
            <a:ext cx="6719458" cy="687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82058" y="151550"/>
            <a:ext cx="4332157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 শাস্তির বিবরণ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852" y="874375"/>
            <a:ext cx="11769777" cy="2288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a typeface="Times New Roman" panose="02020603050405020304" pitchFamily="18" charset="0"/>
                <a:cs typeface="NikoshBAN" panose="02000000000000000000" pitchFamily="2" charset="0"/>
              </a:rPr>
              <a:t>৫. </a:t>
            </a:r>
            <a:r>
              <a:rPr lang="bn-IN" sz="3600" dirty="0">
                <a:solidFill>
                  <a:srgbClr val="FF000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দরি </a:t>
            </a:r>
            <a:r>
              <a:rPr lang="bn-IN" sz="3600" dirty="0">
                <a:ea typeface="Times New Roman" panose="02020603050405020304" pitchFamily="18" charset="0"/>
                <a:cs typeface="NikoshBAN" panose="02000000000000000000" pitchFamily="2" charset="0"/>
              </a:rPr>
              <a:t>: জাহান্নামিরা যখন খানা চাইবে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3600" dirty="0">
                <a:ea typeface="Times New Roman" panose="02020603050405020304" pitchFamily="18" charset="0"/>
                <a:cs typeface="NikoshBAN" panose="02000000000000000000" pitchFamily="2" charset="0"/>
              </a:rPr>
              <a:t>তখন তাদের সামনে দরি উপস্থিত করা হবে। এ দরি এক ধরনের দুর্গন্ধময় বিষাক্ত কাঁটা। এর দ্বারা দোজখিদের ক্ষুধা নিবারণ হবে না। এরপরও দরিকে খাদ্য হিসেবে গ্রহণ করতে হবে জাহান্নামিদের। এ মর্মে আল্লাহ তায়ালা বলেন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888334" y="2828756"/>
            <a:ext cx="57237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000" dirty="0">
                <a:latin typeface="NikoshBAN" panose="02000000000000000000" pitchFamily="2" charset="0"/>
              </a:rPr>
              <a:t>ليس لهم طعام الّا من </a:t>
            </a:r>
            <a:r>
              <a:rPr lang="ar-SA" sz="4000" dirty="0">
                <a:solidFill>
                  <a:srgbClr val="FF0000"/>
                </a:solidFill>
                <a:latin typeface="NikoshBAN" panose="02000000000000000000" pitchFamily="2" charset="0"/>
              </a:rPr>
              <a:t>ضريع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8334" y="3682224"/>
            <a:ext cx="8342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বিষাক্ত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ব্যতীত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89906" y="4240124"/>
            <a:ext cx="4392118" cy="717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গাশিয়া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আয়াত-৬ </a:t>
            </a:r>
          </a:p>
        </p:txBody>
      </p:sp>
    </p:spTree>
    <p:extLst>
      <p:ext uri="{BB962C8B-B14F-4D97-AF65-F5344CB8AC3E}">
        <p14:creationId xmlns:p14="http://schemas.microsoft.com/office/powerpoint/2010/main" val="295594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8808318" y="3353075"/>
            <a:ext cx="6719458" cy="68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733309"/>
            <a:ext cx="12192000" cy="124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3"/>
            <a:ext cx="12192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35779" y="3401564"/>
            <a:ext cx="6719458" cy="687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62138" y="151550"/>
            <a:ext cx="4452078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 শাস্তির বিবরণ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734" y="879371"/>
            <a:ext cx="11797674" cy="2328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a typeface="Times New Roman" panose="02020603050405020304" pitchFamily="18" charset="0"/>
                <a:cs typeface="NikoshBAN" panose="02000000000000000000" pitchFamily="2" charset="0"/>
              </a:rPr>
              <a:t>৬</a:t>
            </a:r>
            <a:r>
              <a:rPr lang="bn-IN" sz="3600" dirty="0">
                <a:solidFill>
                  <a:srgbClr val="FF000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. গিসলিন </a:t>
            </a:r>
            <a:r>
              <a:rPr lang="bn-IN" sz="3600" dirty="0">
                <a:ea typeface="Times New Roman" panose="02020603050405020304" pitchFamily="18" charset="0"/>
                <a:cs typeface="NikoshBAN" panose="02000000000000000000" pitchFamily="2" charset="0"/>
              </a:rPr>
              <a:t>: দোজখিদের দেহ থেকে প্রবাহিত রক্ত ও পুঁজের সমষ্টিকে বলা হয় গিসলিন। এ গিসলিন হবে দোজখিদের নিকৃষ্ট খাবার। এ ধরনের পচা খাবার দ্বারা দোজখিরা ক্ষুধা মেটাতে চাইলেও ক্ষুধা মিটবে না। কারণ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3600" dirty="0">
                <a:ea typeface="Times New Roman" panose="02020603050405020304" pitchFamily="18" charset="0"/>
                <a:cs typeface="NikoshBAN" panose="02000000000000000000" pitchFamily="2" charset="0"/>
              </a:rPr>
              <a:t>এটাও জাহান্নামিদের একটি কঠিন আজাব। এ প্রসঙ্গে পবিত্র কোরআনে আল্লাহ তায়ালা বলেন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18187" y="3657029"/>
            <a:ext cx="8574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000" dirty="0">
                <a:latin typeface="NikoshBAN" panose="02000000000000000000" pitchFamily="2" charset="0"/>
              </a:rPr>
              <a:t>ولا طعام الاّ من </a:t>
            </a:r>
            <a:r>
              <a:rPr lang="ar-SA" sz="4000" dirty="0">
                <a:solidFill>
                  <a:srgbClr val="FF0000"/>
                </a:solidFill>
                <a:latin typeface="NikoshBAN" panose="02000000000000000000" pitchFamily="2" charset="0"/>
              </a:rPr>
              <a:t>غسلين-</a:t>
            </a:r>
            <a:r>
              <a:rPr lang="ar-SA" sz="4000" dirty="0">
                <a:latin typeface="NikoshBAN" panose="02000000000000000000" pitchFamily="2" charset="0"/>
              </a:rPr>
              <a:t>لا يأكله الّا الخاطئون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311" y="4501589"/>
            <a:ext cx="10568065" cy="1268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bn-IN" sz="3600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আর কোনো খাদ্য নেই ক্ষত-নিঃসৃত গিসলিন ছাড়া। অপরাধী ছাড়া কেউ এটা খাবে না।’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bn-IN" sz="3600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সূরা হাক্কা : ৩</a:t>
            </a:r>
            <a:r>
              <a:rPr lang="ar-SA" sz="3600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6</a:t>
            </a:r>
            <a:r>
              <a:rPr lang="bn-IN" sz="3600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-৩৭)।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6E43D8-BA14-40D8-856D-608F3B322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436" y="2568330"/>
            <a:ext cx="23812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44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8808318" y="3353075"/>
            <a:ext cx="6719458" cy="68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733309"/>
            <a:ext cx="12192000" cy="124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3"/>
            <a:ext cx="12192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35779" y="3401564"/>
            <a:ext cx="6719458" cy="687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62138" y="151550"/>
            <a:ext cx="4452078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 শাস্তির বিবরণ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625" y="934387"/>
            <a:ext cx="120753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a typeface="Times New Roman" panose="02020603050405020304" pitchFamily="18" charset="0"/>
                <a:cs typeface="NikoshBAN" panose="02000000000000000000" pitchFamily="2" charset="0"/>
              </a:rPr>
              <a:t>৭</a:t>
            </a:r>
            <a:r>
              <a:rPr lang="bn-IN" sz="3600" dirty="0">
                <a:solidFill>
                  <a:srgbClr val="FF0000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. জাক্কুম </a:t>
            </a:r>
            <a:r>
              <a:rPr lang="bn-IN" sz="3600" dirty="0">
                <a:ea typeface="Times New Roman" panose="02020603050405020304" pitchFamily="18" charset="0"/>
                <a:cs typeface="NikoshBAN" panose="02000000000000000000" pitchFamily="2" charset="0"/>
              </a:rPr>
              <a:t>: জাক্কুম এক ধরনের বিষধর বৃক্ষের ফল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3600" dirty="0">
                <a:ea typeface="Times New Roman" panose="02020603050405020304" pitchFamily="18" charset="0"/>
                <a:cs typeface="NikoshBAN" panose="02000000000000000000" pitchFamily="2" charset="0"/>
              </a:rPr>
              <a:t>যা জাহান্নামের তলদেশে উৎপন্ন হয়। এই ফল অত্যন্ত ভয়ংকর। এর দ্বারা জাহান্নামিদের শারীরিক কোনো ফায়দা হবে না। বরং জাক্কুম ফল খাওয়া মাত্রই জাহান্নামিদের শারীরিক যন্ত্রণা আরও বেড়ে যাবে। এ মর্মে আল্লাহ তায়ালা বলেন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088708" y="3117497"/>
            <a:ext cx="8639175" cy="1885950"/>
            <a:chOff x="2298570" y="3687807"/>
            <a:chExt cx="8639175" cy="18859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8570" y="3687807"/>
              <a:ext cx="8639175" cy="188595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298570" y="3697163"/>
              <a:ext cx="1194139" cy="6445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189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8808318" y="3353075"/>
            <a:ext cx="6719458" cy="68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733309"/>
            <a:ext cx="12192000" cy="124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3"/>
            <a:ext cx="12192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35779" y="3401564"/>
            <a:ext cx="6719458" cy="687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50057" y="5175509"/>
            <a:ext cx="61006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EB8024-F3E9-4610-94EE-F12AED039578}"/>
              </a:ext>
            </a:extLst>
          </p:cNvPr>
          <p:cNvSpPr txBox="1">
            <a:spLocks/>
          </p:cNvSpPr>
          <p:nvPr/>
        </p:nvSpPr>
        <p:spPr>
          <a:xfrm>
            <a:off x="3309515" y="505636"/>
            <a:ext cx="4996071" cy="11837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E62E49-70FD-4424-B36A-B61920C8B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566" y="1964554"/>
            <a:ext cx="5181600" cy="2862055"/>
          </a:xfrm>
          <a:prstGeom prst="rect">
            <a:avLst/>
          </a:prstGeom>
        </p:spPr>
      </p:pic>
      <p:sp>
        <p:nvSpPr>
          <p:cNvPr id="12" name="Star: 7 Points 12">
            <a:extLst>
              <a:ext uri="{FF2B5EF4-FFF2-40B4-BE49-F238E27FC236}">
                <a16:creationId xmlns:a16="http://schemas.microsoft.com/office/drawing/2014/main" id="{5D660567-4090-477A-AB62-10C81600F013}"/>
              </a:ext>
            </a:extLst>
          </p:cNvPr>
          <p:cNvSpPr/>
          <p:nvPr/>
        </p:nvSpPr>
        <p:spPr>
          <a:xfrm>
            <a:off x="9277374" y="453249"/>
            <a:ext cx="2637182" cy="2340782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83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8808318" y="3353075"/>
            <a:ext cx="6719458" cy="68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733309"/>
            <a:ext cx="12192000" cy="124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3"/>
            <a:ext cx="12192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35779" y="3401564"/>
            <a:ext cx="6719458" cy="6872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65139" y="243421"/>
            <a:ext cx="5439744" cy="5624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পরিত্রাণের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0764" y="1319398"/>
            <a:ext cx="11108422" cy="1141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 থেকে বাচতে হলে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70"/>
          <a:stretch/>
        </p:blipFill>
        <p:spPr>
          <a:xfrm>
            <a:off x="830350" y="3511740"/>
            <a:ext cx="10691210" cy="23376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/>
        </p:spPr>
      </p:pic>
    </p:spTree>
    <p:extLst>
      <p:ext uri="{BB962C8B-B14F-4D97-AF65-F5344CB8AC3E}">
        <p14:creationId xmlns:p14="http://schemas.microsoft.com/office/powerpoint/2010/main" val="32744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3"/>
            <a:ext cx="12192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35779" y="3401564"/>
            <a:ext cx="6719458" cy="6872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5400000">
            <a:off x="3897778" y="3289878"/>
            <a:ext cx="3947898" cy="195116"/>
            <a:chOff x="186002" y="5771382"/>
            <a:chExt cx="4303600" cy="236560"/>
          </a:xfrm>
        </p:grpSpPr>
        <p:sp>
          <p:nvSpPr>
            <p:cNvPr id="8" name="Flowchart: Predefined Process 7"/>
            <p:cNvSpPr/>
            <p:nvPr/>
          </p:nvSpPr>
          <p:spPr>
            <a:xfrm>
              <a:off x="186002" y="5771382"/>
              <a:ext cx="2103120" cy="228600"/>
            </a:xfrm>
            <a:prstGeom prst="flowChartPredefined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Predefined Process 8"/>
            <p:cNvSpPr/>
            <p:nvPr/>
          </p:nvSpPr>
          <p:spPr>
            <a:xfrm>
              <a:off x="2386482" y="5779342"/>
              <a:ext cx="2103120" cy="228600"/>
            </a:xfrm>
            <a:prstGeom prst="flowChartPredefined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ontent Placeholder 10"/>
          <p:cNvSpPr txBox="1">
            <a:spLocks/>
          </p:cNvSpPr>
          <p:nvPr/>
        </p:nvSpPr>
        <p:spPr>
          <a:xfrm>
            <a:off x="1709996" y="538718"/>
            <a:ext cx="2662376" cy="462188"/>
          </a:xfrm>
          <a:prstGeom prst="rect">
            <a:avLst/>
          </a:prstGeom>
          <a:ln w="666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0655" y="2798618"/>
            <a:ext cx="41888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শামসুল হক</a:t>
            </a:r>
          </a:p>
          <a:p>
            <a:pPr>
              <a:defRPr/>
            </a:pP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 শিক্ষক (ইসলাম শিক্ষা)</a:t>
            </a:r>
          </a:p>
          <a:p>
            <a:pPr>
              <a:defRPr/>
            </a:pP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বাকসার উচ্চ বিদ্যালয়</a:t>
            </a:r>
          </a:p>
          <a:p>
            <a:pPr>
              <a:defRPr/>
            </a:pP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দেবিদ্বার, কুমিল্লা।</a:t>
            </a:r>
          </a:p>
          <a:p>
            <a:pPr>
              <a:defRPr/>
            </a:pP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 নং ০১৯১১১৯৪৭৮১</a:t>
            </a:r>
          </a:p>
          <a:p>
            <a:pPr>
              <a:defRPr/>
            </a:pP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ই-মেইল- 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samsulict2014@gmail.com</a:t>
            </a: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12"/>
          <p:cNvSpPr txBox="1">
            <a:spLocks/>
          </p:cNvSpPr>
          <p:nvPr/>
        </p:nvSpPr>
        <p:spPr>
          <a:xfrm>
            <a:off x="6616065" y="799892"/>
            <a:ext cx="4384444" cy="4838907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bn-BD" sz="48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bn-BD" sz="40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bn-IN" sz="40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endParaRPr lang="bn-BD" sz="40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defRPr/>
            </a:pPr>
            <a:r>
              <a:rPr lang="bn-BD" sz="40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40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 শিক্ষা </a:t>
            </a:r>
            <a:endParaRPr lang="bn-BD" sz="36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defRPr/>
            </a:pP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indent="-342900">
              <a:defRPr/>
            </a:pPr>
            <a:r>
              <a:rPr lang="en-US" sz="3600" b="1" dirty="0" err="1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endParaRPr lang="bn-BD" sz="36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defRPr/>
            </a:pP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  <a:p>
            <a:pPr marL="342900" indent="-342900">
              <a:defRPr/>
            </a:pP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২০-</a:t>
            </a:r>
            <a:r>
              <a:rPr lang="bn-IN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০৯</a:t>
            </a: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-২০১</a:t>
            </a:r>
            <a:r>
              <a:rPr lang="bn-IN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 </a:t>
            </a:r>
            <a:endParaRPr lang="bn-BD" sz="36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1200" b="1" u="sng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83754" y="1045920"/>
            <a:ext cx="1938382" cy="1826003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0411" y="-23057"/>
            <a:ext cx="12212819" cy="6881057"/>
            <a:chOff x="-10411" y="-23057"/>
            <a:chExt cx="12212819" cy="68810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 rot="5400000">
              <a:off x="8808318" y="3353075"/>
              <a:ext cx="6719458" cy="6872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>
              <a:off x="0" y="6733309"/>
              <a:ext cx="12192000" cy="1246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>
              <a:off x="0" y="-23057"/>
              <a:ext cx="12192000" cy="12469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 rot="5400000">
              <a:off x="-3335779" y="3371584"/>
              <a:ext cx="6719458" cy="68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984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8808318" y="3353075"/>
            <a:ext cx="6719458" cy="68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733309"/>
            <a:ext cx="12192000" cy="124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3"/>
            <a:ext cx="12192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35779" y="3401564"/>
            <a:ext cx="6719458" cy="68722"/>
          </a:xfrm>
          <a:prstGeom prst="rect">
            <a:avLst/>
          </a:prstGeom>
        </p:spPr>
      </p:pic>
      <p:pic>
        <p:nvPicPr>
          <p:cNvPr id="7" name="Picture 3" descr="C:\Users\Yunus\Desktop\Pic\namaz_1004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6" y="2041704"/>
            <a:ext cx="7351299" cy="3822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3365139" y="393321"/>
            <a:ext cx="5439744" cy="5624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পরিত্রাণের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04096" y="1269274"/>
            <a:ext cx="7442119" cy="5559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ওয়াক্ত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8502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8808318" y="3353075"/>
            <a:ext cx="6719458" cy="68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733309"/>
            <a:ext cx="12192000" cy="124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3"/>
            <a:ext cx="12192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35779" y="3401564"/>
            <a:ext cx="6719458" cy="68722"/>
          </a:xfrm>
          <a:prstGeom prst="rect">
            <a:avLst/>
          </a:prstGeom>
        </p:spPr>
      </p:pic>
      <p:pic>
        <p:nvPicPr>
          <p:cNvPr id="7" name="Picture 6" descr="C:\Users\Khairul\Desktop\bzmbd_1282310478_1-dhormo_iftarer-ananda-biswa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5497" y="1223499"/>
            <a:ext cx="7861383" cy="41987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Rounded Rectangle 7"/>
          <p:cNvSpPr/>
          <p:nvPr/>
        </p:nvSpPr>
        <p:spPr>
          <a:xfrm>
            <a:off x="2669016" y="5528071"/>
            <a:ext cx="7115211" cy="5559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রমজান মাসের রোযা রাখতে হবে।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65139" y="243421"/>
            <a:ext cx="5439744" cy="5624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পরিত্রাণের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2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8808318" y="3353075"/>
            <a:ext cx="6719458" cy="68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733309"/>
            <a:ext cx="12192000" cy="124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3"/>
            <a:ext cx="12192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35779" y="3401564"/>
            <a:ext cx="6719458" cy="6872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23657" y="1175911"/>
            <a:ext cx="5770986" cy="4016952"/>
            <a:chOff x="1905000" y="1447800"/>
            <a:chExt cx="7032537" cy="4495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1447800"/>
              <a:ext cx="7032537" cy="4495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794923">
              <a:off x="3623832" y="3172452"/>
              <a:ext cx="1012412" cy="136698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ounded Rectangle 9"/>
          <p:cNvSpPr/>
          <p:nvPr/>
        </p:nvSpPr>
        <p:spPr>
          <a:xfrm>
            <a:off x="3360242" y="5428588"/>
            <a:ext cx="6250719" cy="7935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সম্পদশালী হলে যাকাত দিতে হবে।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65139" y="273401"/>
            <a:ext cx="5439744" cy="5624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পরিত্রাণের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33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8808318" y="3353075"/>
            <a:ext cx="6719458" cy="68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733309"/>
            <a:ext cx="12192000" cy="124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3"/>
            <a:ext cx="12192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35779" y="3401564"/>
            <a:ext cx="6719458" cy="68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24" y="1306266"/>
            <a:ext cx="4572000" cy="3657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83261" y="5108606"/>
            <a:ext cx="6355312" cy="9924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সামর্থবান হলে হজ আদায় করতে হবে।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65139" y="363340"/>
            <a:ext cx="5439744" cy="5624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পরিত্রাণের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4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8808318" y="3353075"/>
            <a:ext cx="6719458" cy="68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733309"/>
            <a:ext cx="12192000" cy="124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3"/>
            <a:ext cx="12192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35779" y="3401564"/>
            <a:ext cx="6719458" cy="6872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09744" y="1257564"/>
            <a:ext cx="10489195" cy="5559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74996" y="2078556"/>
            <a:ext cx="4856982" cy="5559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49087" y="2797311"/>
            <a:ext cx="10502746" cy="10192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  <a:latin typeface="Myriad Arabic" panose="01010101010101010101" pitchFamily="50" charset="-78"/>
                <a:cs typeface="DecoType Thuluth" pitchFamily="2" charset="-78"/>
              </a:rPr>
              <a:t>وامّا من خاف مقام ربّه ونهى النّفس عن الهوى فانّ الجنّة هى المأوى </a:t>
            </a:r>
            <a:endParaRPr lang="en-US" sz="4000" dirty="0">
              <a:solidFill>
                <a:schemeClr val="tx1"/>
              </a:solidFill>
              <a:latin typeface="Myriad Arabic" panose="01010101010101010101" pitchFamily="50" charset="-78"/>
              <a:cs typeface="DecoType Thuluth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3978" y="3998392"/>
            <a:ext cx="11053053" cy="20773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দন্ডায়মান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কুপ্রবৃত্তি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নিঃসন্দেহে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জান্নাতই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আবাসস্থল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নাযিয়াত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65139" y="378331"/>
            <a:ext cx="5439744" cy="5624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পরিত্রাণের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435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8808318" y="3353075"/>
            <a:ext cx="6719458" cy="68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733309"/>
            <a:ext cx="12192000" cy="124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3"/>
            <a:ext cx="12192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35779" y="3401564"/>
            <a:ext cx="6719458" cy="687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4970" y="5011394"/>
            <a:ext cx="67585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পরিত্রাণের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উপায় বর্ণনা কর</a:t>
            </a:r>
            <a:endParaRPr lang="en-US" sz="4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EB8024-F3E9-4610-94EE-F12AED039578}"/>
              </a:ext>
            </a:extLst>
          </p:cNvPr>
          <p:cNvSpPr txBox="1">
            <a:spLocks/>
          </p:cNvSpPr>
          <p:nvPr/>
        </p:nvSpPr>
        <p:spPr>
          <a:xfrm>
            <a:off x="3309515" y="505636"/>
            <a:ext cx="4996071" cy="11837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E62E49-70FD-4424-B36A-B61920C8B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566" y="1964554"/>
            <a:ext cx="5181600" cy="2862055"/>
          </a:xfrm>
          <a:prstGeom prst="rect">
            <a:avLst/>
          </a:prstGeom>
        </p:spPr>
      </p:pic>
      <p:sp>
        <p:nvSpPr>
          <p:cNvPr id="10" name="Star: 7 Points 12">
            <a:extLst>
              <a:ext uri="{FF2B5EF4-FFF2-40B4-BE49-F238E27FC236}">
                <a16:creationId xmlns:a16="http://schemas.microsoft.com/office/drawing/2014/main" id="{5D660567-4090-477A-AB62-10C81600F013}"/>
              </a:ext>
            </a:extLst>
          </p:cNvPr>
          <p:cNvSpPr/>
          <p:nvPr/>
        </p:nvSpPr>
        <p:spPr>
          <a:xfrm>
            <a:off x="9277374" y="453249"/>
            <a:ext cx="2637182" cy="2340782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4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8808318" y="3353075"/>
            <a:ext cx="6719458" cy="68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733309"/>
            <a:ext cx="12192000" cy="124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3"/>
            <a:ext cx="12192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35779" y="3401564"/>
            <a:ext cx="6719458" cy="6872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7EB8024-F3E9-4610-94EE-F12AED039578}"/>
              </a:ext>
            </a:extLst>
          </p:cNvPr>
          <p:cNvSpPr txBox="1">
            <a:spLocks/>
          </p:cNvSpPr>
          <p:nvPr/>
        </p:nvSpPr>
        <p:spPr>
          <a:xfrm>
            <a:off x="3297836" y="490645"/>
            <a:ext cx="4992760" cy="9184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EB8024-F3E9-4610-94EE-F12AED039578}"/>
              </a:ext>
            </a:extLst>
          </p:cNvPr>
          <p:cNvSpPr txBox="1">
            <a:spLocks/>
          </p:cNvSpPr>
          <p:nvPr/>
        </p:nvSpPr>
        <p:spPr>
          <a:xfrm>
            <a:off x="524656" y="2435870"/>
            <a:ext cx="3601598" cy="6643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২. জাহান্নাম কয়টি?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EB8024-F3E9-4610-94EE-F12AED039578}"/>
              </a:ext>
            </a:extLst>
          </p:cNvPr>
          <p:cNvSpPr txBox="1">
            <a:spLocks/>
          </p:cNvSpPr>
          <p:nvPr/>
        </p:nvSpPr>
        <p:spPr>
          <a:xfrm>
            <a:off x="464695" y="3002796"/>
            <a:ext cx="8394491" cy="6098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৩. জাহান্নাম কী?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EB8024-F3E9-4610-94EE-F12AED039578}"/>
              </a:ext>
            </a:extLst>
          </p:cNvPr>
          <p:cNvSpPr txBox="1">
            <a:spLocks/>
          </p:cNvSpPr>
          <p:nvPr/>
        </p:nvSpPr>
        <p:spPr>
          <a:xfrm>
            <a:off x="509666" y="1923504"/>
            <a:ext cx="8739265" cy="5798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 জাহান্নামের আগুন দুনিয়ার আগুনের কত গুণ বেশি উত্তপ্ত?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EB8024-F3E9-4610-94EE-F12AED039578}"/>
              </a:ext>
            </a:extLst>
          </p:cNvPr>
          <p:cNvSpPr txBox="1">
            <a:spLocks/>
          </p:cNvSpPr>
          <p:nvPr/>
        </p:nvSpPr>
        <p:spPr>
          <a:xfrm>
            <a:off x="243284" y="3612630"/>
            <a:ext cx="7765940" cy="6130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৪. জাহান্নামকে আর কি কি বলা হয়?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5346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8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8808318" y="3353075"/>
            <a:ext cx="6719458" cy="68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733309"/>
            <a:ext cx="12192000" cy="124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3"/>
            <a:ext cx="12192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35779" y="3401564"/>
            <a:ext cx="6719458" cy="6872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257729" y="105969"/>
            <a:ext cx="3993090" cy="3101926"/>
            <a:chOff x="3516262" y="1187541"/>
            <a:chExt cx="4526064" cy="5070384"/>
          </a:xfrm>
        </p:grpSpPr>
        <p:sp>
          <p:nvSpPr>
            <p:cNvPr id="8" name="Rectangle 7"/>
            <p:cNvSpPr/>
            <p:nvPr/>
          </p:nvSpPr>
          <p:spPr>
            <a:xfrm>
              <a:off x="3886200" y="3457575"/>
              <a:ext cx="3786188" cy="280035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3516262" y="1187541"/>
              <a:ext cx="4526064" cy="2240786"/>
            </a:xfrm>
            <a:prstGeom prst="triangle">
              <a:avLst/>
            </a:prstGeom>
            <a:solidFill>
              <a:srgbClr val="F838D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effectLst>
                    <a:outerShdw blurRad="75057" dist="38100" dir="5400000" sy="-20000" rotWithShape="0">
                      <a:prstClr val="black">
                        <a:alpha val="25000"/>
                      </a:prstClr>
                    </a:outerShdw>
                    <a:reflection blurRad="6350" stA="55000" endA="50" endPos="85000" dist="60007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4000" dirty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57801" y="4357688"/>
              <a:ext cx="971550" cy="190023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48673" y="3411039"/>
            <a:ext cx="11268425" cy="14849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“জাহান্নাম খুবই ভয়ংকর স্থান” ব্যাখ্যা 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8808318" y="3353075"/>
            <a:ext cx="6719458" cy="68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733309"/>
            <a:ext cx="12192000" cy="124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3"/>
            <a:ext cx="12192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35779" y="3401564"/>
            <a:ext cx="6719458" cy="687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72" y="367400"/>
            <a:ext cx="9983449" cy="615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07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6" t="23835" r="-366" b="4979"/>
          <a:stretch/>
        </p:blipFill>
        <p:spPr>
          <a:xfrm>
            <a:off x="2646218" y="866305"/>
            <a:ext cx="6899564" cy="5125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3"/>
            <a:ext cx="12192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35779" y="3401564"/>
            <a:ext cx="6719458" cy="6872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0411" y="-23057"/>
            <a:ext cx="12212819" cy="6881057"/>
            <a:chOff x="-10411" y="-23057"/>
            <a:chExt cx="12212819" cy="68810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 rot="5400000">
              <a:off x="8808318" y="3353075"/>
              <a:ext cx="6719458" cy="6872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>
              <a:off x="0" y="6733309"/>
              <a:ext cx="12192000" cy="1246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>
              <a:off x="0" y="-23057"/>
              <a:ext cx="12192000" cy="1246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 rot="5400000">
              <a:off x="-3335779" y="3371584"/>
              <a:ext cx="6719458" cy="68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215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3"/>
            <a:ext cx="12192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35779" y="3401564"/>
            <a:ext cx="6719458" cy="68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8" y="2251605"/>
            <a:ext cx="7019778" cy="40239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391508" y="534572"/>
            <a:ext cx="7104184" cy="1561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bn-IN" sz="138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 </a:t>
            </a:r>
            <a:endParaRPr lang="en-US" sz="138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0411" y="-23057"/>
            <a:ext cx="12212819" cy="6881057"/>
            <a:chOff x="-10411" y="-23057"/>
            <a:chExt cx="12212819" cy="68810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 rot="5400000">
              <a:off x="8808318" y="3353075"/>
              <a:ext cx="6719458" cy="6872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>
              <a:off x="0" y="6733309"/>
              <a:ext cx="12192000" cy="1246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>
              <a:off x="0" y="-23057"/>
              <a:ext cx="12192000" cy="12469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 rot="5400000">
              <a:off x="-3335779" y="3371584"/>
              <a:ext cx="6719458" cy="68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779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3"/>
            <a:ext cx="12192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35779" y="3401564"/>
            <a:ext cx="6719458" cy="687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12826" y="269823"/>
            <a:ext cx="5486400" cy="794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854439" y="1247481"/>
            <a:ext cx="5521375" cy="869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</a:p>
        </p:txBody>
      </p:sp>
      <p:sp>
        <p:nvSpPr>
          <p:cNvPr id="9" name="Rectangle 8"/>
          <p:cNvSpPr/>
          <p:nvPr/>
        </p:nvSpPr>
        <p:spPr>
          <a:xfrm>
            <a:off x="854439" y="2134913"/>
            <a:ext cx="6280879" cy="878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4438" y="3102862"/>
            <a:ext cx="6280880" cy="869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নামসমূহ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4479" y="4223358"/>
            <a:ext cx="7045377" cy="869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শাস্তির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4437" y="5148118"/>
            <a:ext cx="8154652" cy="92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পরিত্রাণের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0411" y="-23057"/>
            <a:ext cx="12212819" cy="6881057"/>
            <a:chOff x="-10411" y="-23057"/>
            <a:chExt cx="12212819" cy="68810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 rot="5400000">
              <a:off x="8808318" y="3353075"/>
              <a:ext cx="6719458" cy="6872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>
              <a:off x="0" y="6733309"/>
              <a:ext cx="12192000" cy="12469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>
              <a:off x="0" y="-23057"/>
              <a:ext cx="12192000" cy="1246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 rot="5400000">
              <a:off x="-3335779" y="3371584"/>
              <a:ext cx="6719458" cy="68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483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0411" y="6923"/>
            <a:ext cx="12212819" cy="6851077"/>
            <a:chOff x="-10411" y="6923"/>
            <a:chExt cx="12212819" cy="68510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 rot="5400000">
              <a:off x="8808318" y="3353075"/>
              <a:ext cx="6719458" cy="6872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>
              <a:off x="0" y="6733309"/>
              <a:ext cx="12192000" cy="12469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>
              <a:off x="0" y="6923"/>
              <a:ext cx="12192000" cy="12469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 rot="5400000">
              <a:off x="-3335779" y="3401564"/>
              <a:ext cx="6719458" cy="68722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181" t="12756" r="7219" b="19416"/>
          <a:stretch/>
        </p:blipFill>
        <p:spPr>
          <a:xfrm>
            <a:off x="3126026" y="1017825"/>
            <a:ext cx="6505732" cy="39574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82255" y="131614"/>
            <a:ext cx="48867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 পরিচিয়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4795" y="2878463"/>
            <a:ext cx="2653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 হলো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31758" y="2878463"/>
            <a:ext cx="2214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আগুনের গর্ত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70" y="5366479"/>
            <a:ext cx="121120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ইসলামি পরিভাষায় আখিরাতে কাফির, মুশরিক, মুনাফিক ও পাপীদের শাস্তির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জন্য যে স্থান নির্ধারণ করে রাখা হয়েছে তাকে জাহান্নাম বলা হয়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94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3"/>
            <a:ext cx="12192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35779" y="3401564"/>
            <a:ext cx="6719458" cy="687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67715" y="886068"/>
            <a:ext cx="6837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 বিবরণ দিয়ে আল্লাহ তায়ালা বলেন-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0411" y="-23057"/>
            <a:ext cx="12212819" cy="6881057"/>
            <a:chOff x="-10411" y="-23057"/>
            <a:chExt cx="12212819" cy="68810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 rot="5400000">
              <a:off x="8808318" y="3353075"/>
              <a:ext cx="6719458" cy="6872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>
              <a:off x="0" y="6733309"/>
              <a:ext cx="12192000" cy="1246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>
              <a:off x="0" y="-23057"/>
              <a:ext cx="12192000" cy="12469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 rot="5400000">
              <a:off x="-3335779" y="3371584"/>
              <a:ext cx="6719458" cy="6872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" y="1686688"/>
            <a:ext cx="12037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3600" dirty="0">
                <a:latin typeface="Arabic Baghdad" panose="00000400000000000000" pitchFamily="2" charset="-78"/>
                <a:cs typeface="Arabic Baghdad" panose="00000400000000000000" pitchFamily="2" charset="-78"/>
              </a:rPr>
              <a:t>انّ الذين كفروبايتنا سوف نصليهم نارا-  كلّما نضجت جلودهم بدّلنهم جلودا غيرها ليذوقوا العذاب-</a:t>
            </a:r>
            <a:endParaRPr lang="en-US" sz="3600" dirty="0">
              <a:latin typeface="Arabic Baghdad" panose="00000400000000000000" pitchFamily="2" charset="-78"/>
              <a:cs typeface="Arabic Baghdad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951" y="3624760"/>
            <a:ext cx="11887201" cy="174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আয়াতকে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প্রত্যাখ্যান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অচিরেই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করাবো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69639" y="5378691"/>
            <a:ext cx="3878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নিসা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– ৫৬ </a:t>
            </a:r>
          </a:p>
        </p:txBody>
      </p:sp>
    </p:spTree>
    <p:extLst>
      <p:ext uri="{BB962C8B-B14F-4D97-AF65-F5344CB8AC3E}">
        <p14:creationId xmlns:p14="http://schemas.microsoft.com/office/powerpoint/2010/main" val="34923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3"/>
            <a:ext cx="12192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35779" y="3401564"/>
            <a:ext cx="6719458" cy="68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0175" t="20360" r="57348" b="11648"/>
          <a:stretch/>
        </p:blipFill>
        <p:spPr>
          <a:xfrm>
            <a:off x="4299044" y="1475524"/>
            <a:ext cx="3113538" cy="339938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995622" y="665227"/>
            <a:ext cx="3804487" cy="6688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8-Point Star 9"/>
          <p:cNvSpPr/>
          <p:nvPr/>
        </p:nvSpPr>
        <p:spPr>
          <a:xfrm>
            <a:off x="10157870" y="415703"/>
            <a:ext cx="1827695" cy="1676191"/>
          </a:xfrm>
          <a:prstGeom prst="star8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55206" y="5108175"/>
            <a:ext cx="6703356" cy="100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 পরিচয় লিখ।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0411" y="-23058"/>
            <a:ext cx="12212819" cy="6881058"/>
            <a:chOff x="-10411" y="-23058"/>
            <a:chExt cx="12212819" cy="68810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 rot="5400000">
              <a:off x="8808318" y="3353075"/>
              <a:ext cx="6719458" cy="6872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>
              <a:off x="0" y="6733309"/>
              <a:ext cx="12192000" cy="12469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>
              <a:off x="0" y="-23058"/>
              <a:ext cx="12192000" cy="12469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5075" t="54203" r="5757" b="42037"/>
            <a:stretch/>
          </p:blipFill>
          <p:spPr>
            <a:xfrm rot="5400000">
              <a:off x="-3335779" y="3371583"/>
              <a:ext cx="6719458" cy="68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204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8808318" y="3353075"/>
            <a:ext cx="6719458" cy="68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733309"/>
            <a:ext cx="12192000" cy="124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>
            <a:off x="0" y="6923"/>
            <a:ext cx="12192000" cy="12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75" t="54203" r="5757" b="42037"/>
          <a:stretch/>
        </p:blipFill>
        <p:spPr>
          <a:xfrm rot="5400000">
            <a:off x="-3335779" y="3401564"/>
            <a:ext cx="6719458" cy="687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62138" y="151550"/>
            <a:ext cx="3492708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 নামসমূহ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05671093"/>
              </p:ext>
            </p:extLst>
          </p:nvPr>
        </p:nvGraphicFramePr>
        <p:xfrm>
          <a:off x="404733" y="794480"/>
          <a:ext cx="11182663" cy="593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334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DCC925A-FE16-4DA2-99D0-48BC1C953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EDCC925A-FE16-4DA2-99D0-48BC1C953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EDCC925A-FE16-4DA2-99D0-48BC1C953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37DC84-6692-4F4B-9998-520DC7F3B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AC37DC84-6692-4F4B-9998-520DC7F3B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AC37DC84-6692-4F4B-9998-520DC7F3B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0AB7E59-0595-4851-AAD1-6E4E812E7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F0AB7E59-0595-4851-AAD1-6E4E812E7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F0AB7E59-0595-4851-AAD1-6E4E812E7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818923-36A2-486B-AA71-6F5330C41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D3818923-36A2-486B-AA71-6F5330C41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D3818923-36A2-486B-AA71-6F5330C41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E8EA6E-C75D-4ACC-A71D-A6A7899AB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C5E8EA6E-C75D-4ACC-A71D-A6A7899AB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C5E8EA6E-C75D-4ACC-A71D-A6A7899AB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1F32E7-BFA6-41E7-8192-AD52CF1E8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1C1F32E7-BFA6-41E7-8192-AD52CF1E8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1C1F32E7-BFA6-41E7-8192-AD52CF1E8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169987-C957-448D-9FF0-BF2A1BA77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08169987-C957-448D-9FF0-BF2A1BA77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08169987-C957-448D-9FF0-BF2A1BA77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A076F0-7BDD-42F3-99DB-924CADC43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ACA076F0-7BDD-42F3-99DB-924CADC43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ACA076F0-7BDD-42F3-99DB-924CADC43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C4AC5F-F6A4-4559-AF8A-2BD9C7BBD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0FC4AC5F-F6A4-4559-AF8A-2BD9C7BBD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0FC4AC5F-F6A4-4559-AF8A-2BD9C7BBD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859209-0234-4B05-99DC-EE51EF960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9E859209-0234-4B05-99DC-EE51EF960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9E859209-0234-4B05-99DC-EE51EF960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2A820BC-0193-4126-8503-68DAE0773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C2A820BC-0193-4126-8503-68DAE0773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C2A820BC-0193-4126-8503-68DAE0773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2F5E2F-1DC5-48C9-A0EC-1AFF803A0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graphicEl>
                                              <a:dgm id="{2C2F5E2F-1DC5-48C9-A0EC-1AFF803A0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2C2F5E2F-1DC5-48C9-A0EC-1AFF803A0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D8B985-60A4-4F44-9485-2CD4B5DFE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DCD8B985-60A4-4F44-9485-2CD4B5DFE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DCD8B985-60A4-4F44-9485-2CD4B5DFE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2CE973-2E1C-4F50-8E67-30189BC57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42CE973-2E1C-4F50-8E67-30189BC57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42CE973-2E1C-4F50-8E67-30189BC57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912</Words>
  <Application>Microsoft Office PowerPoint</Application>
  <PresentationFormat>Widescreen</PresentationFormat>
  <Paragraphs>102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Arabic Baghdad</vt:lpstr>
      <vt:lpstr>Arial</vt:lpstr>
      <vt:lpstr>Calibri</vt:lpstr>
      <vt:lpstr>Calibri Light</vt:lpstr>
      <vt:lpstr>Haider</vt:lpstr>
      <vt:lpstr>Myriad Arabic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Samsul</dc:creator>
  <cp:lastModifiedBy>Samsul</cp:lastModifiedBy>
  <cp:revision>64</cp:revision>
  <dcterms:created xsi:type="dcterms:W3CDTF">2019-10-25T07:02:52Z</dcterms:created>
  <dcterms:modified xsi:type="dcterms:W3CDTF">2019-12-02T15:13:01Z</dcterms:modified>
</cp:coreProperties>
</file>