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8"/>
  </p:notesMasterIdLst>
  <p:sldIdLst>
    <p:sldId id="256" r:id="rId2"/>
    <p:sldId id="257" r:id="rId3"/>
    <p:sldId id="258" r:id="rId4"/>
    <p:sldId id="284" r:id="rId5"/>
    <p:sldId id="259" r:id="rId6"/>
    <p:sldId id="285" r:id="rId7"/>
    <p:sldId id="262" r:id="rId8"/>
    <p:sldId id="273" r:id="rId9"/>
    <p:sldId id="268" r:id="rId10"/>
    <p:sldId id="271" r:id="rId11"/>
    <p:sldId id="264" r:id="rId12"/>
    <p:sldId id="265" r:id="rId13"/>
    <p:sldId id="277" r:id="rId14"/>
    <p:sldId id="278" r:id="rId15"/>
    <p:sldId id="274" r:id="rId16"/>
    <p:sldId id="276" r:id="rId17"/>
    <p:sldId id="279" r:id="rId18"/>
    <p:sldId id="281" r:id="rId19"/>
    <p:sldId id="280" r:id="rId20"/>
    <p:sldId id="275" r:id="rId21"/>
    <p:sldId id="282" r:id="rId22"/>
    <p:sldId id="283" r:id="rId23"/>
    <p:sldId id="269" r:id="rId24"/>
    <p:sldId id="266" r:id="rId25"/>
    <p:sldId id="267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  <a:srgbClr val="C73D17"/>
    <a:srgbClr val="10C5CE"/>
    <a:srgbClr val="18B1C6"/>
    <a:srgbClr val="D707A1"/>
    <a:srgbClr val="3D79A1"/>
    <a:srgbClr val="D3C90B"/>
    <a:srgbClr val="33CC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55" autoAdjust="0"/>
    <p:restoredTop sz="92379" autoAdjust="0"/>
  </p:normalViewPr>
  <p:slideViewPr>
    <p:cSldViewPr>
      <p:cViewPr varScale="1">
        <p:scale>
          <a:sx n="76" d="100"/>
          <a:sy n="76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BE8CC-6CE9-4BDF-A4A1-918B3D3BF64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F5FFF-3681-44CA-9517-010C948B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5FFF-3681-44CA-9517-010C948B2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7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5FFF-3681-44CA-9517-010C948B2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5FFF-3681-44CA-9517-010C948B2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5FFF-3681-44CA-9517-010C948B20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5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1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7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5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7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0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" y="14416"/>
            <a:ext cx="9144000" cy="5029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5029201"/>
            <a:ext cx="9144000" cy="1828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27000">
              <a:schemeClr val="bg1"/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dirty="0" smtClean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আজকের</a:t>
            </a:r>
            <a:r>
              <a:rPr lang="en-US" sz="6000" b="1" dirty="0" smtClean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ক্লাসে </a:t>
            </a:r>
            <a:r>
              <a:rPr lang="en-US" sz="6000" b="1" dirty="0" err="1" smtClean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সবাইকে</a:t>
            </a:r>
            <a:r>
              <a:rPr lang="en-US" sz="6000" b="1" dirty="0" smtClean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স্বাগতম</a:t>
            </a:r>
            <a:r>
              <a:rPr lang="en-US" sz="6000" b="1" dirty="0" smtClean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</a:t>
            </a:r>
            <a:endParaRPr lang="en-US" sz="6000" b="1" dirty="0">
              <a:ln w="12700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8991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72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 </a:t>
            </a:r>
            <a:endParaRPr lang="en-US" sz="72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46200"/>
            <a:ext cx="89154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549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5943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bn-BD" sz="8000" b="1" dirty="0" smtClean="0">
                <a:ln w="28575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8000" b="1" dirty="0">
              <a:ln w="28575">
                <a:solidFill>
                  <a:schemeClr val="tx1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077200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400" dirty="0" smtClean="0">
                <a:solidFill>
                  <a:srgbClr val="00B050"/>
                </a:solidFill>
              </a:rPr>
              <a:t>          </a:t>
            </a:r>
            <a:br>
              <a:rPr lang="bn-BD" sz="2400" dirty="0" smtClean="0">
                <a:solidFill>
                  <a:srgbClr val="00B050"/>
                </a:solidFill>
              </a:rPr>
            </a:br>
            <a:r>
              <a:rPr lang="bn-BD" sz="2400" dirty="0" smtClean="0">
                <a:solidFill>
                  <a:srgbClr val="00B050"/>
                </a:solidFill>
              </a:rPr>
              <a:t>  </a:t>
            </a:r>
            <a:r>
              <a:rPr lang="bn-BD" sz="54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শঙ্খচিল-</a:t>
            </a:r>
          </a:p>
          <a:p>
            <a:pPr marL="0" indent="0">
              <a:buNone/>
            </a:pPr>
            <a:r>
              <a:rPr lang="bn-BD" sz="2400" dirty="0" smtClean="0">
                <a:solidFill>
                  <a:srgbClr val="00B050"/>
                </a:solidFill>
              </a:rPr>
              <a:t>          </a:t>
            </a:r>
            <a:br>
              <a:rPr lang="bn-BD" sz="2400" dirty="0" smtClean="0">
                <a:solidFill>
                  <a:srgbClr val="00B050"/>
                </a:solidFill>
              </a:rPr>
            </a:br>
            <a:r>
              <a:rPr lang="bn-BD" sz="2400" dirty="0" smtClean="0">
                <a:solidFill>
                  <a:srgbClr val="00B050"/>
                </a:solidFill>
              </a:rPr>
              <a:t/>
            </a:r>
            <a:br>
              <a:rPr lang="bn-BD" sz="2400" dirty="0" smtClean="0">
                <a:solidFill>
                  <a:srgbClr val="00B050"/>
                </a:solidFill>
              </a:rPr>
            </a:br>
            <a:r>
              <a:rPr lang="bn-BD" sz="2400" dirty="0" smtClean="0">
                <a:solidFill>
                  <a:srgbClr val="00B050"/>
                </a:solidFill>
              </a:rPr>
              <a:t>   </a:t>
            </a:r>
            <a:r>
              <a:rPr lang="bn-BD" sz="5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ঘুঙুর-</a:t>
            </a:r>
          </a:p>
          <a:p>
            <a:pPr marL="0" indent="0">
              <a:buNone/>
            </a:pPr>
            <a:r>
              <a:rPr lang="bn-BD" sz="2400" dirty="0" smtClean="0">
                <a:solidFill>
                  <a:srgbClr val="00B050"/>
                </a:solidFill>
              </a:rPr>
              <a:t>          </a:t>
            </a:r>
            <a:br>
              <a:rPr lang="bn-BD" sz="2400" dirty="0" smtClean="0">
                <a:solidFill>
                  <a:srgbClr val="00B050"/>
                </a:solidFill>
              </a:rPr>
            </a:br>
            <a:r>
              <a:rPr lang="bn-BD" sz="2400" dirty="0" smtClean="0">
                <a:solidFill>
                  <a:srgbClr val="00B050"/>
                </a:solidFill>
              </a:rPr>
              <a:t/>
            </a:r>
            <a:br>
              <a:rPr lang="bn-BD" sz="2400" dirty="0" smtClean="0">
                <a:solidFill>
                  <a:srgbClr val="00B050"/>
                </a:solidFill>
              </a:rPr>
            </a:br>
            <a:r>
              <a:rPr lang="bn-BD" sz="2400" dirty="0" smtClean="0">
                <a:solidFill>
                  <a:srgbClr val="00B050"/>
                </a:solidFill>
              </a:rPr>
              <a:t/>
            </a:r>
            <a:br>
              <a:rPr lang="bn-BD" sz="2400" dirty="0" smtClean="0">
                <a:solidFill>
                  <a:srgbClr val="00B050"/>
                </a:solidFill>
              </a:rPr>
            </a:br>
            <a:r>
              <a:rPr lang="bn-BD" sz="2400" dirty="0">
                <a:solidFill>
                  <a:srgbClr val="00B050"/>
                </a:solidFill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52600"/>
            <a:ext cx="2189018" cy="1292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95800"/>
            <a:ext cx="2209800" cy="2209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24200"/>
            <a:ext cx="2133600" cy="1284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1981200"/>
            <a:ext cx="337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 ধরনের সাদা চিল</a:t>
            </a:r>
            <a:endParaRPr lang="en-US" sz="3600" b="1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276600"/>
            <a:ext cx="272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66"/>
                </a:solidFill>
              </a:rPr>
              <a:t>      </a:t>
            </a:r>
            <a:r>
              <a:rPr lang="bn-BD" sz="5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নূপুর </a:t>
            </a:r>
            <a:endParaRPr lang="en-US" sz="5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5181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সুলক্ষণযুক্ত পেঁচা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762000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prstTxWarp prst="textPlain">
              <a:avLst/>
            </a:prstTxWarp>
            <a:normAutofit/>
          </a:bodyPr>
          <a:lstStyle/>
          <a:p>
            <a:pPr marL="0" indent="0">
              <a:buNone/>
            </a:pP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ধানসিঁড়িটির তীরে-এ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000" b="1" u="sng" cap="none" spc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  </a:t>
            </a:r>
            <a:endParaRPr lang="en-US" sz="6000" b="1" u="sng" cap="none" spc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77" y="1981200"/>
            <a:ext cx="5152924" cy="518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41148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162800"/>
          </a:xfrm>
          <a:prstGeom prst="rect">
            <a:avLst/>
          </a:prstGeom>
          <a:noFill/>
          <a:ln w="76200"/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" y="1219200"/>
            <a:ext cx="4390768" cy="5465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5" descr="shal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19200"/>
            <a:ext cx="4648200" cy="5465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6476"/>
            <a:ext cx="9144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</a:rPr>
              <a:t> </a:t>
            </a:r>
            <a:endParaRPr lang="bn-IN" sz="2000" dirty="0" smtClean="0">
              <a:solidFill>
                <a:srgbClr val="00B050"/>
              </a:solidFill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হয়তো মানুষ নয়-হয়তো বা শঙ্খচিল শালিকের বেশে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cr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266096" cy="5638800"/>
          </a:xfrm>
          <a:prstGeom prst="rect">
            <a:avLst/>
          </a:prstGeom>
        </p:spPr>
      </p:pic>
      <p:pic>
        <p:nvPicPr>
          <p:cNvPr id="3" name="Content Placeholder 4" descr="dwipboy201009191284935501_paka d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43" y="1341112"/>
            <a:ext cx="4611130" cy="5516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8488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হয়তো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ভোরের কাক হয়ে এই কার্তিকের নবান্নের দেশে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00"/>
            </a:solidFill>
          </a:ln>
          <a:effectLst>
            <a:glow rad="127000">
              <a:srgbClr val="00CC00"/>
            </a:glo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noFill/>
          <a:ln w="76200">
            <a:solidFill>
              <a:srgbClr val="00CC00"/>
            </a:solidFill>
            <a:prstDash val="sysDash"/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F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4" y="1524000"/>
            <a:ext cx="4343400" cy="5303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4" descr="jack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4495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6200" y="76200"/>
            <a:ext cx="8915400" cy="1323439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কুয়াশার বুকে ভেসে একদিন আসিব এ কাঁঠাল –ছায়ায়</a:t>
            </a:r>
          </a:p>
          <a:p>
            <a:pPr algn="ctr"/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nu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24000"/>
            <a:ext cx="4305300" cy="5334000"/>
          </a:xfrm>
          <a:prstGeom prst="rect">
            <a:avLst/>
          </a:prstGeom>
        </p:spPr>
      </p:pic>
      <p:pic>
        <p:nvPicPr>
          <p:cNvPr id="5" name="Picture 3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662055" cy="53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839200" cy="132343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বা হাঁস হবো-কিশোরীর ঘুঙুর রহিবে লাল পায়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kol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447800"/>
            <a:ext cx="4243953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Content Placeholder 4" descr="h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4495800" cy="5181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8392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bn-IN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 কেটে যাবে কলমির গন্ধভরা জলে ভেসে ভেসে</a:t>
            </a:r>
            <a:endPara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10C5CE"/>
            </a:solidFill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248142_1.jpg"/>
          <p:cNvPicPr>
            <a:picLocks noChangeAspect="1"/>
          </p:cNvPicPr>
          <p:nvPr/>
        </p:nvPicPr>
        <p:blipFill>
          <a:blip r:embed="rId2"/>
          <a:srcRect l="10208" t="11111" b="33301"/>
          <a:stretch>
            <a:fillRect/>
          </a:stretch>
        </p:blipFill>
        <p:spPr>
          <a:xfrm>
            <a:off x="4495800" y="1143000"/>
            <a:ext cx="4648200" cy="5451764"/>
          </a:xfrm>
          <a:prstGeom prst="rect">
            <a:avLst/>
          </a:prstGeom>
        </p:spPr>
      </p:pic>
      <p:pic>
        <p:nvPicPr>
          <p:cNvPr id="3" name="Content Placeholder 5" descr="m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" y="1066800"/>
            <a:ext cx="4572000" cy="567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839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আমি বাংলার নদী মাঠ খেত ভালোবেসে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76200">
            <a:solidFill>
              <a:srgbClr val="D3C90B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undarban-6.jpeg"/>
          <p:cNvPicPr>
            <a:picLocks noChangeAspect="1"/>
          </p:cNvPicPr>
          <p:nvPr/>
        </p:nvPicPr>
        <p:blipFill>
          <a:blip r:embed="rId2" cstate="print"/>
          <a:srcRect b="20635"/>
          <a:stretch>
            <a:fillRect/>
          </a:stretch>
        </p:blipFill>
        <p:spPr>
          <a:xfrm>
            <a:off x="228600" y="1524000"/>
            <a:ext cx="4405184" cy="4966855"/>
          </a:xfrm>
          <a:prstGeom prst="rect">
            <a:avLst/>
          </a:prstGeom>
        </p:spPr>
      </p:pic>
      <p:pic>
        <p:nvPicPr>
          <p:cNvPr id="3" name="Content Placeholder 5" descr="sail &amp; boat.jpg"/>
          <p:cNvPicPr>
            <a:picLocks noChangeAspect="1"/>
          </p:cNvPicPr>
          <p:nvPr/>
        </p:nvPicPr>
        <p:blipFill>
          <a:blip r:embed="rId3"/>
          <a:srcRect b="41270"/>
          <a:stretch>
            <a:fillRect/>
          </a:stretch>
        </p:blipFill>
        <p:spPr>
          <a:xfrm>
            <a:off x="4648200" y="1447800"/>
            <a:ext cx="41910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10600" cy="1323439"/>
          </a:xfrm>
          <a:prstGeom prst="rect">
            <a:avLst/>
          </a:prstGeom>
          <a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জলাঙ্গীর ঢেউয়ে ভেজা বাংলার এ সবুজ করুণ ডাঙায় 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67800" cy="6781800"/>
          </a:xfrm>
          <a:prstGeom prst="rect">
            <a:avLst/>
          </a:prstGeom>
          <a:noFill/>
          <a:ln w="76200"/>
          <a:effectLst>
            <a:glow rad="127000">
              <a:srgbClr val="00CC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6400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  <a:effectLst>
            <a:glow rad="127000">
              <a:srgbClr val="00CC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6" y="1447800"/>
            <a:ext cx="9081655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    </a:t>
            </a:r>
            <a:endParaRPr lang="bn-IN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5" y="0"/>
            <a:ext cx="9144000" cy="6779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193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pe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3434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5" descr="shimul 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419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839200" cy="156966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শুনিবে এক লক্ষ্মীপেঁচা ডাকিতেছে শিমুলের ডালে</a:t>
            </a:r>
            <a:endParaRPr lang="bn-IN" sz="2800" dirty="0"/>
          </a:p>
          <a:p>
            <a:pPr algn="ctr"/>
            <a:endParaRPr lang="bn-I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76200">
            <a:solidFill>
              <a:srgbClr val="C73D17"/>
            </a:solidFill>
          </a:ln>
          <a:effectLst>
            <a:glow rad="127000">
              <a:srgbClr val="00CC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rup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648200" cy="5410200"/>
          </a:xfrm>
          <a:prstGeom prst="rect">
            <a:avLst/>
          </a:prstGeom>
        </p:spPr>
      </p:pic>
      <p:pic>
        <p:nvPicPr>
          <p:cNvPr id="3" name="Content Placeholder 5" descr="sada chera p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80" y="1447800"/>
            <a:ext cx="467582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839200" cy="1323439"/>
          </a:xfrm>
          <a:prstGeom prst="rect">
            <a:avLst/>
          </a:prstGeom>
          <a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রূপসার ঘোলা জলে হয়তো কিশোর এক সাদা ছেঁড়া পালে</a:t>
            </a:r>
            <a:endParaRPr lang="en-US" sz="4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noFill/>
          <a:ln w="76200">
            <a:solidFill>
              <a:srgbClr val="00CC00"/>
            </a:solidFill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bok-3.jpg"/>
          <p:cNvPicPr>
            <a:picLocks noChangeAspect="1"/>
          </p:cNvPicPr>
          <p:nvPr/>
        </p:nvPicPr>
        <p:blipFill>
          <a:blip r:embed="rId2"/>
          <a:srcRect t="22353"/>
          <a:stretch>
            <a:fillRect/>
          </a:stretch>
        </p:blipFill>
        <p:spPr>
          <a:xfrm>
            <a:off x="152400" y="1524000"/>
            <a:ext cx="4343400" cy="5486400"/>
          </a:xfrm>
          <a:prstGeom prst="rect">
            <a:avLst/>
          </a:prstGeom>
        </p:spPr>
      </p:pic>
      <p:pic>
        <p:nvPicPr>
          <p:cNvPr id="3" name="Content Placeholder 5" descr="bok-2.jpg"/>
          <p:cNvPicPr>
            <a:picLocks noChangeAspect="1"/>
          </p:cNvPicPr>
          <p:nvPr/>
        </p:nvPicPr>
        <p:blipFill>
          <a:blip r:embed="rId3"/>
          <a:srcRect t="30233"/>
          <a:stretch>
            <a:fillRect/>
          </a:stretch>
        </p:blipFill>
        <p:spPr>
          <a:xfrm>
            <a:off x="4419600" y="1447800"/>
            <a:ext cx="4724400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9916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দেখিবে ধবল বক;আমারেই পাবে তুমি ইহাদের ভিড়ে।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55" y="0"/>
            <a:ext cx="9144000" cy="70866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2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47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          </a:t>
            </a:r>
            <a:r>
              <a:rPr lang="bn-BD" sz="96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BD" sz="66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মানুষ না হয়ে শঙ্খচিল,শালিকের বেশে জীবনানন্দ দাশ এদেশে ফিরতে চান কেন ? বর্ননা কর ।</a:t>
            </a:r>
            <a:endParaRPr lang="en-US" sz="6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3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2145293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bn-BD" sz="153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53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362200"/>
            <a:ext cx="8839200" cy="4038600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6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উঠানে খইয়ের ধান ছড়ায় কে ?</a:t>
            </a:r>
            <a:endParaRPr lang="en-US" sz="66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6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নবান্ন শব্দের	অর্থে কি?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6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কি কি নদীর কথা বলা </a:t>
            </a:r>
            <a:r>
              <a:rPr lang="en-US" sz="6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হয়েছে?</a:t>
            </a:r>
            <a:endParaRPr lang="en-US" sz="6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  <a:noFill/>
          <a:ln w="76200">
            <a:solidFill>
              <a:srgbClr val="D707A1"/>
            </a:solidFill>
            <a:prstDash val="sysDot"/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839200" cy="39624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 smtClean="0">
                <a:solidFill>
                  <a:srgbClr val="00B0F0"/>
                </a:solidFill>
              </a:rPr>
              <a:t> </a:t>
            </a:r>
            <a:endParaRPr lang="bn-IN" sz="2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কবিতার </a:t>
            </a:r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সৌন্দর্যের বর্ননা দাও </a:t>
            </a:r>
          </a:p>
          <a:p>
            <a:pPr marL="0" indent="0">
              <a:buNone/>
            </a:pP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22159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13800" dirty="0" smtClean="0"/>
              <a:t> </a:t>
            </a:r>
            <a:r>
              <a:rPr lang="en-US" sz="13800" b="1" dirty="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বাড়ীর কাজ </a:t>
            </a:r>
            <a:endParaRPr lang="en-US" sz="13800" dirty="0">
              <a:ln w="2857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76200">
            <a:solidFill>
              <a:srgbClr val="18B1C6"/>
            </a:solidFill>
            <a:prstDash val="lgDashDot"/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0" y="0"/>
            <a:ext cx="9144000" cy="6858000"/>
          </a:xfrm>
          <a:prstGeom prst="plaque">
            <a:avLst/>
          </a:prstGeom>
          <a:noFill/>
          <a:ln w="76200">
            <a:solidFill>
              <a:srgbClr val="C73D17"/>
            </a:solidFill>
            <a:prstDash val="sysDash"/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 rot="18897348">
            <a:off x="-314649" y="5218126"/>
            <a:ext cx="2216242" cy="1752600"/>
          </a:xfrm>
          <a:prstGeom prst="leftRightArrow">
            <a:avLst/>
          </a:prstGeom>
          <a:noFill/>
          <a:ln w="76200">
            <a:solidFill>
              <a:srgbClr val="FF0000"/>
            </a:solidFill>
            <a:prstDash val="sysDash"/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 rot="13477022">
            <a:off x="-341059" y="-123637"/>
            <a:ext cx="2409123" cy="1970131"/>
          </a:xfrm>
          <a:prstGeom prst="leftRightArrow">
            <a:avLst/>
          </a:prstGeom>
          <a:noFill/>
          <a:ln w="76200">
            <a:solidFill>
              <a:srgbClr val="FF0000"/>
            </a:solidFill>
            <a:prstDash val="sysDash"/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 rot="2651385">
            <a:off x="7081533" y="5113700"/>
            <a:ext cx="2412313" cy="1752600"/>
          </a:xfrm>
          <a:prstGeom prst="leftRightArrow">
            <a:avLst/>
          </a:prstGeom>
          <a:noFill/>
          <a:ln w="76200">
            <a:solidFill>
              <a:srgbClr val="FF0000"/>
            </a:solidFill>
            <a:prstDash val="sysDash"/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18882622">
            <a:off x="6912459" y="-159565"/>
            <a:ext cx="2661929" cy="2221251"/>
          </a:xfrm>
          <a:prstGeom prst="leftRightArrow">
            <a:avLst/>
          </a:prstGeom>
          <a:noFill/>
          <a:ln w="76200">
            <a:solidFill>
              <a:srgbClr val="FF0000"/>
            </a:solidFill>
            <a:prstDash val="sysDash"/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286000"/>
            <a:ext cx="1905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286000"/>
            <a:ext cx="182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4000" dirty="0" smtClean="0"/>
              <a:t>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2286000"/>
            <a:ext cx="144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457200"/>
            <a:ext cx="182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173022"/>
            <a:ext cx="1600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800600"/>
            <a:ext cx="246240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9" y="1828800"/>
            <a:ext cx="9144000" cy="4905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9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শ্রেণি</a:t>
            </a:r>
          </a:p>
          <a:p>
            <a:pPr algn="ctr"/>
            <a:r>
              <a:rPr lang="bn-IN" sz="9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১ম পত্র</a:t>
            </a:r>
          </a:p>
          <a:p>
            <a:pPr algn="ctr"/>
            <a:r>
              <a:rPr lang="bn-IN" sz="9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সময়ঃ-৫০ মিনিট </a:t>
            </a:r>
            <a:endParaRPr lang="en-US" sz="9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"/>
            <a:ext cx="9144000" cy="16458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sritisowd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5029200"/>
          </a:xfrm>
          <a:prstGeom prst="rect">
            <a:avLst/>
          </a:prstGeom>
        </p:spPr>
      </p:pic>
      <p:pic>
        <p:nvPicPr>
          <p:cNvPr id="3" name="Content Placeholder 4" descr="248142_1.jpg"/>
          <p:cNvPicPr>
            <a:picLocks noChangeAspect="1"/>
          </p:cNvPicPr>
          <p:nvPr/>
        </p:nvPicPr>
        <p:blipFill>
          <a:blip r:embed="rId3"/>
          <a:srcRect l="10208" t="11111" b="33301"/>
          <a:stretch>
            <a:fillRect/>
          </a:stretch>
        </p:blipFill>
        <p:spPr>
          <a:xfrm>
            <a:off x="4572000" y="0"/>
            <a:ext cx="4572000" cy="5018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noFill/>
          <a:ln w="76200">
            <a:solidFill>
              <a:srgbClr val="10C5CE"/>
            </a:solidFill>
            <a:prstDash val="sysDot"/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5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581400"/>
            <a:ext cx="7696200" cy="2743200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b="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</a:t>
            </a:r>
          </a:p>
          <a:p>
            <a:pPr marL="0" indent="0">
              <a:buNone/>
            </a:pPr>
            <a:r>
              <a:rPr lang="bn-BD" sz="2800" b="0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bn-IN" sz="2800" b="0" dirty="0" smtClean="0">
                <a:solidFill>
                  <a:schemeClr val="accent2">
                    <a:lumMod val="75000"/>
                  </a:schemeClr>
                </a:solidFill>
              </a:rPr>
              <a:t>----</a:t>
            </a:r>
            <a:r>
              <a:rPr lang="bn-BD" sz="60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60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066800"/>
            <a:ext cx="4724400" cy="13365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6600" b="1" u="sng" dirty="0" smtClean="0">
                <a:blipFill>
                  <a:blip r:embed="rId2"/>
                  <a:tile tx="0" ty="0" sx="100000" sy="100000" flip="none" algn="tl"/>
                </a:blipFill>
              </a:rPr>
              <a:t>আজকের</a:t>
            </a:r>
            <a:r>
              <a:rPr lang="en-US" sz="6600" b="1" u="sng" dirty="0" smtClean="0"/>
              <a:t> </a:t>
            </a:r>
            <a:r>
              <a:rPr lang="en-US" sz="6600" b="1" u="sng" dirty="0" smtClean="0">
                <a:blipFill>
                  <a:blip r:embed="rId3"/>
                  <a:tile tx="0" ty="0" sx="100000" sy="100000" flip="none" algn="tl"/>
                </a:blipFill>
              </a:rPr>
              <a:t>পাঠ </a:t>
            </a:r>
            <a:endParaRPr lang="en-US" sz="6600" b="1" u="sng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152400" y="152400"/>
            <a:ext cx="8839200" cy="6553200"/>
          </a:xfrm>
          <a:prstGeom prst="flowChartAlternateProcess">
            <a:avLst/>
          </a:prstGeom>
          <a:noFill/>
          <a:ln w="76200">
            <a:gradFill flip="none" rotWithShape="1">
              <a:gsLst>
                <a:gs pos="39000">
                  <a:schemeClr val="accent4">
                    <a:lumMod val="72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3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914400" y="228600"/>
            <a:ext cx="7010400" cy="3276600"/>
          </a:xfrm>
          <a:prstGeom prst="hear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581400"/>
            <a:ext cx="8991600" cy="32004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b="1" dirty="0" smtClean="0"/>
              <a:t>জীবনানন্দ দাসের</a:t>
            </a:r>
            <a:r>
              <a:rPr lang="en-US" sz="4800" b="1" dirty="0"/>
              <a:t> </a:t>
            </a:r>
            <a:r>
              <a:rPr lang="en-US" sz="4800" b="1" dirty="0" smtClean="0"/>
              <a:t>পরিচিতি উল্লেখ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dirty="0" smtClean="0"/>
              <a:t>নতুন শব্দ দিয়ে বাক্য তৈরী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dirty="0" smtClean="0"/>
              <a:t>কবিতাটির </a:t>
            </a:r>
            <a:r>
              <a:rPr lang="en-US" sz="4800" b="1" dirty="0" err="1" smtClean="0"/>
              <a:t>সারমর্ম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ব্যাখ্যা</a:t>
            </a:r>
            <a:r>
              <a:rPr lang="bn-IN" sz="4800" b="1" dirty="0" smtClean="0"/>
              <a:t> </a:t>
            </a:r>
            <a:r>
              <a:rPr lang="en-US" sz="4800" b="1" dirty="0" err="1" smtClean="0"/>
              <a:t>করতে</a:t>
            </a:r>
            <a:r>
              <a:rPr lang="en-US" sz="4800" b="1" dirty="0" smtClean="0"/>
              <a:t> পারবে।</a:t>
            </a:r>
            <a:endParaRPr lang="en-US" sz="4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8991600" cy="1862048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b="1" i="1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11500" dirty="0" smtClean="0">
                <a:ln>
                  <a:solidFill>
                    <a:schemeClr val="bg1"/>
                  </a:solidFill>
                </a:ln>
              </a:rPr>
              <a:t> </a:t>
            </a:r>
            <a:endParaRPr lang="en-US" sz="115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76200" y="76200"/>
            <a:ext cx="8991600" cy="6705600"/>
          </a:xfrm>
          <a:prstGeom prst="flowChartProcess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1905000"/>
            <a:ext cx="8991600" cy="1754326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 --- 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324600"/>
          </a:xfr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505200" y="2667000"/>
            <a:ext cx="2438400" cy="26670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6a0120a8971a64970b0120a8e501ce970b-800w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667000"/>
            <a:ext cx="2514600" cy="2743200"/>
          </a:xfrm>
          <a:prstGeom prst="ellipse">
            <a:avLst/>
          </a:prstGeom>
          <a:ln w="762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2057400" y="1219200"/>
            <a:ext cx="1828800" cy="1353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৯৯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" y="3276600"/>
            <a:ext cx="1905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5486400"/>
            <a:ext cx="1828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কাব্য</a:t>
            </a:r>
          </a:p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ঝরাপালক</a:t>
            </a:r>
          </a:p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রূপসীবাংলা</a:t>
            </a:r>
          </a:p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বনলতাসেন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81800" y="3276600"/>
            <a:ext cx="1981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প্রবন্ধ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কবিতারকথা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10200" y="1143000"/>
            <a:ext cx="1905000" cy="137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১৯৫৪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5000" y="5410200"/>
            <a:ext cx="2057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</a:p>
          <a:p>
            <a:pPr algn="ctr"/>
            <a:r>
              <a:rPr lang="bn-BD" sz="2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এম,এ ইংরেজি</a:t>
            </a:r>
          </a:p>
          <a:p>
            <a:pPr algn="ctr"/>
            <a:r>
              <a:rPr lang="bn-BD" sz="2000" b="1" i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</a:t>
            </a:r>
          </a:p>
          <a:p>
            <a:pPr algn="ctr"/>
            <a:r>
              <a:rPr lang="bn-BD" sz="2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endPara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-50729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Up Arrow 14"/>
          <p:cNvSpPr/>
          <p:nvPr/>
        </p:nvSpPr>
        <p:spPr>
          <a:xfrm rot="19085819">
            <a:off x="3173592" y="2374949"/>
            <a:ext cx="1140451" cy="6383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2222373">
            <a:off x="5187187" y="2348595"/>
            <a:ext cx="1064412" cy="6281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5609235">
            <a:off x="5910422" y="3667570"/>
            <a:ext cx="1116916" cy="8412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5949010">
            <a:off x="2628900" y="3771900"/>
            <a:ext cx="9144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3115585">
            <a:off x="3445252" y="5242704"/>
            <a:ext cx="1066800" cy="7408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8693569">
            <a:off x="5264029" y="5095593"/>
            <a:ext cx="990600" cy="8593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কবি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পরিচিতি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0" y="0"/>
            <a:ext cx="9144000" cy="7315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" y="3429000"/>
            <a:ext cx="9067800" cy="3276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-27709"/>
            <a:ext cx="9109364" cy="36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8662086" cy="2590800"/>
          </a:xfrm>
        </p:spPr>
        <p:txBody>
          <a:bodyPr/>
          <a:lstStyle/>
          <a:p>
            <a:pPr marL="0" indent="0">
              <a:buNone/>
            </a:pPr>
            <a:r>
              <a:rPr lang="bn-IN" sz="2800" dirty="0" smtClean="0">
                <a:solidFill>
                  <a:srgbClr val="00B050"/>
                </a:solidFill>
              </a:rPr>
              <a:t>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ধানসিঁড়িটির তীরে –এই বাংলায়</a:t>
            </a:r>
          </a:p>
          <a:p>
            <a:pPr marL="0" indent="0">
              <a:buNone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হয়তো মানুষ নয় –হয়তো বা শঙ্খচিল শালিকের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বেশে;</a:t>
            </a:r>
          </a:p>
          <a:p>
            <a:pPr marL="0" indent="0">
              <a:buNone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-- -- - - - - - - - - - - - - 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- - - - - - - - - - -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দেখিবে ধবল বক;আমারেই পাবে তুমি ইহাদের ভিড়ে।</a:t>
            </a:r>
          </a:p>
          <a:p>
            <a:pPr marL="0" indent="0">
              <a:buNone/>
            </a:pP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9067800" cy="67818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Up Ribbon 5"/>
          <p:cNvSpPr/>
          <p:nvPr/>
        </p:nvSpPr>
        <p:spPr>
          <a:xfrm>
            <a:off x="304800" y="152400"/>
            <a:ext cx="8686800" cy="1905000"/>
          </a:xfrm>
          <a:prstGeom prst="ellipseRibbon2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381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bn-IN" sz="5400" b="1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আদর্শ পাঠ </a:t>
            </a:r>
            <a:endParaRPr lang="en-US" sz="5400" b="1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52400" y="2362200"/>
            <a:ext cx="8915400" cy="4267200"/>
          </a:xfrm>
          <a:prstGeom prst="flowChartTerminator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297</Words>
  <Application>Microsoft Office PowerPoint</Application>
  <PresentationFormat>On-screen Show (4:3)</PresentationFormat>
  <Paragraphs>83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দলীয় কাজ</vt:lpstr>
      <vt:lpstr>         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Ribbed</dc:creator>
  <cp:lastModifiedBy>Charan High School</cp:lastModifiedBy>
  <cp:revision>303</cp:revision>
  <dcterms:created xsi:type="dcterms:W3CDTF">2006-08-16T00:00:00Z</dcterms:created>
  <dcterms:modified xsi:type="dcterms:W3CDTF">2019-12-06T15:40:14Z</dcterms:modified>
</cp:coreProperties>
</file>