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5" r:id="rId2"/>
    <p:sldId id="306" r:id="rId3"/>
    <p:sldId id="320" r:id="rId4"/>
    <p:sldId id="308" r:id="rId5"/>
    <p:sldId id="309" r:id="rId6"/>
    <p:sldId id="310" r:id="rId7"/>
    <p:sldId id="311" r:id="rId8"/>
    <p:sldId id="312" r:id="rId9"/>
    <p:sldId id="276" r:id="rId10"/>
    <p:sldId id="303" r:id="rId11"/>
    <p:sldId id="321" r:id="rId12"/>
    <p:sldId id="278" r:id="rId13"/>
    <p:sldId id="304" r:id="rId14"/>
    <p:sldId id="277" r:id="rId15"/>
    <p:sldId id="322" r:id="rId16"/>
    <p:sldId id="279" r:id="rId17"/>
    <p:sldId id="323" r:id="rId18"/>
    <p:sldId id="280" r:id="rId19"/>
    <p:sldId id="324" r:id="rId20"/>
    <p:sldId id="326" r:id="rId21"/>
    <p:sldId id="325" r:id="rId22"/>
    <p:sldId id="313" r:id="rId23"/>
    <p:sldId id="314" r:id="rId24"/>
    <p:sldId id="315" r:id="rId25"/>
    <p:sldId id="316" r:id="rId26"/>
    <p:sldId id="317" r:id="rId27"/>
    <p:sldId id="31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00"/>
    <a:srgbClr val="6600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6E6BD-F28F-44CC-A630-6F3195568FE2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CA2D4-9DE8-44BB-B818-0FC412E01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53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sz="2800" b="0" i="0" dirty="0">
                <a:effectLst/>
                <a:latin typeface="SolaimanLipi" panose="02000500020000020004" pitchFamily="2" charset="0"/>
                <a:cs typeface="SolaimanLipi" panose="02000500020000020004" pitchFamily="2" charset="0"/>
              </a:rPr>
              <a:t>এখানে </a:t>
            </a:r>
            <a:r>
              <a:rPr lang="bn-BD" sz="2800" b="0" i="0" dirty="0" err="1">
                <a:effectLst/>
                <a:latin typeface="SolaimanLipi" panose="02000500020000020004" pitchFamily="2" charset="0"/>
                <a:cs typeface="SolaimanLipi" panose="02000500020000020004" pitchFamily="2" charset="0"/>
              </a:rPr>
              <a:t>ট্রিগার</a:t>
            </a:r>
            <a:r>
              <a:rPr lang="bn-BD" sz="2800" b="0" i="0" dirty="0">
                <a:effectLst/>
                <a:latin typeface="SolaimanLipi" panose="02000500020000020004" pitchFamily="2" charset="0"/>
                <a:cs typeface="SolaimanLipi" panose="02000500020000020004" pitchFamily="2" charset="0"/>
              </a:rPr>
              <a:t> এর ব্যবহার করা হয়েছে। সঠিক উত্তর জানতে </a:t>
            </a:r>
            <a:r>
              <a:rPr lang="bn-BD" sz="2800" b="0" i="0" dirty="0" err="1">
                <a:effectLst/>
                <a:latin typeface="SolaimanLipi" panose="02000500020000020004" pitchFamily="2" charset="0"/>
                <a:cs typeface="SolaimanLipi" panose="02000500020000020004" pitchFamily="2" charset="0"/>
              </a:rPr>
              <a:t>অপশনগুলিতে</a:t>
            </a:r>
            <a:r>
              <a:rPr lang="bn-BD" sz="2800" b="0" i="0" dirty="0">
                <a:effectLst/>
                <a:latin typeface="SolaimanLipi" panose="02000500020000020004" pitchFamily="2" charset="0"/>
                <a:cs typeface="SolaimanLipi" panose="02000500020000020004" pitchFamily="2" charset="0"/>
              </a:rPr>
              <a:t> ক্লিক করুন।</a:t>
            </a:r>
            <a:endParaRPr lang="en-US" sz="2800" b="0" i="0" dirty="0">
              <a:effectLst/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3108B-6094-4799-8621-A0584941E89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60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5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71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78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29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72E1B2-DDA8-45FF-B585-E55DBCE7207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5A01A-A73F-4F95-AFFF-402EEAD8AB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44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1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0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13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7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6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0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3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1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26" Type="http://schemas.openxmlformats.org/officeDocument/2006/relationships/image" Target="../media/image9.png"/><Relationship Id="rId39" Type="http://schemas.openxmlformats.org/officeDocument/2006/relationships/slide" Target="../slides/slide26.xml"/><Relationship Id="rId3" Type="http://schemas.openxmlformats.org/officeDocument/2006/relationships/slideLayout" Target="../slideLayouts/slideLayout3.xml"/><Relationship Id="rId21" Type="http://schemas.openxmlformats.org/officeDocument/2006/relationships/slide" Target="../slides/slide3.xml"/><Relationship Id="rId34" Type="http://schemas.openxmlformats.org/officeDocument/2006/relationships/image" Target="../media/image13.png"/><Relationship Id="rId42" Type="http://schemas.openxmlformats.org/officeDocument/2006/relationships/image" Target="../media/image1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5" Type="http://schemas.openxmlformats.org/officeDocument/2006/relationships/slide" Target="../slides/slide8.xml"/><Relationship Id="rId33" Type="http://schemas.openxmlformats.org/officeDocument/2006/relationships/slide" Target="../slides/slide22.xml"/><Relationship Id="rId38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jpg"/><Relationship Id="rId29" Type="http://schemas.openxmlformats.org/officeDocument/2006/relationships/slide" Target="../slides/slide7.xml"/><Relationship Id="rId41" Type="http://schemas.openxmlformats.org/officeDocument/2006/relationships/slide" Target="../slides/slide2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32" Type="http://schemas.openxmlformats.org/officeDocument/2006/relationships/image" Target="../media/image12.png"/><Relationship Id="rId37" Type="http://schemas.openxmlformats.org/officeDocument/2006/relationships/slide" Target="../slides/slide25.xml"/><Relationship Id="rId40" Type="http://schemas.openxmlformats.org/officeDocument/2006/relationships/image" Target="../media/image16.png"/><Relationship Id="rId45" Type="http://schemas.openxmlformats.org/officeDocument/2006/relationships/image" Target="../media/image19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23" Type="http://schemas.openxmlformats.org/officeDocument/2006/relationships/slide" Target="../slides/slide4.xml"/><Relationship Id="rId28" Type="http://schemas.openxmlformats.org/officeDocument/2006/relationships/image" Target="../media/image10.png"/><Relationship Id="rId36" Type="http://schemas.openxmlformats.org/officeDocument/2006/relationships/image" Target="../media/image14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31" Type="http://schemas.openxmlformats.org/officeDocument/2006/relationships/slide" Target="../slides/slide9.xml"/><Relationship Id="rId44" Type="http://schemas.openxmlformats.org/officeDocument/2006/relationships/image" Target="../media/image1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7.png"/><Relationship Id="rId27" Type="http://schemas.openxmlformats.org/officeDocument/2006/relationships/slide" Target="../slides/slide5.xml"/><Relationship Id="rId30" Type="http://schemas.openxmlformats.org/officeDocument/2006/relationships/image" Target="../media/image11.png"/><Relationship Id="rId35" Type="http://schemas.openxmlformats.org/officeDocument/2006/relationships/slide" Target="../slides/slide24.xml"/><Relationship Id="rId43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-9525" y="833664"/>
            <a:ext cx="9156700" cy="3307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" y="148590"/>
            <a:ext cx="548640" cy="54864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3175" y="6515100"/>
            <a:ext cx="9144000" cy="0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" y="6522750"/>
            <a:ext cx="3657600" cy="36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2" t="3744" r="11662" b="18955"/>
          <a:stretch/>
        </p:blipFill>
        <p:spPr>
          <a:xfrm>
            <a:off x="8324354" y="6529644"/>
            <a:ext cx="320040" cy="317474"/>
          </a:xfrm>
          <a:prstGeom prst="rect">
            <a:avLst/>
          </a:prstGeom>
        </p:spPr>
      </p:pic>
      <p:pic>
        <p:nvPicPr>
          <p:cNvPr id="18" name="Picture 17">
            <a:hlinkClick r:id="" action="ppaction://hlinkshowjump?jump=previousslide"/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2" t="3744" r="11662" b="18955"/>
          <a:stretch/>
        </p:blipFill>
        <p:spPr>
          <a:xfrm rot="10800000">
            <a:off x="7924801" y="6529249"/>
            <a:ext cx="322627" cy="320040"/>
          </a:xfrm>
          <a:prstGeom prst="rect">
            <a:avLst/>
          </a:prstGeom>
        </p:spPr>
      </p:pic>
      <p:pic>
        <p:nvPicPr>
          <p:cNvPr id="19" name="Picture 18">
            <a:hlinkClick r:id="" action="ppaction://hlinkshowjump?jump=lastslide"/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2240" r="3056" b="3334"/>
          <a:stretch/>
        </p:blipFill>
        <p:spPr>
          <a:xfrm>
            <a:off x="8708610" y="6537960"/>
            <a:ext cx="320040" cy="31909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50516"/>
            <a:ext cx="548640" cy="546714"/>
          </a:xfrm>
          <a:prstGeom prst="rect">
            <a:avLst/>
          </a:prstGeom>
        </p:spPr>
      </p:pic>
      <p:pic>
        <p:nvPicPr>
          <p:cNvPr id="13" name="Picture 4">
            <a:hlinkClick r:id="rId21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8"/>
          <a:stretch/>
        </p:blipFill>
        <p:spPr bwMode="auto">
          <a:xfrm>
            <a:off x="1003828" y="787318"/>
            <a:ext cx="707631" cy="42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>
            <a:hlinkClick r:id="rId23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567"/>
          <a:stretch/>
        </p:blipFill>
        <p:spPr bwMode="auto">
          <a:xfrm>
            <a:off x="1712571" y="786201"/>
            <a:ext cx="710029" cy="43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>
            <a:hlinkClick r:id="rId25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05"/>
          <a:stretch/>
        </p:blipFill>
        <p:spPr bwMode="auto">
          <a:xfrm>
            <a:off x="3850899" y="781049"/>
            <a:ext cx="710029" cy="44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>
            <a:hlinkClick r:id="rId27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567"/>
          <a:stretch/>
        </p:blipFill>
        <p:spPr bwMode="auto">
          <a:xfrm>
            <a:off x="2429854" y="781779"/>
            <a:ext cx="710029" cy="43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9">
            <a:hlinkClick r:id="rId29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81"/>
          <a:stretch/>
        </p:blipFill>
        <p:spPr bwMode="auto">
          <a:xfrm>
            <a:off x="3133798" y="782669"/>
            <a:ext cx="707631" cy="40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0">
            <a:hlinkClick r:id="rId31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19"/>
          <a:stretch/>
        </p:blipFill>
        <p:spPr bwMode="auto">
          <a:xfrm>
            <a:off x="4570714" y="786492"/>
            <a:ext cx="719624" cy="41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1">
            <a:hlinkClick r:id="rId33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50"/>
          <a:stretch/>
        </p:blipFill>
        <p:spPr bwMode="auto">
          <a:xfrm>
            <a:off x="5285542" y="784548"/>
            <a:ext cx="710029" cy="40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2">
            <a:hlinkClick r:id="rId35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87"/>
          <a:stretch/>
        </p:blipFill>
        <p:spPr bwMode="auto">
          <a:xfrm>
            <a:off x="6000370" y="783999"/>
            <a:ext cx="710029" cy="41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3">
            <a:hlinkClick r:id="rId37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5"/>
          <a:stretch/>
        </p:blipFill>
        <p:spPr bwMode="auto">
          <a:xfrm>
            <a:off x="6718637" y="781050"/>
            <a:ext cx="710030" cy="42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4">
            <a:hlinkClick r:id="rId39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68"/>
          <a:stretch/>
        </p:blipFill>
        <p:spPr bwMode="auto">
          <a:xfrm>
            <a:off x="7419142" y="784938"/>
            <a:ext cx="710029" cy="43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5">
            <a:hlinkClick r:id="rId41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63"/>
          <a:stretch/>
        </p:blipFill>
        <p:spPr bwMode="auto">
          <a:xfrm>
            <a:off x="8129171" y="781049"/>
            <a:ext cx="710029" cy="39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6">
            <a:hlinkClick r:id="rId43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5"/>
          <a:stretch/>
        </p:blipFill>
        <p:spPr bwMode="auto">
          <a:xfrm>
            <a:off x="292100" y="786721"/>
            <a:ext cx="750526" cy="43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EB3BDE6F-6D6B-4CBC-9D61-00F576DC05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5"/>
          <a:srcRect t="7557" b="27332"/>
          <a:stretch/>
        </p:blipFill>
        <p:spPr>
          <a:xfrm>
            <a:off x="4008910" y="6592049"/>
            <a:ext cx="3740862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2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17" Type="http://schemas.openxmlformats.org/officeDocument/2006/relationships/image" Target="../media/image33.png"/><Relationship Id="rId2" Type="http://schemas.openxmlformats.org/officeDocument/2006/relationships/image" Target="../media/image20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5" Type="http://schemas.openxmlformats.org/officeDocument/2006/relationships/slide" Target="slide3.xml"/><Relationship Id="rId10" Type="http://schemas.openxmlformats.org/officeDocument/2006/relationships/slide" Target="slide9.xml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6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8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gif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9.png"/><Relationship Id="rId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90172"/>
            <a:ext cx="9067800" cy="5303081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3" r="7592" b="30706"/>
          <a:stretch/>
        </p:blipFill>
        <p:spPr bwMode="auto">
          <a:xfrm>
            <a:off x="3904772" y="228600"/>
            <a:ext cx="141065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7772993" y="1137545"/>
            <a:ext cx="1210796" cy="37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7787316" y="1587577"/>
            <a:ext cx="1210796" cy="36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7780966" y="2015607"/>
            <a:ext cx="1210796" cy="37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7773551" y="3366169"/>
            <a:ext cx="1210796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9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772401" y="2449204"/>
            <a:ext cx="1210796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0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7779342" y="2906414"/>
            <a:ext cx="1210796" cy="41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7772993" y="3821213"/>
            <a:ext cx="1210796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7772400" y="4278422"/>
            <a:ext cx="1210796" cy="38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3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7788275" y="4735613"/>
            <a:ext cx="1210796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7788275" y="5192813"/>
            <a:ext cx="1210796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5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787316" y="5650012"/>
            <a:ext cx="1210796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7785101" y="6092699"/>
            <a:ext cx="1210796" cy="33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24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-3244" y="1371600"/>
            <a:ext cx="5715000" cy="6096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আধুনিক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বিশ্বে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প্রতিরক্ষা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কাজে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নিয়োজিত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  <a:endParaRPr lang="bn-BD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3956" y="5105400"/>
            <a:ext cx="2746444" cy="5715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lvl="1" indent="0" algn="just"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সেনাবাহিনী</a:t>
            </a:r>
            <a:endParaRPr lang="bn-BD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200400" y="5105400"/>
            <a:ext cx="1981200" cy="5715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lvl="1" indent="0" algn="just"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বিমানবাহিনী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endParaRPr lang="bn-BD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5984944" y="5105400"/>
            <a:ext cx="2057400" cy="5715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lvl="1" indent="0" algn="just"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নৌবাহিনী</a:t>
            </a:r>
            <a:endParaRPr lang="bn-BD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00050" lvl="1" indent="0" algn="just">
              <a:spcBef>
                <a:spcPts val="0"/>
              </a:spcBef>
              <a:buNone/>
            </a:pPr>
            <a:endParaRPr lang="bn-BD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3D3587C-0D64-477D-BE2E-781509DA23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18" y="2663000"/>
            <a:ext cx="2696182" cy="213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B711404-F64B-4867-9CD4-0C3126BA47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0" b="12226"/>
          <a:stretch/>
        </p:blipFill>
        <p:spPr>
          <a:xfrm>
            <a:off x="3124200" y="2663001"/>
            <a:ext cx="2784544" cy="21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86312E2-05FE-4018-BDD4-BE621A08F5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892" y="2663000"/>
            <a:ext cx="2696182" cy="213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C138710-0B39-45E6-A92F-18689CDF24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024" b="10436"/>
          <a:stretch/>
        </p:blipFill>
        <p:spPr>
          <a:xfrm>
            <a:off x="2971800" y="152400"/>
            <a:ext cx="3158002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8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6" grpId="0" uiExpand="1" build="allAtOnce"/>
      <p:bldP spid="7" grpId="0" uiExpand="1" build="allAtOnce"/>
      <p:bldP spid="8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0" y="1219200"/>
            <a:ext cx="8839200" cy="15240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দের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ক্ষমতা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দক্ষতা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নির্ভর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39725" lvl="1" indent="0" algn="just"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এরা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কত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আধুনিক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কম্পিউটার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নির্ভর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যন্ত্রপাতি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দ্বারা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দ্রুত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যোগাযোগ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</a:t>
            </a:r>
            <a:r>
              <a:rPr lang="bn-BD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যাচ্ছে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তার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উপর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2780C79-DC3F-4B5E-B7FE-F28486BC70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438400"/>
            <a:ext cx="5943600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9694996-3830-4BF4-A8A5-498754D5ED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24" b="10436"/>
          <a:stretch/>
        </p:blipFill>
        <p:spPr>
          <a:xfrm>
            <a:off x="2971800" y="152400"/>
            <a:ext cx="3158002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6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0" y="1905000"/>
            <a:ext cx="5562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১৯৪৬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সালে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আমেরিকার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সেনাবাহিনীর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প্রয়োজনে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ব্যবহৃত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হয়েছিল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339725" lvl="1" indent="0" algn="just">
              <a:spcBef>
                <a:spcPts val="0"/>
              </a:spcBef>
              <a:buNone/>
            </a:pP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ENIAC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কম্পিউটার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 </a:t>
            </a:r>
            <a:endParaRPr lang="bn-BD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00050" lvl="1" indent="0" algn="just">
              <a:spcBef>
                <a:spcPts val="0"/>
              </a:spcBef>
              <a:buNone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857250" lvl="1" indent="-4572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মাধ্যমে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বিভিন্ন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অস্ত্র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গোলাবারুদ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নির্দিষ্ট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দূরত্বে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নিক্ষেপের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পূর্বে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  নির্ণয় করা হত-</a:t>
            </a:r>
          </a:p>
          <a:p>
            <a:pPr marL="339725" lvl="1" indent="0" algn="just">
              <a:spcBef>
                <a:spcPts val="0"/>
              </a:spcBef>
              <a:buNone/>
            </a:pP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ঐ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এলাকার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আবহাওয়ার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পূর্বাভাস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  <a:p>
            <a:pPr marL="365760" indent="-36576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65760" indent="-36576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65760" indent="-36576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65760" indent="-36576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65760" indent="-36576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65760" indent="-36576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65760" indent="-36576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65760" indent="-36576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65760" indent="-36576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65760" indent="-36576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65760" indent="-36576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65760" indent="-36576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65760" indent="-36576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6E5FB53-81AC-4D9C-932E-E0393D521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352" y="1524000"/>
            <a:ext cx="3311495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7B9D5AC-22E7-4F1F-8132-C943E56A60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352" y="4038600"/>
            <a:ext cx="3311495" cy="2351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2F54FF0-0FF5-4162-BAEC-D0025AB6CD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024" b="10436"/>
          <a:stretch/>
        </p:blipFill>
        <p:spPr>
          <a:xfrm>
            <a:off x="2971800" y="152400"/>
            <a:ext cx="3158002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8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0" y="1600200"/>
            <a:ext cx="54864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প্রতিপক্ষের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রাডারকে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ফাঁকি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দিয়ে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লক্ষ্যস্থলে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আঘাত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করতে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পারে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339725" lvl="1" indent="0" algn="just"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কম্পিউটার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নিয়ন্ত্রিত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চালকবিহীন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মিশাইল</a:t>
            </a:r>
            <a:r>
              <a:rPr lang="bn-BD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endParaRPr lang="bn-BD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00050" lvl="1" indent="0" algn="just">
              <a:spcBef>
                <a:spcPts val="0"/>
              </a:spcBef>
              <a:buNone/>
            </a:pPr>
            <a:endParaRPr lang="bn-BD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00050" lvl="1" indent="0" algn="just">
              <a:spcBef>
                <a:spcPts val="0"/>
              </a:spcBef>
              <a:buNone/>
            </a:pPr>
            <a:endParaRPr lang="bn-BD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এমনকি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শত্রু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বিমানের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আগমনী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বার্তা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,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অবস্থান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ও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গতি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শনাক্ত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endParaRPr lang="bn-BD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39725" indent="0" algn="just">
              <a:spcBef>
                <a:spcPts val="0"/>
              </a:spcBef>
              <a:buNone/>
            </a:pP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এবং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স্বয়ংক্রিয়ভাবে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তা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ধ্বংস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সম্ভব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হচ্ছে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39725" lvl="1" indent="0" algn="just"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কম্পিউটার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নিয়ন্ত্রিত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রাডার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দিয়ে</a:t>
            </a:r>
            <a:r>
              <a:rPr lang="bn-BD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7841B7-6CD0-4A94-8D86-81D53D8B0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352" y="1732239"/>
            <a:ext cx="3311495" cy="2021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BF05DF5-815F-468E-8229-953D584FFB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351" y="4038600"/>
            <a:ext cx="3311495" cy="2351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346F65-7405-4ED3-95CE-262593215C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024" b="10436"/>
          <a:stretch/>
        </p:blipFill>
        <p:spPr>
          <a:xfrm>
            <a:off x="2971800" y="152400"/>
            <a:ext cx="3158002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7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0" y="2159448"/>
            <a:ext cx="5562600" cy="3555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365760" algn="just">
              <a:lnSpc>
                <a:spcPct val="110000"/>
              </a:lnSpc>
              <a:spcBef>
                <a:spcPts val="0"/>
              </a:spcBef>
            </a:pP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সরাসরি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উপস্থিত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না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থেকেও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যাচ্ছে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339725" lvl="1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নেটওয়ার্কের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মাধ্যমে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যুদ্ধক্ষেত্রের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ব্যবস্থাপনা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  <a:endParaRPr lang="bn-BD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39725" lvl="1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bn-BD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39725" lvl="1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65760" indent="-365760" algn="just">
              <a:lnSpc>
                <a:spcPct val="110000"/>
              </a:lnSpc>
              <a:spcBef>
                <a:spcPts val="0"/>
              </a:spcBef>
            </a:pP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আই.সি.টি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-র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মাধ্যমে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সরাসরি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পর্যবেক্ষণ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সম্ভব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হয়েছে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339725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যুদ্ধক্ষেত্রের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যুদ্ধকালীন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পরিস্থিতি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5249" y="1199114"/>
            <a:ext cx="6661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indent="-36576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bn-BD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ই.সি.টি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প্রতিরক্ষা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শিল্পকে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দিয়েছে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আধুনিকতার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ছোঁয়া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259" b="18519"/>
          <a:stretch/>
        </p:blipFill>
        <p:spPr>
          <a:xfrm>
            <a:off x="2895600" y="228600"/>
            <a:ext cx="3357395" cy="45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A5940B9-5294-468B-9804-80FA9157A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352" y="1872318"/>
            <a:ext cx="3311495" cy="2013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4C6A200-488B-422A-8AB2-A2CBD3DA83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352" y="4038600"/>
            <a:ext cx="3311495" cy="2349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223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0" y="2362200"/>
            <a:ext cx="54102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365760" algn="just">
              <a:lnSpc>
                <a:spcPct val="110000"/>
              </a:lnSpc>
              <a:spcBef>
                <a:spcPts val="0"/>
              </a:spcBef>
            </a:pP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প্রতিরক্ষা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শিল্পে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এখন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dump-bomb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পরিবর্তে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তৈরি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হচ্ছে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339725" lvl="1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আধুনিক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অস্ত্রশস্ত্র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  <a:endParaRPr lang="bn-BD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65760" indent="-365760" algn="just">
              <a:lnSpc>
                <a:spcPct val="110000"/>
              </a:lnSpc>
              <a:spcBef>
                <a:spcPts val="0"/>
              </a:spcBef>
            </a:pPr>
            <a:endParaRPr lang="bn-BD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65760" indent="-365760" algn="just">
              <a:lnSpc>
                <a:spcPct val="110000"/>
              </a:lnSpc>
              <a:spcBef>
                <a:spcPts val="0"/>
              </a:spcBef>
            </a:pP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যুদ্ধের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সময়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সৈনিকেরা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ধরণের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আধুনিক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অস্ত্রের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সাথে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পারবে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339725" lvl="1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কথা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বলতে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যোগাযোগ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স্থাপন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করতে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 </a:t>
            </a:r>
          </a:p>
        </p:txBody>
      </p:sp>
      <p:sp>
        <p:nvSpPr>
          <p:cNvPr id="2" name="Rectangle 1"/>
          <p:cNvSpPr/>
          <p:nvPr/>
        </p:nvSpPr>
        <p:spPr>
          <a:xfrm>
            <a:off x="5249" y="1199114"/>
            <a:ext cx="6661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indent="-36576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bn-BD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ই.সি.টি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প্রতিরক্ষা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শিল্পকে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দিয়েছে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আধুনিকতার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ছোঁয়া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259" b="18519"/>
          <a:stretch/>
        </p:blipFill>
        <p:spPr>
          <a:xfrm>
            <a:off x="2895600" y="228600"/>
            <a:ext cx="3357395" cy="45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851407-7F3E-4C43-A252-4039A8308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058" y="1722334"/>
            <a:ext cx="3311495" cy="2163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9D94CBE-7A05-4EEE-B643-2D0271E555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057" y="4038600"/>
            <a:ext cx="3311495" cy="2351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247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0" y="1828800"/>
            <a:ext cx="5562600" cy="414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অস্ত্রগুলো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আশেপাশের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এলাকার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কোন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ক্ষতিসাধন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না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করতে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সক্ষম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339725" lvl="1" indent="0" algn="just"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নির্দিষ্ট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টার্গেট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খুঁজে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বের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করতে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ধ্বংস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করতে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  <a:endParaRPr lang="bn-BD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0" indent="0" algn="just">
              <a:buNone/>
            </a:pP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/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উচ্চ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গতিতে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নিজের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গতিপথ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ঠিক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নিতে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পারে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39725" lvl="1" indent="0" algn="just">
              <a:buNone/>
            </a:pP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air-to-air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মিসাইল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নিক্ষেপের মাধ্যমে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শত্রুর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এয়ারক্রাফটকে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ধ্বংস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সময়</a:t>
            </a:r>
            <a:endParaRPr lang="bn-BD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F40751-4AE7-4F96-9EF8-D63D85428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353" y="1524000"/>
            <a:ext cx="3311494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A92DD4-C8D3-472C-95E5-8760BED64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353" y="4038600"/>
            <a:ext cx="3311494" cy="235147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B06D93F-22A4-457F-BC31-DD86E34CAE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259" b="18519"/>
          <a:stretch/>
        </p:blipFill>
        <p:spPr>
          <a:xfrm>
            <a:off x="2895600" y="228600"/>
            <a:ext cx="335739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1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0" y="2057400"/>
            <a:ext cx="5638800" cy="421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আব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া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গভীর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সমদ্রে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জাহাজের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কাঠাম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ো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থেকে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উৎপন্ন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কম্পন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বিশ্লেষণ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করতে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পারে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endParaRPr lang="bn-BD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39725" lvl="1" indent="0" algn="just">
              <a:spcBef>
                <a:spcPts val="0"/>
              </a:spcBef>
              <a:buNone/>
            </a:pPr>
            <a:r>
              <a:rPr lang="bn-BD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সঠিক জাহাজটি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চিহ্নিত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 সেটি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ধ্বংস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করতে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  <a:endParaRPr lang="bn-BD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bn-BD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</a:pP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সাম্প্রতিককালে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উদ্ভাবিত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কিলার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রোবট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করতে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পারবে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339725" lvl="1" indent="0" algn="just"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যুদ্ধক্ষেত্রে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মানুষের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পরিবর্তে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যুদ্ধ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551E881-FB34-4C7B-AFC8-1210A9933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352" y="1841745"/>
            <a:ext cx="3311495" cy="2080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47E7C2-D973-44CF-9455-82C7B34EE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364" y="4038600"/>
            <a:ext cx="2351471" cy="2351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860402E-BC35-4003-BF4C-6092ABAD4D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259" b="18519"/>
          <a:stretch/>
        </p:blipFill>
        <p:spPr>
          <a:xfrm>
            <a:off x="2895600" y="228600"/>
            <a:ext cx="335739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7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0" y="2057400"/>
            <a:ext cx="54102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আই.সি.টি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-র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কল্যাণে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একজন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কমান্ডার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করতে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পারে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339725" lvl="1" indent="0" algn="just"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যুদ্ধক্ষেত্রের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প্রতি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মুহুর্তের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ঘটনা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সরাসরি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পর্যবেক্ষণ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  <a:endParaRPr lang="bn-BD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</a:pPr>
            <a:endParaRPr lang="bn-BD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</a:pP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যুগে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সৈন্যরা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রাইফেল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বর্মের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পাশাপাশি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সজ্জিত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থাকে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339725" lvl="1" indent="0" algn="just"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উন্নত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ইলেক্ট্রনিক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ডিভাইস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দ্বারাও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196A7B7-98B7-406F-886B-6CF074E83E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352" y="1773256"/>
            <a:ext cx="3311495" cy="2112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58552CE-105A-4EBB-8411-0660BD38E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070" y="4038600"/>
            <a:ext cx="3292059" cy="2351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EDC7517-20F7-4A5A-96F1-371137E8BF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259" b="18519"/>
          <a:stretch/>
        </p:blipFill>
        <p:spPr>
          <a:xfrm>
            <a:off x="2895600" y="228600"/>
            <a:ext cx="335739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1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0" y="1676400"/>
            <a:ext cx="8534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এছাড়া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ডিভাইসগুলো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নির্ধারণ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করতে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পারে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0" y="2795892"/>
            <a:ext cx="4089734" cy="523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0" algn="just">
              <a:buNone/>
            </a:pP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যুদ্ধক্ষেত্রে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তাদের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গতিপথ</a:t>
            </a:r>
            <a:endParaRPr lang="bn-BD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0" y="4800600"/>
            <a:ext cx="5181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0" algn="just">
              <a:buNone/>
            </a:pP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শত্রুবাহিনী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তাদের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মধ্যবর্তী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দূরত্ব</a:t>
            </a:r>
            <a:endParaRPr lang="bn-BD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66BB7B-1DC4-41C5-8EF1-1BF807A0B8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409" y="1521017"/>
            <a:ext cx="3272437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C840F0F-F921-4A69-9D89-6D96C548C6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352" y="4076837"/>
            <a:ext cx="3311495" cy="2274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A359B29-816C-4619-825A-9D321D2AB4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259" b="18519"/>
          <a:stretch/>
        </p:blipFill>
        <p:spPr>
          <a:xfrm>
            <a:off x="2895600" y="228600"/>
            <a:ext cx="335739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4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2" b="11681"/>
          <a:stretch/>
        </p:blipFill>
        <p:spPr bwMode="auto">
          <a:xfrm>
            <a:off x="3313888" y="238328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33600"/>
            <a:ext cx="7974490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825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CECD478-458F-489B-AC38-37C4C95A7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109" y="1981200"/>
            <a:ext cx="3314738" cy="17191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1"/>
          <p:cNvSpPr txBox="1">
            <a:spLocks/>
          </p:cNvSpPr>
          <p:nvPr/>
        </p:nvSpPr>
        <p:spPr>
          <a:xfrm>
            <a:off x="0" y="1676400"/>
            <a:ext cx="8534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এছাড়া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ডিভাইসগুলো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নির্ধারণ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করতে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পারে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0" y="4191000"/>
            <a:ext cx="5638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0" algn="just">
              <a:buNone/>
            </a:pP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তাদের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টার্গেটকে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পুরোপুরি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ধ্বংস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করার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জন্য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প্রয়োজনীয়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বল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।</a:t>
            </a:r>
            <a:endParaRPr lang="bn-BD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-6486" y="2743200"/>
            <a:ext cx="5645286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0" algn="just">
              <a:buNone/>
            </a:pP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স্থান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থেকে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আরেক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স্থানে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যেতে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মোট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সময়</a:t>
            </a:r>
            <a:endParaRPr lang="bn-BD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E96C56E-6DBE-4C85-BA3A-773433F437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800540"/>
            <a:ext cx="1143000" cy="952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143DDC4-888F-4EC5-B329-10381E7A86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352" y="4110504"/>
            <a:ext cx="3311495" cy="220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298EE5D-86CB-4E39-942E-D0751A4571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259" b="18519"/>
          <a:stretch/>
        </p:blipFill>
        <p:spPr>
          <a:xfrm>
            <a:off x="2895600" y="228600"/>
            <a:ext cx="335739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2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0" y="12954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বিপজ্জনক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মিশনের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ক্ষেত্রে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ডিভাইসগুলো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সৈন্যরা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পায়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339725" lvl="1" indent="0" algn="just"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তাদের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কমান্ডারের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কাছ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থেকে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সরাসরি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দিকনির্দেশনা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A3B4460-5601-484F-ADEB-0555C1C3B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09800"/>
            <a:ext cx="6248400" cy="4155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CABE72-72FC-4344-A720-903E6ABF02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59" b="18519"/>
          <a:stretch/>
        </p:blipFill>
        <p:spPr>
          <a:xfrm>
            <a:off x="2895600" y="228600"/>
            <a:ext cx="335739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8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981200" y="2590801"/>
            <a:ext cx="38100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3289436" y="2895600"/>
            <a:ext cx="547356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bn-BD" sz="2800" dirty="0" err="1">
                <a:ln w="28575"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আই.সি.টি</a:t>
            </a:r>
            <a:r>
              <a:rPr lang="bn-BD" sz="2800" dirty="0">
                <a:ln w="28575"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নির্ভর প্রতিরক্ষা ব্যবস্থা কী?</a:t>
            </a:r>
            <a:endParaRPr lang="en-US" sz="2800" dirty="0">
              <a:ln w="28575">
                <a:noFill/>
              </a:ln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3" t="23636" r="23490" b="37091"/>
          <a:stretch/>
        </p:blipFill>
        <p:spPr bwMode="auto">
          <a:xfrm>
            <a:off x="3627120" y="304800"/>
            <a:ext cx="178308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23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6"/>
          <p:cNvSpPr>
            <a:spLocks noChangeArrowheads="1"/>
          </p:cNvSpPr>
          <p:nvPr/>
        </p:nvSpPr>
        <p:spPr bwMode="auto">
          <a:xfrm>
            <a:off x="4018710" y="4039793"/>
            <a:ext cx="2570559" cy="410765"/>
          </a:xfrm>
          <a:prstGeom prst="roundRect">
            <a:avLst>
              <a:gd name="adj" fmla="val 50000"/>
            </a:avLst>
          </a:prstGeom>
          <a:solidFill>
            <a:srgbClr val="800080"/>
          </a:solidFill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6" name="AutoShape 55"/>
          <p:cNvSpPr>
            <a:spLocks noChangeArrowheads="1"/>
          </p:cNvSpPr>
          <p:nvPr/>
        </p:nvSpPr>
        <p:spPr bwMode="auto">
          <a:xfrm>
            <a:off x="4022283" y="3480199"/>
            <a:ext cx="2570560" cy="410765"/>
          </a:xfrm>
          <a:prstGeom prst="roundRect">
            <a:avLst>
              <a:gd name="adj" fmla="val 50000"/>
            </a:avLst>
          </a:prstGeom>
          <a:solidFill>
            <a:srgbClr val="800080"/>
          </a:solidFill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0" name="AutoShape 53"/>
          <p:cNvSpPr>
            <a:spLocks noChangeArrowheads="1"/>
          </p:cNvSpPr>
          <p:nvPr/>
        </p:nvSpPr>
        <p:spPr bwMode="auto">
          <a:xfrm>
            <a:off x="1395764" y="3483140"/>
            <a:ext cx="2570560" cy="410765"/>
          </a:xfrm>
          <a:prstGeom prst="roundRect">
            <a:avLst>
              <a:gd name="adj" fmla="val 50000"/>
            </a:avLst>
          </a:prstGeom>
          <a:solidFill>
            <a:srgbClr val="800080"/>
          </a:solidFill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spc="-11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AutoShape 54"/>
          <p:cNvSpPr>
            <a:spLocks noChangeArrowheads="1"/>
          </p:cNvSpPr>
          <p:nvPr/>
        </p:nvSpPr>
        <p:spPr bwMode="auto">
          <a:xfrm>
            <a:off x="1392191" y="4032649"/>
            <a:ext cx="2570559" cy="410765"/>
          </a:xfrm>
          <a:prstGeom prst="roundRect">
            <a:avLst>
              <a:gd name="adj" fmla="val 50000"/>
            </a:avLst>
          </a:prstGeom>
          <a:solidFill>
            <a:srgbClr val="800080"/>
          </a:solidFill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7" name="AutoShape 55"/>
          <p:cNvSpPr>
            <a:spLocks noChangeArrowheads="1"/>
          </p:cNvSpPr>
          <p:nvPr/>
        </p:nvSpPr>
        <p:spPr bwMode="auto">
          <a:xfrm>
            <a:off x="4021250" y="3485279"/>
            <a:ext cx="2570560" cy="41076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8" name="AutoShape 56"/>
          <p:cNvSpPr>
            <a:spLocks noChangeArrowheads="1"/>
          </p:cNvSpPr>
          <p:nvPr/>
        </p:nvSpPr>
        <p:spPr bwMode="auto">
          <a:xfrm>
            <a:off x="4021250" y="4047502"/>
            <a:ext cx="2570559" cy="41076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2" name="AutoShape 57"/>
          <p:cNvSpPr>
            <a:spLocks noChangeArrowheads="1"/>
          </p:cNvSpPr>
          <p:nvPr/>
        </p:nvSpPr>
        <p:spPr bwMode="auto">
          <a:xfrm>
            <a:off x="1389651" y="4035654"/>
            <a:ext cx="2570559" cy="410766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noFill/>
            <a:headEnd/>
            <a:tailEnd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3" name="AutoShape 53"/>
          <p:cNvSpPr>
            <a:spLocks noChangeArrowheads="1"/>
          </p:cNvSpPr>
          <p:nvPr/>
        </p:nvSpPr>
        <p:spPr bwMode="auto">
          <a:xfrm>
            <a:off x="1394731" y="3489700"/>
            <a:ext cx="2570560" cy="41076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spc="-11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9" name="AutoShape 52"/>
          <p:cNvSpPr>
            <a:spLocks noChangeArrowheads="1"/>
          </p:cNvSpPr>
          <p:nvPr/>
        </p:nvSpPr>
        <p:spPr bwMode="auto">
          <a:xfrm>
            <a:off x="1392191" y="2819400"/>
            <a:ext cx="6583680" cy="410766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১.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olaimanLipi" panose="02000500020000020004" pitchFamily="2" charset="0"/>
              </a:rPr>
              <a:t>GPS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এর অর্থ কী?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4" name="AutoShape 56"/>
          <p:cNvSpPr>
            <a:spLocks noChangeArrowheads="1"/>
          </p:cNvSpPr>
          <p:nvPr/>
        </p:nvSpPr>
        <p:spPr bwMode="auto">
          <a:xfrm>
            <a:off x="4018280" y="4041646"/>
            <a:ext cx="2570559" cy="410765"/>
          </a:xfrm>
          <a:prstGeom prst="roundRect">
            <a:avLst>
              <a:gd name="adj" fmla="val 50000"/>
            </a:avLst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0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ঘ. </a:t>
            </a:r>
            <a:r>
              <a:rPr lang="en-US" sz="20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Printing System </a:t>
            </a:r>
            <a:endParaRPr lang="en-US" sz="2000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5" name="AutoShape 55"/>
          <p:cNvSpPr>
            <a:spLocks noChangeArrowheads="1"/>
          </p:cNvSpPr>
          <p:nvPr/>
        </p:nvSpPr>
        <p:spPr bwMode="auto">
          <a:xfrm>
            <a:off x="4011010" y="3484620"/>
            <a:ext cx="2570560" cy="410765"/>
          </a:xfrm>
          <a:prstGeom prst="roundRect">
            <a:avLst>
              <a:gd name="adj" fmla="val 50000"/>
            </a:avLst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0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খ. </a:t>
            </a:r>
            <a:r>
              <a:rPr lang="en-US" sz="20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Power System </a:t>
            </a:r>
            <a:endParaRPr lang="en-US" sz="2000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6" name="AutoShape 53"/>
          <p:cNvSpPr>
            <a:spLocks noChangeArrowheads="1"/>
          </p:cNvSpPr>
          <p:nvPr/>
        </p:nvSpPr>
        <p:spPr bwMode="auto">
          <a:xfrm>
            <a:off x="1391840" y="3482846"/>
            <a:ext cx="2570560" cy="410765"/>
          </a:xfrm>
          <a:prstGeom prst="roundRect">
            <a:avLst>
              <a:gd name="adj" fmla="val 50000"/>
            </a:avLst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0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ক. </a:t>
            </a:r>
            <a:r>
              <a:rPr lang="en-US" sz="20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Pointing System </a:t>
            </a:r>
          </a:p>
        </p:txBody>
      </p:sp>
      <p:sp>
        <p:nvSpPr>
          <p:cNvPr id="27" name="AutoShape 54"/>
          <p:cNvSpPr>
            <a:spLocks noChangeArrowheads="1"/>
          </p:cNvSpPr>
          <p:nvPr/>
        </p:nvSpPr>
        <p:spPr bwMode="auto">
          <a:xfrm>
            <a:off x="1391841" y="4034129"/>
            <a:ext cx="2570559" cy="410765"/>
          </a:xfrm>
          <a:prstGeom prst="roundRect">
            <a:avLst>
              <a:gd name="adj" fmla="val 50000"/>
            </a:avLst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0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গ. </a:t>
            </a:r>
            <a:r>
              <a:rPr lang="en-US" sz="2000" spc="-2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Poisoning System </a:t>
            </a:r>
            <a:endParaRPr lang="en-US" sz="2000" spc="-23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CA8ADCA9-142E-4443-BC2D-FFAC7EABF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3" t="23636" r="23490" b="37091"/>
          <a:stretch/>
        </p:blipFill>
        <p:spPr bwMode="auto">
          <a:xfrm>
            <a:off x="3627120" y="304800"/>
            <a:ext cx="178308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4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7" grpId="0" animBg="1"/>
      <p:bldP spid="7" grpId="1" animBg="1"/>
      <p:bldP spid="8" grpId="0" animBg="1"/>
      <p:bldP spid="8" grpId="1" animBg="1"/>
      <p:bldP spid="12" grpId="0" animBg="1"/>
      <p:bldP spid="13" grpId="0" animBg="1"/>
      <p:bldP spid="13" grpId="1" animBg="1"/>
      <p:bldP spid="9" grpId="0" animBg="1"/>
      <p:bldP spid="24" grpId="0"/>
      <p:bldP spid="25" grpId="0"/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p_Study_by_gtwotee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1219199" y="1279120"/>
            <a:ext cx="6705601" cy="5192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14524" r="23214" b="35799"/>
          <a:stretch/>
        </p:blipFill>
        <p:spPr bwMode="auto">
          <a:xfrm>
            <a:off x="3607029" y="167487"/>
            <a:ext cx="1929939" cy="53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 t="23079" r="34295" b="38461"/>
          <a:stretch/>
        </p:blipFill>
        <p:spPr bwMode="auto">
          <a:xfrm>
            <a:off x="651163" y="2479273"/>
            <a:ext cx="157783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8" t="18437" r="35238" b="44275"/>
          <a:stretch/>
        </p:blipFill>
        <p:spPr bwMode="auto">
          <a:xfrm>
            <a:off x="817417" y="4038600"/>
            <a:ext cx="15131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817417" y="2972210"/>
            <a:ext cx="7640783" cy="68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bn-BD" sz="2800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আই.সি.টি</a:t>
            </a:r>
            <a:r>
              <a:rPr lang="bn-BD" sz="28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নির্ভর প্রতিরক্ষা ব্যবস্থার বৈশিষ্ট্যগুলি উল্লেখ</a:t>
            </a:r>
            <a:r>
              <a:rPr lang="en-US" sz="28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</a:t>
            </a:r>
            <a:r>
              <a:rPr lang="bn-BD" sz="28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US" sz="2800" dirty="0">
              <a:ln w="28575"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817417" y="4613643"/>
            <a:ext cx="8021783" cy="64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bn-BD" sz="2800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আই.সি.টি</a:t>
            </a:r>
            <a:r>
              <a:rPr lang="bn-BD" sz="28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নির্ভর প্রতিরক্ষা ব্যবস্থা ব্যবহারের ক্ষেত্রগুলি  উল্লেখ </a:t>
            </a:r>
            <a:r>
              <a:rPr lang="en-US" sz="2800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</a:t>
            </a:r>
            <a:r>
              <a:rPr lang="bn-BD" sz="28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US" sz="2800" dirty="0">
              <a:ln w="28575"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57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5104" y="1476930"/>
            <a:ext cx="7162800" cy="4671390"/>
            <a:chOff x="1066800" y="1272210"/>
            <a:chExt cx="7162800" cy="46713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1272210"/>
              <a:ext cx="7162800" cy="46713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ounded Rectangle 8"/>
            <p:cNvSpPr/>
            <p:nvPr/>
          </p:nvSpPr>
          <p:spPr>
            <a:xfrm>
              <a:off x="2334904" y="1584280"/>
              <a:ext cx="2438400" cy="1295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t="15869" r="13860" b="31156"/>
          <a:stretch/>
        </p:blipFill>
        <p:spPr bwMode="auto">
          <a:xfrm>
            <a:off x="3505200" y="152400"/>
            <a:ext cx="2143564" cy="56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12794" y="4953000"/>
            <a:ext cx="7826078" cy="150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algn="just" fontAlgn="auto">
              <a:spcAft>
                <a:spcPts val="0"/>
              </a:spcAft>
              <a:buFont typeface="Wingdings 2" panose="05020102010507070707" pitchFamily="18" charset="2"/>
              <a:buChar char=""/>
              <a:defRPr/>
            </a:pPr>
            <a:r>
              <a:rPr lang="bn-BD" sz="2800" dirty="0" err="1">
                <a:ln w="285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আই.সি.টি</a:t>
            </a:r>
            <a:r>
              <a:rPr lang="bn-BD" sz="2800" dirty="0">
                <a:ln w="285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নির্ভর প্রতিরক্ষা ব্যবস্থা কী? </a:t>
            </a:r>
            <a:endParaRPr lang="en-US" sz="2800" dirty="0">
              <a:ln w="285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 fontAlgn="auto">
              <a:spcAft>
                <a:spcPts val="0"/>
              </a:spcAft>
              <a:buFont typeface="Wingdings 2" panose="05020102010507070707" pitchFamily="18" charset="2"/>
              <a:buChar char=""/>
              <a:defRPr/>
            </a:pPr>
            <a:r>
              <a:rPr lang="bn-BD" sz="2800" dirty="0" err="1">
                <a:ln w="285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আই.সি.টি</a:t>
            </a:r>
            <a:r>
              <a:rPr lang="bn-BD" sz="2800" dirty="0">
                <a:ln w="285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নির্ভর প্রতিরক্ষা ব্যবস্থার বৈশিষ্ট্যগুলি কী?</a:t>
            </a:r>
          </a:p>
          <a:p>
            <a:pPr marL="571500" indent="-571500" algn="just">
              <a:buFont typeface="Wingdings 2" panose="05020102010507070707" pitchFamily="18" charset="2"/>
              <a:buChar char=""/>
              <a:defRPr/>
            </a:pPr>
            <a:r>
              <a:rPr lang="bn-BD" sz="2800" dirty="0" err="1">
                <a:ln w="285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আই.সি.টি</a:t>
            </a:r>
            <a:r>
              <a:rPr lang="bn-BD" sz="2800" dirty="0">
                <a:ln w="285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নির্ভর প্রতিরক্ষা ব্যবস্থা ব্যবহারের ক্ষেত্রগুলি কী?</a:t>
            </a:r>
            <a:endParaRPr lang="en-US" sz="2800" dirty="0">
              <a:ln w="285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13949" r="7172" b="34456"/>
          <a:stretch/>
        </p:blipFill>
        <p:spPr bwMode="auto">
          <a:xfrm>
            <a:off x="1385868" y="2130587"/>
            <a:ext cx="2445739" cy="61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94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me-icon.jpg"/>
          <p:cNvPicPr>
            <a:picLocks noChangeAspect="1"/>
          </p:cNvPicPr>
          <p:nvPr/>
        </p:nvPicPr>
        <p:blipFill>
          <a:blip r:embed="rId2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49701"/>
            <a:ext cx="6553200" cy="524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3505200" y="228600"/>
            <a:ext cx="2209800" cy="52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3609678"/>
            <a:ext cx="86106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800" dirty="0" err="1">
                <a:ln w="285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আই.সি.টি</a:t>
            </a:r>
            <a:r>
              <a:rPr lang="bn-BD" sz="2800" dirty="0">
                <a:ln w="285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নির্ভর প্রতিরক্ষা ব্যবস্থা প্রতিরক্ষার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ক্ষেত্রে কি </a:t>
            </a:r>
            <a:r>
              <a:rPr lang="bn-BD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কি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অবদান রেখেছে।</a:t>
            </a:r>
            <a:endParaRPr lang="bn-BD" sz="2800" spc="50" dirty="0">
              <a:ln w="11430"/>
              <a:solidFill>
                <a:srgbClr val="00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8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4" t="20277" r="36037" b="34946"/>
          <a:stretch/>
        </p:blipFill>
        <p:spPr bwMode="auto">
          <a:xfrm>
            <a:off x="3684341" y="228600"/>
            <a:ext cx="1725859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95400"/>
            <a:ext cx="4953000" cy="5100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848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17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15874" r="18092" b="38670"/>
          <a:stretch/>
        </p:blipFill>
        <p:spPr bwMode="auto">
          <a:xfrm>
            <a:off x="3581400" y="209144"/>
            <a:ext cx="1905000" cy="53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5677318" y="1297358"/>
            <a:ext cx="2438400" cy="489294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00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8915"/>
          <a:stretch/>
        </p:blipFill>
        <p:spPr bwMode="auto">
          <a:xfrm>
            <a:off x="131620" y="1177805"/>
            <a:ext cx="4432300" cy="521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12"/>
          <p:cNvSpPr txBox="1">
            <a:spLocks/>
          </p:cNvSpPr>
          <p:nvPr/>
        </p:nvSpPr>
        <p:spPr>
          <a:xfrm>
            <a:off x="4657184" y="1262742"/>
            <a:ext cx="4318000" cy="499654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পাঠ পরিচিতি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/>
              <a:solidFill>
                <a:srgbClr val="4F03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20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2" r="3976" b="30522"/>
          <a:stretch/>
        </p:blipFill>
        <p:spPr bwMode="auto">
          <a:xfrm>
            <a:off x="5232627" y="3663466"/>
            <a:ext cx="3149373" cy="60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16176" r="5815" b="35267"/>
          <a:stretch/>
        </p:blipFill>
        <p:spPr bwMode="auto">
          <a:xfrm>
            <a:off x="4834982" y="1819310"/>
            <a:ext cx="3962401" cy="46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" t="16284" r="4787" b="33975"/>
          <a:stretch/>
        </p:blipFill>
        <p:spPr bwMode="auto">
          <a:xfrm>
            <a:off x="4675327" y="2403512"/>
            <a:ext cx="4285343" cy="4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" t="17636" r="11651" b="35236"/>
          <a:stretch/>
        </p:blipFill>
        <p:spPr bwMode="auto">
          <a:xfrm>
            <a:off x="5720938" y="3019925"/>
            <a:ext cx="1973944" cy="48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0886" y="4287878"/>
            <a:ext cx="4411264" cy="13046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49F700F-659B-4634-8607-BBB7659437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76799" y="5486400"/>
            <a:ext cx="3962401" cy="66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1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" t="24772" r="45836" b="36137"/>
          <a:stretch/>
        </p:blipFill>
        <p:spPr bwMode="auto">
          <a:xfrm>
            <a:off x="3522803" y="239138"/>
            <a:ext cx="20397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0"/>
            <a:ext cx="4724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5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160" y="3154214"/>
            <a:ext cx="3984361" cy="3099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t="14200" r="22089" b="33371"/>
          <a:stretch/>
        </p:blipFill>
        <p:spPr bwMode="auto">
          <a:xfrm>
            <a:off x="3559055" y="171794"/>
            <a:ext cx="2136945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59443"/>
            <a:ext cx="3124200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8200" y="1542965"/>
            <a:ext cx="1981200" cy="578882"/>
          </a:xfrm>
          <a:prstGeom prst="wedgeRoundRectCallout">
            <a:avLst>
              <a:gd name="adj1" fmla="val -110672"/>
              <a:gd name="adj2" fmla="val 17512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accent4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কম্পিউটার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410200"/>
            <a:ext cx="4398927" cy="578882"/>
          </a:xfrm>
          <a:prstGeom prst="wedgeRoundRectCallout">
            <a:avLst>
              <a:gd name="adj1" fmla="val 77958"/>
              <a:gd name="adj2" fmla="val -18099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accent4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প্রতিরক্ষা বাহিনীতে ব্যবহৃত কম্পিউটার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95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64" y="1254923"/>
            <a:ext cx="3808162" cy="2752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8" y="3583168"/>
            <a:ext cx="4191001" cy="235866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627526" y="1738096"/>
            <a:ext cx="3373473" cy="578882"/>
          </a:xfrm>
          <a:prstGeom prst="wedgeRoundRectCallout">
            <a:avLst>
              <a:gd name="adj1" fmla="val -78804"/>
              <a:gd name="adj2" fmla="val 15136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err="1">
                <a:solidFill>
                  <a:schemeClr val="accent4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যুদ্ধক্ষেত্র</a:t>
            </a:r>
            <a:r>
              <a:rPr lang="bn-BD" sz="2800" b="1" dirty="0">
                <a:solidFill>
                  <a:schemeClr val="accent4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পরিচালনায় প্রযুক্তি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110" y="5562600"/>
            <a:ext cx="3075490" cy="578882"/>
          </a:xfrm>
          <a:prstGeom prst="wedgeRoundRectCallout">
            <a:avLst>
              <a:gd name="adj1" fmla="val 133416"/>
              <a:gd name="adj2" fmla="val -24288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err="1">
                <a:solidFill>
                  <a:schemeClr val="accent4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যুদ্ধক্ষেত্র</a:t>
            </a:r>
            <a:r>
              <a:rPr lang="bn-BD" sz="2800" b="1" dirty="0">
                <a:solidFill>
                  <a:schemeClr val="accent4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পর্যবেক্ষণে প্রযুক্তি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t="14200" r="22089" b="33371"/>
          <a:stretch/>
        </p:blipFill>
        <p:spPr bwMode="auto">
          <a:xfrm>
            <a:off x="3559055" y="171794"/>
            <a:ext cx="2136945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16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71675"/>
            <a:ext cx="8839200" cy="3833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9" t="14326" r="15565" b="36703"/>
          <a:stretch/>
        </p:blipFill>
        <p:spPr bwMode="auto">
          <a:xfrm>
            <a:off x="5315730" y="5141943"/>
            <a:ext cx="2185275" cy="64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640" y="5306114"/>
            <a:ext cx="2975630" cy="10304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t="14200" r="22089" b="33371"/>
          <a:stretch/>
        </p:blipFill>
        <p:spPr bwMode="auto">
          <a:xfrm>
            <a:off x="3559055" y="171794"/>
            <a:ext cx="2136945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1D6D612-9EE3-4CBC-9334-29D67E609A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0" y="5760720"/>
            <a:ext cx="4434736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1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8" t="13688" r="34344" b="39855"/>
          <a:stretch/>
        </p:blipFill>
        <p:spPr bwMode="auto">
          <a:xfrm>
            <a:off x="3718384" y="152400"/>
            <a:ext cx="1928902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t="15018" r="24109" b="36599"/>
          <a:stretch/>
        </p:blipFill>
        <p:spPr bwMode="auto">
          <a:xfrm>
            <a:off x="681154" y="2133600"/>
            <a:ext cx="388111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0" y="28194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 panose="05020102010507070707" pitchFamily="18" charset="2"/>
              <a:buChar char=""/>
              <a:defRPr/>
            </a:pPr>
            <a:r>
              <a:rPr lang="bn-BD" sz="3200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আই.সি.টি</a:t>
            </a:r>
            <a:r>
              <a:rPr lang="bn-BD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নির্ভর প্রতিরক্ষা ব্যবস্থার </a:t>
            </a:r>
            <a:r>
              <a:rPr lang="en-US" sz="3200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ধারণা</a:t>
            </a:r>
            <a:r>
              <a:rPr lang="en-US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ব্যাখ্যা</a:t>
            </a:r>
            <a:r>
              <a:rPr lang="en-US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করতে</a:t>
            </a:r>
            <a:r>
              <a:rPr lang="en-US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পারবে।</a:t>
            </a:r>
            <a:endParaRPr lang="en-US" sz="3200" dirty="0">
              <a:ln w="28575"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 panose="05020102010507070707" pitchFamily="18" charset="2"/>
              <a:buChar char=""/>
              <a:defRPr/>
            </a:pPr>
            <a:r>
              <a:rPr lang="bn-BD" sz="3200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আই.সি.টি</a:t>
            </a:r>
            <a:r>
              <a:rPr lang="bn-BD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নির্ভর প্রতিরক্ষা ব্যবস্থার বৈশিষ্ট্য উল্লেখ</a:t>
            </a:r>
            <a:r>
              <a:rPr lang="en-US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করতে</a:t>
            </a:r>
            <a:r>
              <a:rPr lang="en-US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পারবে।</a:t>
            </a:r>
          </a:p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Wingdings 2" panose="05020102010507070707" pitchFamily="18" charset="2"/>
              <a:buChar char=""/>
              <a:defRPr/>
            </a:pPr>
            <a:r>
              <a:rPr lang="bn-BD" sz="3200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আই.সি.টি</a:t>
            </a:r>
            <a:r>
              <a:rPr lang="bn-BD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নির্ভর প্রতিরক্ষা ব্যবস্থার ব্যবহার বর্ণনা </a:t>
            </a:r>
            <a:r>
              <a:rPr lang="en-US" sz="3200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করতে</a:t>
            </a:r>
            <a:r>
              <a:rPr lang="en-US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পারবে।</a:t>
            </a:r>
            <a:endParaRPr lang="en-US" sz="3200" dirty="0">
              <a:ln w="28575"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Wingdings 2" panose="05020102010507070707" pitchFamily="18" charset="2"/>
              <a:buChar char=""/>
              <a:defRPr/>
            </a:pPr>
            <a:endParaRPr lang="en-US" sz="3200" dirty="0">
              <a:ln w="28575"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 panose="05020102010507070707" pitchFamily="18" charset="2"/>
              <a:buChar char=""/>
              <a:defRPr/>
            </a:pPr>
            <a:endParaRPr lang="en-US" sz="3200" dirty="0">
              <a:ln w="28575"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7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0" y="1676400"/>
            <a:ext cx="5181600" cy="41910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কোন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দেশের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সার্বভৌমত্ব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জনগনের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নিরাপত্তা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নির্ভর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39725" lvl="1" indent="0" algn="just">
              <a:spcBef>
                <a:spcPts val="0"/>
              </a:spcBef>
              <a:buNone/>
            </a:pP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ঐ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দেশের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প্রতিরক্ষা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ব্যবস্থার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উপর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 </a:t>
            </a:r>
          </a:p>
          <a:p>
            <a:pPr marL="400050" lvl="1" indent="0" algn="just">
              <a:spcBef>
                <a:spcPts val="0"/>
              </a:spcBef>
              <a:buNone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857250" lvl="1" indent="-4572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বর্তমানে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প্রতিটি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দেশে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প্রতিরক্ষা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বাহিনী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পরিচালনা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অভ্যন্তরীণ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যোগাযোগ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ব্যবস্থায়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ব্যাপকভাবে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ব্যবহৃত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হচ্ছে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339725" lvl="1" indent="0" algn="just"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তথ্য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যোগাযোগ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প্রযুক্তি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  <a:p>
            <a:pPr marL="365760" indent="-36576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65760" indent="-36576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65760" indent="-36576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65760" indent="-36576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65760" indent="-36576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65760" indent="-36576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65760" indent="-36576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65760" indent="-36576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65760" indent="-36576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65760" indent="-36576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65760" indent="-36576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295162E-BBC4-48C4-BCA3-4F9C0E00D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24000"/>
            <a:ext cx="35814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7A05AF1-573E-4F77-8028-64C9622E1F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970" y="4038600"/>
            <a:ext cx="3534260" cy="2351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DCDEB83-F910-4B77-8C8C-8E3633DF2A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024" b="10436"/>
          <a:stretch/>
        </p:blipFill>
        <p:spPr>
          <a:xfrm>
            <a:off x="2971800" y="152400"/>
            <a:ext cx="3158002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4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1006</TotalTime>
  <Words>493</Words>
  <Application>Microsoft Office PowerPoint</Application>
  <PresentationFormat>On-screen Show (4:3)</PresentationFormat>
  <Paragraphs>108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Courier New</vt:lpstr>
      <vt:lpstr>SolaimanLipi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Md.Manjur-E-Elahee</dc:creator>
  <cp:lastModifiedBy>Md.Manjur-E-Elahee</cp:lastModifiedBy>
  <cp:revision>266</cp:revision>
  <dcterms:created xsi:type="dcterms:W3CDTF">2013-07-06T13:48:09Z</dcterms:created>
  <dcterms:modified xsi:type="dcterms:W3CDTF">2019-12-06T13:59:50Z</dcterms:modified>
</cp:coreProperties>
</file>