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256" r:id="rId10"/>
    <p:sldId id="332" r:id="rId11"/>
    <p:sldId id="291" r:id="rId12"/>
    <p:sldId id="333" r:id="rId13"/>
    <p:sldId id="258" r:id="rId14"/>
    <p:sldId id="293" r:id="rId15"/>
    <p:sldId id="259" r:id="rId16"/>
    <p:sldId id="278" r:id="rId17"/>
    <p:sldId id="268" r:id="rId18"/>
    <p:sldId id="295" r:id="rId19"/>
    <p:sldId id="294" r:id="rId20"/>
    <p:sldId id="296" r:id="rId21"/>
    <p:sldId id="326" r:id="rId22"/>
    <p:sldId id="327" r:id="rId23"/>
    <p:sldId id="329" r:id="rId24"/>
    <p:sldId id="328" r:id="rId25"/>
    <p:sldId id="330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71F1-8449-4A6A-8E38-F080921F6D31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019A-B326-4485-9E52-781403D7A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DB28-6CF4-4FD0-AF3D-BC2E4F91A97B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55CB-49D2-40F7-98BD-3589C8F6B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এখানে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ট্রিগার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করা হয়েছে। সঠিক উত্তর জানতে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অপশনগুলিতে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ক্লিক করুন।</a:t>
            </a:r>
            <a:endParaRPr lang="en-US" sz="2800" b="0" i="0" dirty="0">
              <a:effectLst/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108B-6094-4799-8621-A0584941E8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2E1B2-DDA8-45FF-B585-E55DBCE720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5A01A-A73F-4F95-AFFF-402EEAD8AB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26" Type="http://schemas.openxmlformats.org/officeDocument/2006/relationships/image" Target="../media/image9.png"/><Relationship Id="rId39" Type="http://schemas.openxmlformats.org/officeDocument/2006/relationships/slide" Target="../slides/slide25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3.xml"/><Relationship Id="rId34" Type="http://schemas.openxmlformats.org/officeDocument/2006/relationships/image" Target="../media/image13.png"/><Relationship Id="rId42" Type="http://schemas.openxmlformats.org/officeDocument/2006/relationships/image" Target="../media/image1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5" Type="http://schemas.openxmlformats.org/officeDocument/2006/relationships/slide" Target="../slides/slide8.xml"/><Relationship Id="rId33" Type="http://schemas.openxmlformats.org/officeDocument/2006/relationships/slide" Target="../slides/slide21.xml"/><Relationship Id="rId38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g"/><Relationship Id="rId29" Type="http://schemas.openxmlformats.org/officeDocument/2006/relationships/slide" Target="../slides/slide7.xml"/><Relationship Id="rId41" Type="http://schemas.openxmlformats.org/officeDocument/2006/relationships/slide" Target="../slides/slide2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37" Type="http://schemas.openxmlformats.org/officeDocument/2006/relationships/slide" Target="../slides/slide24.xml"/><Relationship Id="rId40" Type="http://schemas.openxmlformats.org/officeDocument/2006/relationships/image" Target="../media/image1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slide" Target="../slides/slide4.xml"/><Relationship Id="rId28" Type="http://schemas.openxmlformats.org/officeDocument/2006/relationships/image" Target="../media/image10.png"/><Relationship Id="rId36" Type="http://schemas.openxmlformats.org/officeDocument/2006/relationships/image" Target="../media/image1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31" Type="http://schemas.openxmlformats.org/officeDocument/2006/relationships/slide" Target="../slides/slide9.xml"/><Relationship Id="rId44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7.png"/><Relationship Id="rId27" Type="http://schemas.openxmlformats.org/officeDocument/2006/relationships/slide" Target="../slides/slide5.xml"/><Relationship Id="rId30" Type="http://schemas.openxmlformats.org/officeDocument/2006/relationships/image" Target="../media/image11.png"/><Relationship Id="rId35" Type="http://schemas.openxmlformats.org/officeDocument/2006/relationships/slide" Target="../slides/slide23.xml"/><Relationship Id="rId43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-9525" y="833664"/>
            <a:ext cx="9156700" cy="3307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48590"/>
            <a:ext cx="548640" cy="548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175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6522750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 rot="10800000">
            <a:off x="7924801" y="6529249"/>
            <a:ext cx="322627" cy="32004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240" r="3056" b="3334"/>
          <a:stretch/>
        </p:blipFill>
        <p:spPr>
          <a:xfrm>
            <a:off x="8708610" y="6537960"/>
            <a:ext cx="320040" cy="3190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0516"/>
            <a:ext cx="548640" cy="546714"/>
          </a:xfrm>
          <a:prstGeom prst="rect">
            <a:avLst/>
          </a:prstGeom>
        </p:spPr>
      </p:pic>
      <p:pic>
        <p:nvPicPr>
          <p:cNvPr id="13" name="Picture 4">
            <a:hlinkClick r:id="rId2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1003828" y="787318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2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712571" y="78620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2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859090" y="790193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2425857" y="78435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3138945" y="78524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3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70714" y="786492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3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5542" y="784548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35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00370" y="783999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7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18637" y="781050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9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19142" y="784938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rId41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129171" y="781049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43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290657" y="786201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slide" Target="slide22.xml"/><Relationship Id="rId10" Type="http://schemas.openxmlformats.org/officeDocument/2006/relationships/slide" Target="slide9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7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" y="1169672"/>
            <a:ext cx="7759430" cy="5303081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r="7592" b="30706"/>
          <a:stretch/>
        </p:blipFill>
        <p:spPr bwMode="auto">
          <a:xfrm>
            <a:off x="3842426" y="248056"/>
            <a:ext cx="14106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772993" y="1137545"/>
            <a:ext cx="1210796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787316" y="1587577"/>
            <a:ext cx="1210796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780966" y="2015607"/>
            <a:ext cx="1210796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3551" y="3366169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72401" y="2449204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779342" y="2906414"/>
            <a:ext cx="1210796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2993" y="3821213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772400" y="4278422"/>
            <a:ext cx="1210796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47356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51928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87316" y="5650012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785101" y="6092699"/>
            <a:ext cx="1210796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0" y="2895600"/>
            <a:ext cx="4495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পদ্ধতিতে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জীবকোষে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জীবদেহে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প্রবেশ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করানোর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কৌশলকে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6"/>
          <a:stretch/>
        </p:blipFill>
        <p:spPr>
          <a:xfrm>
            <a:off x="4419600" y="2667000"/>
            <a:ext cx="4686300" cy="257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1828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হচ্ছে-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905000"/>
            <a:ext cx="4953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পূর্ণাঙ্গ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জীনকে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জিনোম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বায়োটেকনোলজির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প্রাণীর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জিনোমকে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সুবিধানুযায়ী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সাজিয়ে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নেয়াকেই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buNone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মডিফিকেশন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7768">
            <a:off x="6402505" y="1121725"/>
            <a:ext cx="1843486" cy="309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54" y="4038600"/>
            <a:ext cx="3458764" cy="229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1828800"/>
            <a:ext cx="5638800" cy="3429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57200" lvl="1" indent="-457200" algn="just">
              <a:spcBef>
                <a:spcPts val="0"/>
              </a:spcBef>
              <a:buNone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উন্নত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বৈশিষ্ট্যধারী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উদ্ভিত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সৃষ্টিতে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r>
              <a:rPr lang="bn-BD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 </a:t>
            </a:r>
            <a:endParaRPr lang="bn-BD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প্রাণী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সৃষ্টিতে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0" y="5943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যদিও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ক্লোনিং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কাছাকাছি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কিন্তু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অর্ন্তভূক্ত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8" y="1359656"/>
            <a:ext cx="3211893" cy="214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68" y="3543300"/>
            <a:ext cx="3244659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981200"/>
            <a:ext cx="5715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নতুন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প্রজাতির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তৈরিকে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genetically modified organism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১৯৭০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সাল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প্রকৃয়া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শুরু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প্রজনন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ছাড়া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ডিএনএ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নতুন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সিকুয়েন্স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পর্যায়ক্রম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69" y="1233714"/>
            <a:ext cx="3183203" cy="26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8"/>
          <a:stretch/>
        </p:blipFill>
        <p:spPr>
          <a:xfrm>
            <a:off x="5931770" y="4080317"/>
            <a:ext cx="3177006" cy="228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600200"/>
            <a:ext cx="5257800" cy="522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১৯৭৩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Herbert Boyer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Stanley Cohen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সর্বপ্রথম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ট্রান্সজেনিক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বছর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Rudolf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Jaenisch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ট্রান্সজেনিক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ইঁদুর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বিশ্বের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প্রথম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ট্রান্সজেনিক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প্রাণী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16172"/>
            <a:ext cx="3514910" cy="233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89" y="1177472"/>
            <a:ext cx="2850453" cy="285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95400"/>
            <a:ext cx="5334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বছর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১৯৭৬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Herbert Boyer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Robert Swanson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ি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ষ্ঠা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বিশ্বের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প্রথম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কোম্পানি</a:t>
            </a: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“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Genetech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বছর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Genetech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ব্যকটেরিয়া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মানব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প্রোটিন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somatostatin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174625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হিউম্যান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ইনসুলিন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সুপরিচিত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44" y="1295400"/>
            <a:ext cx="3396344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44" y="3810000"/>
            <a:ext cx="33886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2362200"/>
            <a:ext cx="506505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অবলম্বন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98463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কোষ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স্থানান্তর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তাদেরকে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একত্রে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98463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রিকম্বিনেন্ট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7" y="2298792"/>
            <a:ext cx="4078943" cy="295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93806"/>
            <a:ext cx="2362200" cy="24161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ব্যাপক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endParaRPr lang="bn-BD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চিকিৎসা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14" y="3915551"/>
            <a:ext cx="3884753" cy="24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ব্যাপক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কৃষি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সহ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অন্যান্য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  <a:buFont typeface="Wingdings" pitchFamily="2" charset="2"/>
              <a:buChar char="q"/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1773517"/>
            <a:ext cx="3428137" cy="218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4114800"/>
            <a:ext cx="34234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ইনসুলিন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হিউম্যান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গ্রোথ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হরমোন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হিউম্যান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অ্যালবুমিন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9" y="1743526"/>
            <a:ext cx="3171502" cy="199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06176"/>
            <a:ext cx="2511596" cy="259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11681"/>
          <a:stretch/>
        </p:blipFill>
        <p:spPr bwMode="auto">
          <a:xfrm>
            <a:off x="3276600" y="238328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230992" cy="3392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0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ভ্যাক্সিন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ঔষধ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 algn="just"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7" b="20866"/>
          <a:stretch/>
        </p:blipFill>
        <p:spPr>
          <a:xfrm>
            <a:off x="5560541" y="1723572"/>
            <a:ext cx="3125888" cy="227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84" y="4022275"/>
            <a:ext cx="3133516" cy="248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81200" y="2590801"/>
            <a:ext cx="3810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289436" y="2895600"/>
            <a:ext cx="38733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2800" b="1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800" b="1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b="1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r>
              <a:rPr lang="bn-BD" sz="2800" b="1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</a:t>
            </a:r>
            <a:endParaRPr lang="en-US" sz="2800" b="1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487589" y="304800"/>
            <a:ext cx="1783080" cy="3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2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312319" y="3201593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3315892" y="264199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689373" y="2644940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685800" y="3194449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3314859" y="264707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3314859" y="3209302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683260" y="3197454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688340" y="2651500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487589" y="304800"/>
            <a:ext cx="1783080" cy="3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685799" y="1981200"/>
            <a:ext cx="7914911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১.ট্রান্সজেনিক উদ্ভিদ ও প্রাণী সৃষ্টিতে কাজ করে কোনটি?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3311889" y="3203446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3304619" y="2646420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বায়োইনফরমেটিক্স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685449" y="2644646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ন্যানোটেকনোলজি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685450" y="3195929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3322208" y="5391012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AutoShape 55"/>
          <p:cNvSpPr>
            <a:spLocks noChangeArrowheads="1"/>
          </p:cNvSpPr>
          <p:nvPr/>
        </p:nvSpPr>
        <p:spPr bwMode="auto">
          <a:xfrm>
            <a:off x="694533" y="539382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auto">
          <a:xfrm>
            <a:off x="699262" y="483435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2" name="AutoShape 54"/>
          <p:cNvSpPr>
            <a:spLocks noChangeArrowheads="1"/>
          </p:cNvSpPr>
          <p:nvPr/>
        </p:nvSpPr>
        <p:spPr bwMode="auto">
          <a:xfrm>
            <a:off x="3322128" y="4844096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3" name="AutoShape 55"/>
          <p:cNvSpPr>
            <a:spLocks noChangeArrowheads="1"/>
          </p:cNvSpPr>
          <p:nvPr/>
        </p:nvSpPr>
        <p:spPr bwMode="auto">
          <a:xfrm>
            <a:off x="693500" y="539890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>
            <a:off x="3324748" y="5398721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3319588" y="4847101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698229" y="4840919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695688" y="4170619"/>
            <a:ext cx="7914911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২.সাধারণ 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olaimanLipi" panose="02000500020000020004" pitchFamily="2" charset="0"/>
              </a:rPr>
              <a:t>DNA </a:t>
            </a:r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ছাড়াও </a:t>
            </a:r>
            <a:r>
              <a:rPr lang="bn-BD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ব্যাকটেরিয়া</a:t>
            </a:r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দেহে অতিরিক্ত বৃত্তাকার যে 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olaimanLipi" panose="02000500020000020004" pitchFamily="2" charset="0"/>
              </a:rPr>
              <a:t>DNA </a:t>
            </a:r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olaimanLipi" panose="02000500020000020004" pitchFamily="2" charset="0"/>
              </a:rPr>
              <a:t> </a:t>
            </a:r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থাকে তাকে কী বলে?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3321778" y="5392865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রিকম্বিনেন্ট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olaimanLipi" panose="02000500020000020004" pitchFamily="2" charset="0"/>
              </a:rPr>
              <a:t>DNA</a:t>
            </a:r>
          </a:p>
        </p:txBody>
      </p: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683260" y="5398245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ক্রোমজম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0" name="AutoShape 53"/>
          <p:cNvSpPr>
            <a:spLocks noChangeArrowheads="1"/>
          </p:cNvSpPr>
          <p:nvPr/>
        </p:nvSpPr>
        <p:spPr bwMode="auto">
          <a:xfrm>
            <a:off x="695338" y="4834065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নিউক্লিয়াস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>
            <a:off x="3321778" y="4845576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প্লাজমিড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  <p:bldP spid="13" grpId="1" animBg="1"/>
      <p:bldP spid="9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/>
      <p:bldP spid="39" grpId="0"/>
      <p:bldP spid="40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19199" y="1279120"/>
            <a:ext cx="6705601" cy="519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3352800" y="158255"/>
            <a:ext cx="200613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685800" y="2515010"/>
            <a:ext cx="15778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52054" y="4074337"/>
            <a:ext cx="1513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817417" y="2972210"/>
            <a:ext cx="6726383" cy="6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জেনেটিকইঞ্জিনিয়ারিং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বৈশিষ্ট্যগুলি উল্লেখ</a:t>
            </a:r>
            <a:r>
              <a:rPr lang="en-US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7417" y="4613643"/>
            <a:ext cx="7412183" cy="6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জেনেটিকইঞ্জিনিয়ারিং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ব্যবহারের ক্ষেত্রগুলি  উল্লেখ </a:t>
            </a:r>
            <a:r>
              <a:rPr lang="en-US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5104" y="1476930"/>
            <a:ext cx="7162800" cy="4671390"/>
            <a:chOff x="1066800" y="1272210"/>
            <a:chExt cx="7162800" cy="467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475780" y="174461"/>
            <a:ext cx="2086820" cy="57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04800" y="4952999"/>
            <a:ext cx="6983104" cy="149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কী? </a:t>
            </a:r>
            <a:endParaRPr lang="en-US" sz="2800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বৈশিষ্ট্যগুলি কী?</a:t>
            </a:r>
          </a:p>
          <a:p>
            <a:pPr marL="571500" indent="-571500" algn="just">
              <a:buFont typeface="Wingdings 2" panose="05020102010507070707" pitchFamily="18" charset="2"/>
              <a:buChar char=""/>
              <a:defRPr/>
            </a:pP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ব্যবহারের ক্ষেত্রগুলি কী?</a:t>
            </a:r>
            <a:endParaRPr lang="en-US" sz="2800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1385868" y="2130587"/>
            <a:ext cx="2445739" cy="6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9701"/>
            <a:ext cx="6553200" cy="52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97096" y="184176"/>
            <a:ext cx="213838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609678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জেনেটিক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ইঞ্জিনিয়ারিং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রিকম্বিনেন্ট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olaimanLipi" panose="02000500020000020004" pitchFamily="2" charset="0"/>
              </a:rPr>
              <a:t>DNA</a:t>
            </a:r>
            <a:r>
              <a:rPr lang="en-US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 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 কি </a:t>
            </a:r>
            <a:r>
              <a:rPr lang="bn-BD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অবদান রেখেছে।</a:t>
            </a:r>
            <a:endParaRPr lang="bn-BD" sz="2800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3581400" y="132944"/>
            <a:ext cx="1981200" cy="6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76584"/>
            <a:ext cx="4953000" cy="39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3023" y="168756"/>
            <a:ext cx="1952017" cy="58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677318" y="1297358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915"/>
          <a:stretch/>
        </p:blipFill>
        <p:spPr bwMode="auto">
          <a:xfrm>
            <a:off x="131620" y="1177805"/>
            <a:ext cx="4432300" cy="52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4657184" y="1262742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2" r="3976" b="30522"/>
          <a:stretch/>
        </p:blipFill>
        <p:spPr bwMode="auto">
          <a:xfrm>
            <a:off x="5232627" y="3663466"/>
            <a:ext cx="3149373" cy="6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6176" r="5815" b="35267"/>
          <a:stretch/>
        </p:blipFill>
        <p:spPr bwMode="auto">
          <a:xfrm>
            <a:off x="4834982" y="1819310"/>
            <a:ext cx="3962401" cy="4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6284" r="4787" b="33975"/>
          <a:stretch/>
        </p:blipFill>
        <p:spPr bwMode="auto">
          <a:xfrm>
            <a:off x="4675327" y="2403512"/>
            <a:ext cx="4285343" cy="4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7636" r="11651" b="35236"/>
          <a:stretch/>
        </p:blipFill>
        <p:spPr bwMode="auto">
          <a:xfrm>
            <a:off x="5720938" y="3019925"/>
            <a:ext cx="1973944" cy="4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886" y="4287878"/>
            <a:ext cx="4411264" cy="1304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0974" y="5486400"/>
            <a:ext cx="331041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4772" r="45836" b="36137"/>
          <a:stretch/>
        </p:blipFill>
        <p:spPr bwMode="auto">
          <a:xfrm>
            <a:off x="3522803" y="239138"/>
            <a:ext cx="20397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978849" cy="37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04" y="3200400"/>
            <a:ext cx="4191054" cy="29430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" y="1522625"/>
            <a:ext cx="4246291" cy="28221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8200" y="1542965"/>
            <a:ext cx="2514600" cy="578882"/>
          </a:xfrm>
          <a:prstGeom prst="wedgeRoundRectCallout">
            <a:avLst>
              <a:gd name="adj1" fmla="val -110672"/>
              <a:gd name="adj2" fmla="val 1751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প্রাকৃতিক খামার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473" y="5410200"/>
            <a:ext cx="1884327" cy="578882"/>
          </a:xfrm>
          <a:prstGeom prst="wedgeRoundRectCallout">
            <a:avLst>
              <a:gd name="adj1" fmla="val 136868"/>
              <a:gd name="adj2" fmla="val -199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কৃত্রিম খামার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1" y="1614246"/>
            <a:ext cx="3220941" cy="2576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58689"/>
            <a:ext cx="3418164" cy="2407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781399"/>
            <a:ext cx="2133600" cy="578882"/>
          </a:xfrm>
          <a:prstGeom prst="wedgeRoundRectCallout">
            <a:avLst>
              <a:gd name="adj1" fmla="val -78804"/>
              <a:gd name="adj2" fmla="val 15136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err="1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স্বভাবিক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ফল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562600"/>
            <a:ext cx="1981200" cy="578882"/>
          </a:xfrm>
          <a:prstGeom prst="wedgeRoundRectCallout">
            <a:avLst>
              <a:gd name="adj1" fmla="val 153778"/>
              <a:gd name="adj2" fmla="val -1639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err="1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মডিফিটেড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ফল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24" y="2828590"/>
            <a:ext cx="4299528" cy="2570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5867400" y="1579123"/>
            <a:ext cx="230827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456755"/>
            <a:ext cx="264057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237" y="5593915"/>
            <a:ext cx="3278902" cy="640080"/>
          </a:xfrm>
          <a:prstGeom prst="rect">
            <a:avLst/>
          </a:prstGeom>
        </p:spPr>
      </p:pic>
      <p:pic>
        <p:nvPicPr>
          <p:cNvPr id="14" name="Content Placeholder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" y="1600200"/>
            <a:ext cx="4572000" cy="3352800"/>
          </a:xfrm>
        </p:spPr>
      </p:pic>
    </p:spTree>
    <p:extLst>
      <p:ext uri="{BB962C8B-B14F-4D97-AF65-F5344CB8AC3E}">
        <p14:creationId xmlns:p14="http://schemas.microsoft.com/office/powerpoint/2010/main" val="3665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3718384" y="152400"/>
            <a:ext cx="176801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1371600" y="2133600"/>
            <a:ext cx="38811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78870" y="2819400"/>
            <a:ext cx="80079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বৈশিষ্ট্য উল্লেখ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বর্ণনা </a:t>
            </a:r>
            <a:r>
              <a:rPr lang="en-US" sz="320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পারবে।</a:t>
            </a: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en-US" sz="320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828800"/>
            <a:ext cx="510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হচ্ছে-</a:t>
            </a:r>
          </a:p>
          <a:p>
            <a:pPr marL="457200" lvl="1" indent="-457200" algn="just">
              <a:spcBef>
                <a:spcPts val="0"/>
              </a:spcBef>
              <a:buNone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নির্দিষ্ট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জিন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বহনকারী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খন্ড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পৃথক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endParaRPr lang="bn-BD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অথবা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bn-BD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lvl="1" indent="-457200" algn="just">
              <a:spcBef>
                <a:spcPts val="0"/>
              </a:spcBef>
              <a:buNone/>
            </a:pPr>
            <a:r>
              <a:rPr lang="bn-BD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ভিন্ন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প্রকৃতির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একাধিক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অণু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পরস্পর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সংযুক্ত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52" y="1524000"/>
            <a:ext cx="3402248" cy="237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63" y="152400"/>
            <a:ext cx="3310415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51" y="3962400"/>
            <a:ext cx="356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365</Words>
  <Application>Microsoft Office PowerPoint</Application>
  <PresentationFormat>On-screen Show (4:3)</PresentationFormat>
  <Paragraphs>151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Md.Manjur-E-Elahee</cp:lastModifiedBy>
  <cp:revision>478</cp:revision>
  <dcterms:created xsi:type="dcterms:W3CDTF">2013-07-06T13:48:09Z</dcterms:created>
  <dcterms:modified xsi:type="dcterms:W3CDTF">2019-12-06T14:04:51Z</dcterms:modified>
</cp:coreProperties>
</file>