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93" r:id="rId3"/>
    <p:sldId id="294" r:id="rId4"/>
    <p:sldId id="302" r:id="rId5"/>
    <p:sldId id="295" r:id="rId6"/>
    <p:sldId id="296" r:id="rId7"/>
    <p:sldId id="256" r:id="rId8"/>
    <p:sldId id="290" r:id="rId9"/>
    <p:sldId id="271" r:id="rId10"/>
    <p:sldId id="258" r:id="rId11"/>
    <p:sldId id="272" r:id="rId12"/>
    <p:sldId id="291" r:id="rId13"/>
    <p:sldId id="277" r:id="rId14"/>
    <p:sldId id="292" r:id="rId15"/>
    <p:sldId id="274" r:id="rId16"/>
    <p:sldId id="275" r:id="rId17"/>
    <p:sldId id="276" r:id="rId18"/>
    <p:sldId id="261" r:id="rId19"/>
    <p:sldId id="303" r:id="rId20"/>
    <p:sldId id="304" r:id="rId21"/>
    <p:sldId id="300" r:id="rId22"/>
    <p:sldId id="301" r:id="rId23"/>
    <p:sldId id="299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7E72F-DC69-463A-8A9F-E6C3CBBFEA2E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CFB3-2808-4089-9E05-739CA8559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50E8B8-0C5F-4AB4-91E6-4F8616671FE8}" type="datetimeFigureOut">
              <a:rPr lang="en-US" smtClean="0"/>
              <a:pPr/>
              <a:t>06-Dec-19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rri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7854" cy="6949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3352800" cy="1600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Comp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3523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9624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 সমস্ত সিস্টেম চালু রাখতে শক্তির দরকার। পাওয়ার কানেক্টরের মাধ্যমে পাওয়ার সাপ্লাই ইউনিট থেকে মাদারবোর্ড ও এর বিভিন্ন অংশ বিদ্যুৎ পায়। সাধারণত ২০ পিন বা ২৪ পিন বিশিষ্ট সকেটের মাধ্যমে মাদারবোর্ড পাওয়ার পায়।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9" y="1607231"/>
            <a:ext cx="2133600" cy="1287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আর এটা হল পাওয়ার জ্যাক 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–</a:t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sz="10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utoShape 5" descr="undefined"/>
          <p:cNvSpPr>
            <a:spLocks noChangeAspect="1" noChangeArrowheads="1"/>
          </p:cNvSpPr>
          <p:nvPr/>
        </p:nvSpPr>
        <p:spPr bwMode="auto">
          <a:xfrm>
            <a:off x="0" y="138113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381000"/>
            <a:ext cx="2876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000" b="1" u="sng" dirty="0">
                <a:latin typeface="NikoshBAN" pitchFamily="2" charset="0"/>
                <a:cs typeface="NikoshBAN" pitchFamily="2" charset="0"/>
              </a:rPr>
              <a:t>পাওয়ার কানেক্টর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468" y="2960727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পাওয়ার জ্যাক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30" y="1752600"/>
            <a:ext cx="2109970" cy="1208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108380" y="2895600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পাওয়ার সাপ্লাই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481">
            <a:off x="350484" y="2026681"/>
            <a:ext cx="5098763" cy="144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52400"/>
            <a:ext cx="275428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latin typeface="NikoshBAN" pitchFamily="2" charset="0"/>
                <a:cs typeface="NikoshBAN" pitchFamily="2" charset="0"/>
              </a:rPr>
              <a:t>এজিপি স্লট</a:t>
            </a:r>
            <a:endParaRPr lang="en-US" sz="6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79" y="5334000"/>
            <a:ext cx="91438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spc="50" dirty="0">
                <a:ln w="11430"/>
                <a:latin typeface="NikoshBAN" pitchFamily="2" charset="0"/>
                <a:cs typeface="NikoshBAN" pitchFamily="2" charset="0"/>
              </a:rPr>
              <a:t>এই স্লটে ডিসপ্লে সিষ্টেমের জন্য 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AGP </a:t>
            </a:r>
            <a:r>
              <a:rPr lang="bn-BD" sz="4000" spc="50" dirty="0">
                <a:ln w="11430"/>
                <a:latin typeface="NikoshBAN" pitchFamily="2" charset="0"/>
                <a:cs typeface="NikoshBAN" pitchFamily="2" charset="0"/>
              </a:rPr>
              <a:t>কার্ড বসানো হয়।</a:t>
            </a:r>
            <a:endParaRPr lang="en-US" sz="40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206866" cy="322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070088">
            <a:off x="6114126" y="3661951"/>
            <a:ext cx="165942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AGP </a:t>
            </a:r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53534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4114"/>
            <a:ext cx="49007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সিডি/হার্ডডিক্স ড্রাইভ কানেক্টর</a:t>
            </a:r>
            <a:endParaRPr lang="en-US" sz="40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0"/>
            <a:ext cx="8823249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spc="50" dirty="0">
                <a:ln w="11430"/>
                <a:latin typeface="NikoshBAN" pitchFamily="2" charset="0"/>
                <a:cs typeface="NikoshBAN" pitchFamily="2" charset="0"/>
              </a:rPr>
              <a:t>এটি সিডি/হার্ডডিক্স ড্রাইভ সংযোগের জন্য ব্যবহৃত হয়।</a:t>
            </a:r>
          </a:p>
          <a:p>
            <a:pPr algn="ctr"/>
            <a:r>
              <a:rPr lang="bn-BD" sz="4000" spc="50" dirty="0">
                <a:ln w="11430"/>
                <a:latin typeface="NikoshBAN" pitchFamily="2" charset="0"/>
                <a:cs typeface="NikoshBAN" pitchFamily="2" charset="0"/>
              </a:rPr>
              <a:t> সিডি/হাডডিক্স ছাড়া অন্য কোন ডিভাইস এই কানেক্টরে</a:t>
            </a:r>
          </a:p>
          <a:p>
            <a:pPr algn="ctr"/>
            <a:r>
              <a:rPr lang="bn-BD" sz="4000" spc="50" dirty="0">
                <a:ln w="11430"/>
                <a:latin typeface="NikoshBAN" pitchFamily="2" charset="0"/>
                <a:cs typeface="NikoshBAN" pitchFamily="2" charset="0"/>
              </a:rPr>
              <a:t> যুক্ত করা যায় না।</a:t>
            </a:r>
            <a:endParaRPr lang="en-US" sz="40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2" y="1781112"/>
            <a:ext cx="1821841" cy="1695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10400" y="1625893"/>
            <a:ext cx="1981200" cy="1612605"/>
            <a:chOff x="7162801" y="1625893"/>
            <a:chExt cx="1981200" cy="16126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1" y="1625893"/>
              <a:ext cx="1752599" cy="16126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53401" y="1826541"/>
              <a:ext cx="990600" cy="352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CD Drive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5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76200"/>
            <a:ext cx="2029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u="sng" dirty="0"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78" y="4538008"/>
            <a:ext cx="81147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চিপসেট হলো মাদারবোর্ডের উপর স্থাপিত সবগুলো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চিপের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( IC )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সমষ্টি।ইহা মাদারবোর্ড এবং বিভিন্ন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কম্পোনেন্ট এর মধ্যে যোগাযোগ স্থাপন।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61" y="1371600"/>
            <a:ext cx="4315887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40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60" y="4048542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latin typeface="NikoshBAN" pitchFamily="2" charset="0"/>
                <a:cs typeface="NikoshBAN" pitchFamily="2" charset="0"/>
              </a:rPr>
              <a:t>আগে এই পোর্ট গুলোর ব্যাবহার ছিল। প্রিন্টার, ক্যামেরা, মডেম, মাউস ইত্যাদি পিসি এর সাথে কানেক্ট করতে এই পোর্টগুলো ব্যাবহার করে হত।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9255"/>
            <a:ext cx="3124200" cy="1357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74" y="1309255"/>
            <a:ext cx="3212226" cy="1357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52400"/>
            <a:ext cx="5258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000" u="sng" dirty="0">
                <a:latin typeface="NikoshBAN" pitchFamily="2" charset="0"/>
                <a:cs typeface="NikoshBAN" pitchFamily="2" charset="0"/>
              </a:rPr>
              <a:t>সিরিয়াল পোর্ট ও প্যারালাল পোর্ট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706469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প্যারালাল পোর্ট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053" y="266700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সিরিয়াল পোর্ট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95400"/>
            <a:ext cx="1600200" cy="1636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171871" y="2981980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ইউএসবি</a:t>
            </a:r>
            <a:r>
              <a:rPr lang="as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পোর্ট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4114800"/>
            <a:ext cx="9560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আইবিএম কম্পিউটার এর প্রবর্তিত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Personal System/2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নামের এই পোর্টের সাহায্যে মাউস ও কিবোর্ডকে মাদারবোর্ড এর সাথে যুক্ত করা হয় এবং সাউথব্রিজ তাদের কন্ট্রোল করে। এটা ৬ পিন বিশিষ্ট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94" y="1407529"/>
            <a:ext cx="3560618" cy="2326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228599"/>
            <a:ext cx="3358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u="sng" dirty="0">
                <a:latin typeface="NikoshBAN" pitchFamily="2" charset="0"/>
                <a:cs typeface="NikoshBAN" pitchFamily="2" charset="0"/>
              </a:rPr>
              <a:t>পিএস/টু পোর্ট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755" y="4488741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মাদারবোর্ড এ বিভিন্ন পেরিফেরাল যুক্ত করার জন্য বেশ কয়েকটি পিসিআই বা পিসিআই-ই স্লট থাকে। এগুলোতে ল্যান কার্ড, সাউন্ড কার্ড, ভিডিও কার্ড, টিভি কার্ড, মডেম, ওয়াই-ফাই কার্ড ইত্যাদি লাগানো যায়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52400"/>
            <a:ext cx="38379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u="sng" dirty="0">
                <a:latin typeface="NikoshBAN" pitchFamily="2" charset="0"/>
                <a:cs typeface="NikoshBAN" pitchFamily="2" charset="0"/>
              </a:rPr>
              <a:t>এক্সপেনশান স্লট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438525" cy="2953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520167"/>
            <a:ext cx="3821426" cy="2604033"/>
            <a:chOff x="762000" y="520167"/>
            <a:chExt cx="3821426" cy="26040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" t="5480" r="4169" b="17808"/>
            <a:stretch/>
          </p:blipFill>
          <p:spPr>
            <a:xfrm>
              <a:off x="838200" y="520167"/>
              <a:ext cx="3745226" cy="26040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 rot="569853">
              <a:off x="762000" y="2451312"/>
              <a:ext cx="20573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সাউন্ড কার্ড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3237" y="562457"/>
            <a:ext cx="3044963" cy="2485544"/>
            <a:chOff x="5413237" y="562457"/>
            <a:chExt cx="3044963" cy="24855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562457"/>
              <a:ext cx="2971800" cy="24855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072774">
              <a:off x="5413237" y="2173796"/>
              <a:ext cx="16482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LAN  </a:t>
              </a:r>
              <a:r>
                <a:rPr lang="bn-BD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কার্ড</a:t>
              </a:r>
              <a:endPara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6072" y="3581399"/>
            <a:ext cx="4830528" cy="2831689"/>
            <a:chOff x="2256072" y="3581399"/>
            <a:chExt cx="4830528" cy="28316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" t="6422" r="2327" b="5327"/>
            <a:stretch/>
          </p:blipFill>
          <p:spPr>
            <a:xfrm>
              <a:off x="2256072" y="3581399"/>
              <a:ext cx="4830528" cy="283168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 rot="20769347">
              <a:off x="4695604" y="5647295"/>
              <a:ext cx="20601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VGA 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কার্ড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333625" cy="1962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1456204"/>
            <a:ext cx="3810000" cy="2859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76200"/>
            <a:ext cx="3153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 পোর্ট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732" y="3815933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সিমোস ব্যাটারী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4495800"/>
            <a:ext cx="9220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প্রত্যেকটি মাদারবোর্ডে একটি করে ব্যাটারী পোর্ট থাকে ।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যেখানে একটি নির্দিষ্ট লিথিয়াম চার্জার যুক্ত থাকে।এব্যাটারী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কম্পিউটারে বিদ্যুৎ সংযোগ না থাকলে সিমোস র‌্যামে সরবরাহ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দিয়ে উহা মুছে যাওয়া থেকে রক্ষা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71800" y="304800"/>
            <a:ext cx="3048000" cy="914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5534561"/>
            <a:ext cx="522290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ব্যাটারী পোর্ট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ব্যাটারীর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3" descr="ekok k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9342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4572000" cy="9525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49172"/>
              </a:avLst>
            </a:prstTxWarp>
          </a:bodyPr>
          <a:lstStyle/>
          <a:p>
            <a:pPr algn="ctr" rtl="0"/>
            <a:endParaRPr lang="en-US" sz="3600" u="sng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228600">
              <a:solidFill>
                <a:srgbClr val="C229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" y="96"/>
              <a:ext cx="5568" cy="4128"/>
            </a:xfrm>
            <a:prstGeom prst="rect">
              <a:avLst/>
            </a:prstGeom>
            <a:solidFill>
              <a:srgbClr val="FFFFFF"/>
            </a:solidFill>
            <a:ln w="1524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0" y="3429000"/>
            <a:ext cx="43434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২০/১১/২০১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03860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3429000"/>
            <a:ext cx="4267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আবদুল জলিল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(কম্পিউটার)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কুড়ালিয়া নুরীয়া দাখিল মাদ্রাসা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বোরহানউদ্দিন, ভোলা।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 ০১৭১০৮১৪১৪০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" name="Picture 21" descr="Computer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9600"/>
            <a:ext cx="251232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5F9C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Flowchart: Alternate Process 23"/>
          <p:cNvSpPr/>
          <p:nvPr/>
        </p:nvSpPr>
        <p:spPr>
          <a:xfrm>
            <a:off x="3276600" y="228600"/>
            <a:ext cx="2438400" cy="14478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1341"/>
            <a:ext cx="2552700" cy="31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90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637631" y="409575"/>
            <a:ext cx="356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 u="sng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365760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গ্রুপ-২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এক্সপেনশান স্লট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আলোচনা কর।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68714"/>
            <a:ext cx="8458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গ্রুপ-১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প্রসেসর সকেট 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সম্পর্কে আলোচনা কর। 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14600" y="76200"/>
            <a:ext cx="3733800" cy="1295400"/>
            <a:chOff x="2514600" y="76200"/>
            <a:chExt cx="3733800" cy="1295400"/>
          </a:xfrm>
        </p:grpSpPr>
        <p:sp>
          <p:nvSpPr>
            <p:cNvPr id="2" name="Cloud Callout 1"/>
            <p:cNvSpPr/>
            <p:nvPr/>
          </p:nvSpPr>
          <p:spPr>
            <a:xfrm>
              <a:off x="2514600" y="76200"/>
              <a:ext cx="3733800" cy="12954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0400" y="127337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মূল্যায়ন</a:t>
              </a:r>
              <a:endPara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Left Arrow 25"/>
          <p:cNvSpPr/>
          <p:nvPr/>
        </p:nvSpPr>
        <p:spPr>
          <a:xfrm>
            <a:off x="2971800" y="4191000"/>
            <a:ext cx="4191000" cy="841269"/>
          </a:xfrm>
          <a:prstGeom prst="leftArrow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পোর্ট দুইটির নাম কি?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057400" y="5885835"/>
            <a:ext cx="4403854" cy="89596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প্রসেসর সকেটটির নাম কি?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764" y="1295400"/>
            <a:ext cx="4759078" cy="1085479"/>
            <a:chOff x="287764" y="1488875"/>
            <a:chExt cx="4759078" cy="1085479"/>
          </a:xfrm>
        </p:grpSpPr>
        <p:sp>
          <p:nvSpPr>
            <p:cNvPr id="8" name="Rectangle 7"/>
            <p:cNvSpPr/>
            <p:nvPr/>
          </p:nvSpPr>
          <p:spPr>
            <a:xfrm>
              <a:off x="1829295" y="1743357"/>
              <a:ext cx="3217547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মাদারবোর্ড </a:t>
              </a:r>
              <a:r>
                <a:rPr lang="en-US" sz="48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764" y="1488875"/>
              <a:ext cx="1447305" cy="10854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228600" y="2514600"/>
            <a:ext cx="5295215" cy="1409700"/>
            <a:chOff x="228600" y="2609850"/>
            <a:chExt cx="5295215" cy="14097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609850"/>
              <a:ext cx="2157944" cy="14097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/>
            <p:cNvSpPr/>
            <p:nvPr/>
          </p:nvSpPr>
          <p:spPr>
            <a:xfrm>
              <a:off x="2493818" y="2899201"/>
              <a:ext cx="3029997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চিত্রটি কিসের</a:t>
              </a:r>
              <a:r>
                <a:rPr lang="en-US" sz="4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" y="4093124"/>
            <a:ext cx="2874931" cy="1878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32268"/>
            <a:ext cx="2286000" cy="1749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152400"/>
            <a:ext cx="289560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411450"/>
            <a:ext cx="81534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মাদারবোর্ডে যুক্ত বিভিন্ন যন্ত্রাংশ সম্পর্কে বিস্তারিত ব্যাখ্যা কর।</a:t>
            </a:r>
            <a:endParaRPr lang="en-US" sz="44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r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5344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355896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410200" y="6229350"/>
            <a:ext cx="3505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u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omputer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37338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274323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502400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27423" y="5715000"/>
            <a:ext cx="8464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spc="50" dirty="0">
                <a:ln w="11430"/>
                <a:latin typeface="NikoshBAN" pitchFamily="2" charset="0"/>
                <a:cs typeface="NikoshBAN" pitchFamily="2" charset="0"/>
              </a:rPr>
              <a:t>উপরের চিত্র দেখ এবং চিন্তা করে বল,চিত্রটি কিসের?</a:t>
            </a:r>
            <a:endParaRPr lang="en-US" sz="40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170" y="-28039"/>
            <a:ext cx="360868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মাদারবোর্ড</a:t>
            </a:r>
          </a:p>
        </p:txBody>
      </p:sp>
    </p:spTree>
    <p:extLst>
      <p:ext uri="{BB962C8B-B14F-4D97-AF65-F5344CB8AC3E}">
        <p14:creationId xmlns:p14="http://schemas.microsoft.com/office/powerpoint/2010/main" val="25721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896" y="609600"/>
            <a:ext cx="710322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u="sng" dirty="0">
                <a:ln w="1143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8000" b="1" u="sng" dirty="0">
              <a:ln w="1143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828800"/>
            <a:ext cx="428514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</a:p>
        </p:txBody>
      </p:sp>
      <p:pic>
        <p:nvPicPr>
          <p:cNvPr id="5" name="Picture 4" descr="Mather Bord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3200400"/>
            <a:ext cx="4495800" cy="342900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66931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438400"/>
            <a:ext cx="8839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১।</a:t>
            </a:r>
            <a:r>
              <a:rPr lang="bn-BD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 মাদারবোর্ড </a:t>
            </a:r>
            <a:r>
              <a:rPr lang="en-US" sz="3600" b="1" spc="50" dirty="0" err="1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কী</a:t>
            </a:r>
            <a:r>
              <a:rPr lang="bn-BD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 তা বলতে পারবে।</a:t>
            </a:r>
            <a:endParaRPr lang="en-US" sz="3600" b="1" spc="50" dirty="0">
              <a:ln w="11430"/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r>
              <a:rPr lang="bn-BD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২</a:t>
            </a:r>
            <a:r>
              <a:rPr 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। </a:t>
            </a:r>
            <a:r>
              <a:rPr lang="bn-BD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বিভিন্ন যন্ত্রাং</a:t>
            </a:r>
            <a:r>
              <a:rPr 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en-US" sz="3600" b="1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en-US" sz="36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 </a:t>
            </a:r>
            <a:endParaRPr lang="bn-BD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r>
              <a:rPr lang="bn-BD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৩। </a:t>
            </a:r>
            <a:r>
              <a:rPr lang="bn-BD" sz="3600" b="1" spc="50" dirty="0">
                <a:ln w="11430"/>
                <a:latin typeface="NikoshBAN" pitchFamily="2" charset="0"/>
                <a:cs typeface="NikoshBAN" pitchFamily="2" charset="0"/>
              </a:rPr>
              <a:t>প্রসেসর সকেট </a:t>
            </a:r>
            <a:r>
              <a:rPr lang="bn-BD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সম্পর্কে</a:t>
            </a:r>
            <a:r>
              <a:rPr lang="en-US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বর্ণনা</a:t>
            </a:r>
            <a:r>
              <a:rPr lang="en-US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করতে</a:t>
            </a:r>
            <a:r>
              <a:rPr lang="en-US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পারবে।</a:t>
            </a:r>
          </a:p>
          <a:p>
            <a:pPr algn="ctr"/>
            <a:r>
              <a:rPr lang="bn-BD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৪। </a:t>
            </a:r>
            <a:r>
              <a:rPr lang="as-IN" sz="3600" b="1" spc="50" dirty="0">
                <a:ln w="11430"/>
                <a:latin typeface="NikoshBAN" pitchFamily="2" charset="0"/>
                <a:cs typeface="NikoshBAN" pitchFamily="2" charset="0"/>
              </a:rPr>
              <a:t>এক্সপেনশান স্লট</a:t>
            </a:r>
            <a:r>
              <a:rPr lang="bn-BD" sz="3600" b="1" spc="50" dirty="0">
                <a:ln w="11430"/>
                <a:latin typeface="NikoshBAN" pitchFamily="2" charset="0"/>
                <a:ea typeface="Mangal" pitchFamily="18" charset="0"/>
                <a:cs typeface="NikoshBAN" pitchFamily="2" charset="0"/>
              </a:rPr>
              <a:t> সম্পর্কে বলতে পারবে।</a:t>
            </a:r>
            <a:endParaRPr lang="en-US" sz="3600" b="1" spc="50" dirty="0">
              <a:ln w="11430"/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endParaRPr lang="en-US" sz="3600" b="1" spc="50" dirty="0">
              <a:ln w="11430"/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457200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6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191000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মাদারবোর্ড বা মেইনবোর্ড হল কম্পিউটারের ভেতরে অবস্থিত সার্কিট বোর্ড যাতে সিস্টেম এর প্রয়োজনীয় বিভিন্ন ডিভাইস পরষ্পরের সাথে সংযুক্ত থাকে এবং নতুন ডিভাইস সংযুক্ত করার ব্যাবস্থা থাকে।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-762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u="sng" dirty="0"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6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u="sng" dirty="0">
                <a:latin typeface="NikoshBAN" pitchFamily="2" charset="0"/>
                <a:cs typeface="NikoshBAN" pitchFamily="2" charset="0"/>
              </a:rPr>
              <a:t>কি?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9697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76200"/>
            <a:ext cx="5995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 নজরে মাদারবোর্ডের বিভিন্ন অংশ</a:t>
            </a:r>
            <a:endParaRPr lang="en-US" sz="4000" u="sng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500" y="327660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প্রসেসর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58514">
            <a:off x="5933789" y="3389957"/>
            <a:ext cx="1618623" cy="274784"/>
            <a:chOff x="20662" y="736307"/>
            <a:chExt cx="1558674" cy="274784"/>
          </a:xfrm>
          <a:solidFill>
            <a:srgbClr val="C00000"/>
          </a:solidFill>
        </p:grpSpPr>
        <p:sp>
          <p:nvSpPr>
            <p:cNvPr id="6" name="Oval 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endCxn id="5" idx="1"/>
            </p:cNvCxnSpPr>
            <p:nvPr/>
          </p:nvCxnSpPr>
          <p:spPr>
            <a:xfrm rot="21441486">
              <a:off x="234477" y="846405"/>
              <a:ext cx="1344859" cy="2233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2315830">
            <a:off x="6064376" y="5380384"/>
            <a:ext cx="1435744" cy="642785"/>
            <a:chOff x="20662" y="406659"/>
            <a:chExt cx="1372694" cy="924967"/>
          </a:xfrm>
          <a:solidFill>
            <a:srgbClr val="C00000"/>
          </a:solidFill>
        </p:grpSpPr>
        <p:sp>
          <p:nvSpPr>
            <p:cNvPr id="17" name="Oval 16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9723293">
              <a:off x="316890" y="406659"/>
              <a:ext cx="1076466" cy="924967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803295" y="6091535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58514">
            <a:off x="5872799" y="4459949"/>
            <a:ext cx="1757085" cy="274784"/>
            <a:chOff x="20662" y="736307"/>
            <a:chExt cx="1692008" cy="274784"/>
          </a:xfrm>
          <a:solidFill>
            <a:srgbClr val="C00000"/>
          </a:solidFill>
        </p:grpSpPr>
        <p:sp>
          <p:nvSpPr>
            <p:cNvPr id="22" name="Oval 2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21441486">
              <a:off x="235773" y="843212"/>
              <a:ext cx="1476897" cy="63788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620000" y="4343400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র‌্যাম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3947393" y="5501408"/>
            <a:ext cx="1219199" cy="274784"/>
            <a:chOff x="20662" y="736307"/>
            <a:chExt cx="1174043" cy="274784"/>
          </a:xfrm>
          <a:solidFill>
            <a:srgbClr val="C00000"/>
          </a:solidFill>
        </p:grpSpPr>
        <p:sp>
          <p:nvSpPr>
            <p:cNvPr id="26" name="Oval 2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>
              <a:off x="235140" y="858692"/>
              <a:ext cx="959565" cy="19901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338629" y="609600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সিডি/হার্ডডিক্স ড্রাইভ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8466997">
            <a:off x="2266888" y="5302392"/>
            <a:ext cx="1435744" cy="642785"/>
            <a:chOff x="20662" y="406659"/>
            <a:chExt cx="1372694" cy="924967"/>
          </a:xfrm>
          <a:solidFill>
            <a:srgbClr val="C00000"/>
          </a:solidFill>
        </p:grpSpPr>
        <p:sp>
          <p:nvSpPr>
            <p:cNvPr id="32" name="Oval 3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9723293">
              <a:off x="316890" y="406659"/>
              <a:ext cx="1076466" cy="924967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 rot="870785">
            <a:off x="1447800" y="609600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সিমোস ব্যাটারী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10237055">
            <a:off x="1447809" y="3901613"/>
            <a:ext cx="2434670" cy="190606"/>
            <a:chOff x="38856" y="736808"/>
            <a:chExt cx="1624724" cy="274282"/>
          </a:xfrm>
          <a:solidFill>
            <a:srgbClr val="C00000"/>
          </a:solidFill>
        </p:grpSpPr>
        <p:sp>
          <p:nvSpPr>
            <p:cNvPr id="36" name="Oval 35"/>
            <p:cNvSpPr/>
            <p:nvPr/>
          </p:nvSpPr>
          <p:spPr>
            <a:xfrm>
              <a:off x="38856" y="736808"/>
              <a:ext cx="219329" cy="27428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6" idx="6"/>
            </p:cNvCxnSpPr>
            <p:nvPr/>
          </p:nvCxnSpPr>
          <p:spPr>
            <a:xfrm rot="259727" flipV="1">
              <a:off x="259871" y="777780"/>
              <a:ext cx="1403709" cy="210704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81000" y="396240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এজিপি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rot="1128814">
            <a:off x="1125662" y="2314454"/>
            <a:ext cx="2445702" cy="877706"/>
            <a:chOff x="1051481" y="2483444"/>
            <a:chExt cx="2445702" cy="877706"/>
          </a:xfrm>
        </p:grpSpPr>
        <p:sp>
          <p:nvSpPr>
            <p:cNvPr id="43" name="Oval 42"/>
            <p:cNvSpPr/>
            <p:nvPr/>
          </p:nvSpPr>
          <p:spPr>
            <a:xfrm rot="10540273">
              <a:off x="2903617" y="2903306"/>
              <a:ext cx="212566" cy="220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51481" y="2483444"/>
              <a:ext cx="2445702" cy="877706"/>
              <a:chOff x="1051481" y="2483444"/>
              <a:chExt cx="2445702" cy="877706"/>
            </a:xfrm>
          </p:grpSpPr>
          <p:sp>
            <p:nvSpPr>
              <p:cNvPr id="42" name="Oval 41"/>
              <p:cNvSpPr/>
              <p:nvPr/>
            </p:nvSpPr>
            <p:spPr>
              <a:xfrm rot="10540273">
                <a:off x="2522618" y="2598508"/>
                <a:ext cx="212566" cy="220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0540273">
                <a:off x="3284617" y="3131908"/>
                <a:ext cx="212566" cy="220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2" idx="1"/>
                <a:endCxn id="44" idx="1"/>
              </p:cNvCxnSpPr>
              <p:nvPr/>
            </p:nvCxnSpPr>
            <p:spPr>
              <a:xfrm rot="16200000" flipH="1">
                <a:off x="2824022" y="2666493"/>
                <a:ext cx="533400" cy="761999"/>
              </a:xfrm>
              <a:prstGeom prst="line">
                <a:avLst/>
              </a:prstGeom>
              <a:ln w="603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9671186">
                <a:off x="1051481" y="2483444"/>
                <a:ext cx="1796664" cy="877706"/>
              </a:xfrm>
              <a:prstGeom prst="straightConnector1">
                <a:avLst/>
              </a:prstGeom>
              <a:solidFill>
                <a:srgbClr val="C00000"/>
              </a:solidFill>
              <a:ln w="539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 rot="3493813">
            <a:off x="97638" y="1574717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পিসিআই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rot="9085608">
            <a:off x="1233750" y="3360481"/>
            <a:ext cx="3706451" cy="1916071"/>
            <a:chOff x="38856" y="-423992"/>
            <a:chExt cx="2268260" cy="2757225"/>
          </a:xfrm>
          <a:solidFill>
            <a:srgbClr val="C00000"/>
          </a:solidFill>
        </p:grpSpPr>
        <p:sp>
          <p:nvSpPr>
            <p:cNvPr id="54" name="Oval 53"/>
            <p:cNvSpPr/>
            <p:nvPr/>
          </p:nvSpPr>
          <p:spPr>
            <a:xfrm>
              <a:off x="38856" y="736808"/>
              <a:ext cx="219329" cy="27428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4" idx="6"/>
            </p:cNvCxnSpPr>
            <p:nvPr/>
          </p:nvCxnSpPr>
          <p:spPr>
            <a:xfrm rot="2022129" flipV="1">
              <a:off x="425377" y="-423992"/>
              <a:ext cx="1881739" cy="275722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 rot="2942544">
            <a:off x="-92427" y="493816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মেমোরী কন্টোলার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rot="11267642">
            <a:off x="1194841" y="3321898"/>
            <a:ext cx="1321272" cy="373516"/>
            <a:chOff x="89997" y="695896"/>
            <a:chExt cx="881722" cy="537491"/>
          </a:xfrm>
          <a:solidFill>
            <a:srgbClr val="C00000"/>
          </a:solidFill>
        </p:grpSpPr>
        <p:sp>
          <p:nvSpPr>
            <p:cNvPr id="45" name="Oval 44"/>
            <p:cNvSpPr/>
            <p:nvPr/>
          </p:nvSpPr>
          <p:spPr>
            <a:xfrm>
              <a:off x="89997" y="695896"/>
              <a:ext cx="149633" cy="249048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45" idx="6"/>
            </p:cNvCxnSpPr>
            <p:nvPr/>
          </p:nvCxnSpPr>
          <p:spPr>
            <a:xfrm rot="21132358">
              <a:off x="252675" y="712882"/>
              <a:ext cx="719044" cy="52050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 rot="4141925">
            <a:off x="-116171" y="2850401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ফ্লপি ড্রাইভ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 rot="3478908" flipH="1">
            <a:off x="1134551" y="1588196"/>
            <a:ext cx="1708187" cy="772934"/>
            <a:chOff x="20662" y="241447"/>
            <a:chExt cx="1755492" cy="1112251"/>
          </a:xfrm>
          <a:solidFill>
            <a:srgbClr val="C00000"/>
          </a:solidFill>
        </p:grpSpPr>
        <p:sp>
          <p:nvSpPr>
            <p:cNvPr id="62" name="Oval 6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8878908" flipH="1" flipV="1">
              <a:off x="323736" y="241447"/>
              <a:ext cx="1452418" cy="1112251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 rot="20735685">
            <a:off x="873598" y="819079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আইএসএ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8186799">
            <a:off x="1074835" y="4750592"/>
            <a:ext cx="2241433" cy="1150334"/>
            <a:chOff x="20662" y="193289"/>
            <a:chExt cx="1653216" cy="1655329"/>
          </a:xfrm>
          <a:solidFill>
            <a:srgbClr val="C00000"/>
          </a:solidFill>
        </p:grpSpPr>
        <p:sp>
          <p:nvSpPr>
            <p:cNvPr id="66" name="Oval 6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6" idx="6"/>
            </p:cNvCxnSpPr>
            <p:nvPr/>
          </p:nvCxnSpPr>
          <p:spPr>
            <a:xfrm rot="2333003" flipV="1">
              <a:off x="381284" y="193289"/>
              <a:ext cx="1292594" cy="1655329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 rot="2202111">
            <a:off x="597904" y="600845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4" grpId="0"/>
      <p:bldP spid="30" grpId="0"/>
      <p:bldP spid="34" grpId="0"/>
      <p:bldP spid="41" grpId="0"/>
      <p:bldP spid="52" grpId="0"/>
      <p:bldP spid="58" grpId="0"/>
      <p:bldP spid="59" grpId="0"/>
      <p:bldP spid="64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8" y="3047999"/>
            <a:ext cx="2819812" cy="3204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-76200"/>
            <a:ext cx="2621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u="sng" dirty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u="sng" dirty="0">
                <a:latin typeface="NikoshBAN" pitchFamily="2" charset="0"/>
                <a:cs typeface="NikoshBAN" pitchFamily="2" charset="0"/>
              </a:rPr>
              <a:t>সকেট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09600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এটা মাদারবোর্ডে থাকা একটি সকেট যাতে প্রসেসর কোনো ঝামেলা বা ক্ষতি ছাড়াই বসানো যায় ও খোলা যায়। বিভিন্ন মডেলের প্রসেসরের জন্য বিভিন্ন সকেট রয়েছে। দুই ধরণের সকেট রয়েছে। একটা হল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ZIF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আর আরেকটি হল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LGA. LGA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সকেট সবাই চেনেন।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Land Grid Array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LGA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বলা হয়।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Zero Insertion Force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ZIF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বলে। এখন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LGA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সকেট সবচেয়ে বেশি ব্যাবহৃত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427" y="6289779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ZIF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সকেট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67869"/>
            <a:ext cx="3406356" cy="3356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6018" y="6299077"/>
            <a:ext cx="2266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LGA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সকেট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8700"/>
            <a:ext cx="4762500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-76200"/>
            <a:ext cx="202010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as-IN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</a:t>
            </a:r>
            <a:r>
              <a:rPr lang="bn-BD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96" y="4227255"/>
            <a:ext cx="87992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মাদারবোর্ডের এই স্লটে র‌্যাম বসানো থাকে। মাদারবোর্ডে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SIMM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DIMM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উভয় ধরনের স্লটই থাকতে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পারে তবে বর্তমানে প্রচলিত বেশিরভাগ মাদারবোর্ডেই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শুধুমাত্র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DIMM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স্লট থাকে।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34363" y="940344"/>
            <a:ext cx="1700181" cy="3231164"/>
            <a:chOff x="6534363" y="940344"/>
            <a:chExt cx="1700181" cy="32311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31179">
              <a:off x="5768872" y="1705835"/>
              <a:ext cx="3231164" cy="170018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158031">
              <a:off x="6975646" y="2981082"/>
              <a:ext cx="707245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BD" sz="2800" b="1" u="sng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র‌্যাম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597</Words>
  <Application>Microsoft Office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Schoolbook</vt:lpstr>
      <vt:lpstr>NikoshBAN</vt:lpstr>
      <vt:lpstr>Wingdings</vt:lpstr>
      <vt:lpstr>Wingdings 2</vt:lpstr>
      <vt:lpstr>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bariski.bhanu@yahoo.com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WonderBoy</dc:creator>
  <cp:lastModifiedBy>User</cp:lastModifiedBy>
  <cp:revision>125</cp:revision>
  <dcterms:created xsi:type="dcterms:W3CDTF">2013-04-01T06:28:23Z</dcterms:created>
  <dcterms:modified xsi:type="dcterms:W3CDTF">2019-12-06T05:21:39Z</dcterms:modified>
</cp:coreProperties>
</file>