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4" r:id="rId2"/>
    <p:sldId id="290" r:id="rId3"/>
    <p:sldId id="277" r:id="rId4"/>
    <p:sldId id="285" r:id="rId5"/>
    <p:sldId id="286" r:id="rId6"/>
    <p:sldId id="287" r:id="rId7"/>
    <p:sldId id="300" r:id="rId8"/>
    <p:sldId id="301" r:id="rId9"/>
    <p:sldId id="302" r:id="rId10"/>
    <p:sldId id="303" r:id="rId11"/>
    <p:sldId id="288" r:id="rId12"/>
    <p:sldId id="289" r:id="rId13"/>
    <p:sldId id="291" r:id="rId14"/>
    <p:sldId id="292" r:id="rId15"/>
    <p:sldId id="297" r:id="rId16"/>
    <p:sldId id="299" r:id="rId17"/>
    <p:sldId id="296" r:id="rId18"/>
    <p:sldId id="29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43" autoAdjust="0"/>
  </p:normalViewPr>
  <p:slideViewPr>
    <p:cSldViewPr snapToGrid="0">
      <p:cViewPr varScale="1">
        <p:scale>
          <a:sx n="73" d="100"/>
          <a:sy n="73" d="100"/>
        </p:scale>
        <p:origin x="59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5089F5-7E36-4D66-B4AF-B4973ABF3DF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A1FEE-D1AF-46C8-9F3F-3D90BD58D4A4}" type="slidenum">
              <a:rPr lang="en-US" smtClean="0"/>
              <a:t>‹#›</a:t>
            </a:fld>
            <a:endParaRPr lang="en-US"/>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5089F5-7E36-4D66-B4AF-B4973ABF3DF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A1FEE-D1AF-46C8-9F3F-3D90BD58D4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5089F5-7E36-4D66-B4AF-B4973ABF3DF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A1FEE-D1AF-46C8-9F3F-3D90BD58D4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16" name="Rectangle 15"/>
          <p:cNvSpPr/>
          <p:nvPr userDrawn="1"/>
        </p:nvSpPr>
        <p:spPr>
          <a:xfrm>
            <a:off x="454636" y="342900"/>
            <a:ext cx="11304905" cy="6162100"/>
          </a:xfrm>
          <a:prstGeom prst="rect">
            <a:avLst/>
          </a:prstGeom>
          <a:solidFill>
            <a:schemeClr val="accent6">
              <a:lumMod val="20000"/>
              <a:lumOff val="80000"/>
              <a:alpha val="50000"/>
            </a:schemeClr>
          </a:solidFill>
          <a:ln>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userDrawn="1"/>
        </p:nvCxnSpPr>
        <p:spPr>
          <a:xfrm>
            <a:off x="-2944" y="6687850"/>
            <a:ext cx="12192000" cy="0"/>
          </a:xfrm>
          <a:prstGeom prst="line">
            <a:avLst/>
          </a:prstGeom>
          <a:noFill/>
          <a:ln w="320675" cap="flat" cmpd="sng" algn="ctr">
            <a:gradFill flip="none" rotWithShape="1">
              <a:gsLst>
                <a:gs pos="0">
                  <a:srgbClr val="F79646">
                    <a:lumMod val="89000"/>
                  </a:srgbClr>
                </a:gs>
                <a:gs pos="23000">
                  <a:srgbClr val="F79646">
                    <a:lumMod val="89000"/>
                  </a:srgbClr>
                </a:gs>
                <a:gs pos="69000">
                  <a:srgbClr val="F79646">
                    <a:lumMod val="75000"/>
                  </a:srgbClr>
                </a:gs>
                <a:gs pos="97000">
                  <a:srgbClr val="F79646">
                    <a:lumMod val="70000"/>
                  </a:srgbClr>
                </a:gs>
              </a:gsLst>
              <a:path path="circle">
                <a:fillToRect t="100000" r="100000"/>
              </a:path>
              <a:tileRect l="-100000" b="-100000"/>
            </a:gradFill>
            <a:prstDash val="solid"/>
          </a:ln>
          <a:effectLst/>
        </p:spPr>
      </p:cxnSp>
      <p:cxnSp>
        <p:nvCxnSpPr>
          <p:cNvPr id="7" name="Straight Connector 6"/>
          <p:cNvCxnSpPr/>
          <p:nvPr userDrawn="1"/>
        </p:nvCxnSpPr>
        <p:spPr>
          <a:xfrm flipH="1" flipV="1">
            <a:off x="11988421" y="2"/>
            <a:ext cx="17312" cy="6857999"/>
          </a:xfrm>
          <a:prstGeom prst="line">
            <a:avLst/>
          </a:prstGeom>
          <a:noFill/>
          <a:ln w="320675" cap="flat" cmpd="sng" algn="ctr">
            <a:gradFill flip="none" rotWithShape="1">
              <a:gsLst>
                <a:gs pos="0">
                  <a:srgbClr val="F79646">
                    <a:lumMod val="89000"/>
                  </a:srgbClr>
                </a:gs>
                <a:gs pos="23000">
                  <a:srgbClr val="F79646">
                    <a:lumMod val="89000"/>
                  </a:srgbClr>
                </a:gs>
                <a:gs pos="69000">
                  <a:srgbClr val="F79646">
                    <a:lumMod val="75000"/>
                  </a:srgbClr>
                </a:gs>
                <a:gs pos="97000">
                  <a:srgbClr val="F79646">
                    <a:lumMod val="70000"/>
                  </a:srgbClr>
                </a:gs>
              </a:gsLst>
              <a:path path="circle">
                <a:fillToRect t="100000" r="100000"/>
              </a:path>
              <a:tileRect l="-100000" b="-100000"/>
            </a:gradFill>
            <a:prstDash val="solid"/>
          </a:ln>
          <a:effectLst/>
        </p:spPr>
      </p:cxnSp>
      <p:cxnSp>
        <p:nvCxnSpPr>
          <p:cNvPr id="8" name="Straight Connector 7"/>
          <p:cNvCxnSpPr/>
          <p:nvPr userDrawn="1"/>
        </p:nvCxnSpPr>
        <p:spPr>
          <a:xfrm flipV="1">
            <a:off x="186267" y="6628"/>
            <a:ext cx="16933" cy="6851372"/>
          </a:xfrm>
          <a:prstGeom prst="line">
            <a:avLst/>
          </a:prstGeom>
          <a:noFill/>
          <a:ln w="320675" cap="flat" cmpd="sng" algn="ctr">
            <a:gradFill flip="none" rotWithShape="1">
              <a:gsLst>
                <a:gs pos="0">
                  <a:srgbClr val="F79646">
                    <a:lumMod val="89000"/>
                  </a:srgbClr>
                </a:gs>
                <a:gs pos="23000">
                  <a:srgbClr val="F79646">
                    <a:lumMod val="89000"/>
                  </a:srgbClr>
                </a:gs>
                <a:gs pos="69000">
                  <a:srgbClr val="F79646">
                    <a:lumMod val="75000"/>
                  </a:srgbClr>
                </a:gs>
                <a:gs pos="97000">
                  <a:srgbClr val="F79646">
                    <a:lumMod val="70000"/>
                  </a:srgbClr>
                </a:gs>
              </a:gsLst>
              <a:path path="circle">
                <a:fillToRect t="100000" r="100000"/>
              </a:path>
              <a:tileRect l="-100000" b="-100000"/>
            </a:gradFill>
            <a:prstDash val="solid"/>
          </a:ln>
          <a:effectLst/>
        </p:spPr>
      </p:cxnSp>
      <p:cxnSp>
        <p:nvCxnSpPr>
          <p:cNvPr id="36" name="Straight Connector 35"/>
          <p:cNvCxnSpPr/>
          <p:nvPr userDrawn="1"/>
        </p:nvCxnSpPr>
        <p:spPr>
          <a:xfrm>
            <a:off x="0" y="147350"/>
            <a:ext cx="12192000" cy="0"/>
          </a:xfrm>
          <a:prstGeom prst="line">
            <a:avLst/>
          </a:prstGeom>
          <a:noFill/>
          <a:ln w="320675" cap="flat" cmpd="sng" algn="ctr">
            <a:gradFill flip="none" rotWithShape="1">
              <a:gsLst>
                <a:gs pos="0">
                  <a:srgbClr val="F79646">
                    <a:lumMod val="89000"/>
                  </a:srgbClr>
                </a:gs>
                <a:gs pos="23000">
                  <a:srgbClr val="F79646">
                    <a:lumMod val="89000"/>
                  </a:srgbClr>
                </a:gs>
                <a:gs pos="69000">
                  <a:srgbClr val="F79646">
                    <a:lumMod val="75000"/>
                  </a:srgbClr>
                </a:gs>
                <a:gs pos="97000">
                  <a:srgbClr val="F79646">
                    <a:lumMod val="70000"/>
                  </a:srgbClr>
                </a:gs>
              </a:gsLst>
              <a:path path="circle">
                <a:fillToRect t="100000" r="100000"/>
              </a:path>
              <a:tileRect l="-100000" b="-100000"/>
            </a:gradFill>
            <a:prstDash val="solid"/>
          </a:ln>
          <a:effectLst/>
        </p:spPr>
      </p:cxnSp>
      <p:sp>
        <p:nvSpPr>
          <p:cNvPr id="37" name="Half Frame 36"/>
          <p:cNvSpPr/>
          <p:nvPr userDrawn="1"/>
        </p:nvSpPr>
        <p:spPr>
          <a:xfrm>
            <a:off x="736" y="-19878"/>
            <a:ext cx="1219200" cy="914400"/>
          </a:xfrm>
          <a:prstGeom prst="halfFrame">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38" name="Half Frame 37"/>
          <p:cNvSpPr/>
          <p:nvPr userDrawn="1"/>
        </p:nvSpPr>
        <p:spPr>
          <a:xfrm rot="10800000">
            <a:off x="10994239" y="5943600"/>
            <a:ext cx="1219200" cy="914400"/>
          </a:xfrm>
          <a:prstGeom prst="halfFrame">
            <a:avLst>
              <a:gd name="adj1" fmla="val 33333"/>
              <a:gd name="adj2" fmla="val 36232"/>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39" name="Half Frame 38"/>
          <p:cNvSpPr/>
          <p:nvPr userDrawn="1"/>
        </p:nvSpPr>
        <p:spPr>
          <a:xfrm rot="5400000">
            <a:off x="11130084" y="-152400"/>
            <a:ext cx="914400" cy="1219200"/>
          </a:xfrm>
          <a:prstGeom prst="halfFrame">
            <a:avLst/>
          </a:prstGeom>
          <a:gradFill flip="none" rotWithShape="1">
            <a:gsLst>
              <a:gs pos="0">
                <a:srgbClr val="8064A2">
                  <a:shade val="51000"/>
                  <a:satMod val="130000"/>
                </a:srgbClr>
              </a:gs>
              <a:gs pos="80000">
                <a:srgbClr val="8064A2">
                  <a:shade val="93000"/>
                  <a:satMod val="130000"/>
                </a:srgbClr>
              </a:gs>
              <a:gs pos="100000">
                <a:srgbClr val="8064A2">
                  <a:shade val="94000"/>
                  <a:satMod val="135000"/>
                </a:srgbClr>
              </a:gs>
            </a:gsLst>
            <a:path path="circle">
              <a:fillToRect l="100000" t="100000"/>
            </a:path>
            <a:tileRect r="-100000" b="-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40" name="Half Frame 39"/>
          <p:cNvSpPr/>
          <p:nvPr userDrawn="1"/>
        </p:nvSpPr>
        <p:spPr>
          <a:xfrm rot="16200000">
            <a:off x="153136" y="5791200"/>
            <a:ext cx="914400" cy="1219200"/>
          </a:xfrm>
          <a:prstGeom prst="halfFrame">
            <a:avLst>
              <a:gd name="adj1" fmla="val 34782"/>
              <a:gd name="adj2" fmla="val 33333"/>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41" name="Half Frame 40"/>
          <p:cNvSpPr/>
          <p:nvPr userDrawn="1"/>
        </p:nvSpPr>
        <p:spPr>
          <a:xfrm>
            <a:off x="406400" y="291548"/>
            <a:ext cx="1219200" cy="914400"/>
          </a:xfrm>
          <a:prstGeom prst="halfFrame">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42" name="Half Frame 41"/>
          <p:cNvSpPr/>
          <p:nvPr userDrawn="1"/>
        </p:nvSpPr>
        <p:spPr>
          <a:xfrm rot="5400000">
            <a:off x="10713160" y="152239"/>
            <a:ext cx="914400" cy="1219200"/>
          </a:xfrm>
          <a:prstGeom prst="halfFrame">
            <a:avLst/>
          </a:prstGeom>
          <a:gradFill flip="none" rotWithShape="1">
            <a:gsLst>
              <a:gs pos="0">
                <a:srgbClr val="8064A2">
                  <a:shade val="51000"/>
                  <a:satMod val="130000"/>
                </a:srgbClr>
              </a:gs>
              <a:gs pos="80000">
                <a:srgbClr val="8064A2">
                  <a:shade val="93000"/>
                  <a:satMod val="130000"/>
                </a:srgbClr>
              </a:gs>
              <a:gs pos="100000">
                <a:srgbClr val="8064A2">
                  <a:shade val="94000"/>
                  <a:satMod val="135000"/>
                </a:srgbClr>
              </a:gs>
            </a:gsLst>
            <a:path path="circle">
              <a:fillToRect l="100000" t="100000"/>
            </a:path>
            <a:tileRect r="-100000" b="-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46" name="Half Frame 45"/>
          <p:cNvSpPr/>
          <p:nvPr userDrawn="1"/>
        </p:nvSpPr>
        <p:spPr>
          <a:xfrm rot="16200000">
            <a:off x="382017" y="5645426"/>
            <a:ext cx="914400" cy="1219200"/>
          </a:xfrm>
          <a:prstGeom prst="halfFrame">
            <a:avLst>
              <a:gd name="adj1" fmla="val 34782"/>
              <a:gd name="adj2" fmla="val 33333"/>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47" name="Half Frame 46"/>
          <p:cNvSpPr/>
          <p:nvPr userDrawn="1"/>
        </p:nvSpPr>
        <p:spPr>
          <a:xfrm rot="10800000">
            <a:off x="10742804" y="5791039"/>
            <a:ext cx="1219200" cy="914400"/>
          </a:xfrm>
          <a:prstGeom prst="halfFrame">
            <a:avLst>
              <a:gd name="adj1" fmla="val 33333"/>
              <a:gd name="adj2" fmla="val 36232"/>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sp>
        <p:nvSpPr>
          <p:cNvPr id="4" name="Rectangle 3"/>
          <p:cNvSpPr/>
          <p:nvPr userDrawn="1"/>
        </p:nvSpPr>
        <p:spPr>
          <a:xfrm>
            <a:off x="736" y="6628"/>
            <a:ext cx="12188321" cy="6851372"/>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29379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5089F5-7E36-4D66-B4AF-B4973ABF3DF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A1FEE-D1AF-46C8-9F3F-3D90BD58D4A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5089F5-7E36-4D66-B4AF-B4973ABF3DFB}"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A1FEE-D1AF-46C8-9F3F-3D90BD58D4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75089F5-7E36-4D66-B4AF-B4973ABF3DF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A1FEE-D1AF-46C8-9F3F-3D90BD58D4A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5089F5-7E36-4D66-B4AF-B4973ABF3DFB}"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A1FEE-D1AF-46C8-9F3F-3D90BD58D4A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5089F5-7E36-4D66-B4AF-B4973ABF3DFB}"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A1FEE-D1AF-46C8-9F3F-3D90BD58D4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089F5-7E36-4D66-B4AF-B4973ABF3DFB}"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A1FEE-D1AF-46C8-9F3F-3D90BD58D4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089F5-7E36-4D66-B4AF-B4973ABF3DF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A1FEE-D1AF-46C8-9F3F-3D90BD58D4A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5089F5-7E36-4D66-B4AF-B4973ABF3DFB}"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A1FEE-D1AF-46C8-9F3F-3D90BD58D4A4}" type="slidenum">
              <a:rPr lang="en-US" smtClean="0"/>
              <a:t>‹#›</a:t>
            </a:fld>
            <a:endParaRPr lang="en-US"/>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75089F5-7E36-4D66-B4AF-B4973ABF3DFB}" type="datetimeFigureOut">
              <a:rPr lang="en-US" smtClean="0"/>
              <a:t>12/6/2019</a:t>
            </a:fld>
            <a:endParaRPr lang="en-US"/>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B3A1FEE-D1AF-46C8-9F3F-3D90BD58D4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3.jfif"/><Relationship Id="rId2" Type="http://schemas.openxmlformats.org/officeDocument/2006/relationships/image" Target="../media/image10.jfif"/><Relationship Id="rId1" Type="http://schemas.openxmlformats.org/officeDocument/2006/relationships/slideLayout" Target="../slideLayouts/slideLayout12.xml"/><Relationship Id="rId6" Type="http://schemas.openxmlformats.org/officeDocument/2006/relationships/image" Target="../media/image12.jfif"/><Relationship Id="rId5" Type="http://schemas.openxmlformats.org/officeDocument/2006/relationships/image" Target="../media/image6.jfif"/><Relationship Id="rId4" Type="http://schemas.openxmlformats.org/officeDocument/2006/relationships/image" Target="../media/image11.jfif"/></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g"/><Relationship Id="rId1" Type="http://schemas.openxmlformats.org/officeDocument/2006/relationships/slideLayout" Target="../slideLayouts/slideLayout12.xml"/><Relationship Id="rId5" Type="http://schemas.openxmlformats.org/officeDocument/2006/relationships/image" Target="../media/image16.jpg"/><Relationship Id="rId4" Type="http://schemas.openxmlformats.org/officeDocument/2006/relationships/image" Target="../media/image15.jf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pg"/><Relationship Id="rId1" Type="http://schemas.openxmlformats.org/officeDocument/2006/relationships/slideLayout" Target="../slideLayouts/slideLayout12.xml"/><Relationship Id="rId5" Type="http://schemas.openxmlformats.org/officeDocument/2006/relationships/image" Target="../media/image7.jfif"/><Relationship Id="rId4" Type="http://schemas.openxmlformats.org/officeDocument/2006/relationships/image" Target="../media/image6.jfif"/></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139" y="0"/>
            <a:ext cx="11499128" cy="6740436"/>
          </a:xfrm>
          <a:prstGeom prst="rect">
            <a:avLst/>
          </a:prstGeom>
          <a:ln w="228600" cap="sq" cmpd="thickThin">
            <a:solidFill>
              <a:srgbClr val="7030A0"/>
            </a:solidFill>
            <a:prstDash val="solid"/>
            <a:miter lim="800000"/>
          </a:ln>
          <a:effectLst>
            <a:innerShdw blurRad="76200">
              <a:srgbClr val="000000"/>
            </a:innerShdw>
          </a:effectLst>
        </p:spPr>
      </p:pic>
    </p:spTree>
    <p:extLst>
      <p:ext uri="{BB962C8B-B14F-4D97-AF65-F5344CB8AC3E}">
        <p14:creationId xmlns:p14="http://schemas.microsoft.com/office/powerpoint/2010/main" val="16679137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20270" y="629943"/>
            <a:ext cx="10555941"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এখন</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তোমরা</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কিছু</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আইসিটি</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প্রয়োগের</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ছবি</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দেখতে</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28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পারবে</a:t>
            </a:r>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a:t>
            </a:r>
            <a:endParaRPr lang="en-US" sz="1400" b="1" spc="50" dirty="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946" y="3540985"/>
            <a:ext cx="2821102" cy="244180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9394" y="1323205"/>
            <a:ext cx="2836817" cy="175477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2374" y="1307782"/>
            <a:ext cx="2733674" cy="194024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0299" y="1344071"/>
            <a:ext cx="2876550" cy="1733911"/>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2377" y="3540985"/>
            <a:ext cx="2913834" cy="2441803"/>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0299" y="3540985"/>
            <a:ext cx="2876550" cy="2441803"/>
          </a:xfrm>
          <a:prstGeom prst="rect">
            <a:avLst/>
          </a:prstGeom>
        </p:spPr>
      </p:pic>
    </p:spTree>
    <p:extLst>
      <p:ext uri="{BB962C8B-B14F-4D97-AF65-F5344CB8AC3E}">
        <p14:creationId xmlns:p14="http://schemas.microsoft.com/office/powerpoint/2010/main" val="27888262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1000" fill="hold"/>
                                        <p:tgtEl>
                                          <p:spTgt spid="3"/>
                                        </p:tgtEl>
                                        <p:attrNameLst>
                                          <p:attrName>ppt_w</p:attrName>
                                        </p:attrNameLst>
                                      </p:cBhvr>
                                      <p:tavLst>
                                        <p:tav tm="0">
                                          <p:val>
                                            <p:fltVal val="0"/>
                                          </p:val>
                                        </p:tav>
                                        <p:tav tm="100000">
                                          <p:val>
                                            <p:strVal val="#ppt_w"/>
                                          </p:val>
                                        </p:tav>
                                      </p:tavLst>
                                    </p:anim>
                                    <p:anim calcmode="lin" valueType="num">
                                      <p:cBhvr>
                                        <p:cTn id="29" dur="1000" fill="hold"/>
                                        <p:tgtEl>
                                          <p:spTgt spid="3"/>
                                        </p:tgtEl>
                                        <p:attrNameLst>
                                          <p:attrName>ppt_h</p:attrName>
                                        </p:attrNameLst>
                                      </p:cBhvr>
                                      <p:tavLst>
                                        <p:tav tm="0">
                                          <p:val>
                                            <p:fltVal val="0"/>
                                          </p:val>
                                        </p:tav>
                                        <p:tav tm="100000">
                                          <p:val>
                                            <p:strVal val="#ppt_h"/>
                                          </p:val>
                                        </p:tav>
                                      </p:tavLst>
                                    </p:anim>
                                    <p:anim calcmode="lin" valueType="num">
                                      <p:cBhvr>
                                        <p:cTn id="30" dur="1000" fill="hold"/>
                                        <p:tgtEl>
                                          <p:spTgt spid="3"/>
                                        </p:tgtEl>
                                        <p:attrNameLst>
                                          <p:attrName>style.rotation</p:attrName>
                                        </p:attrNameLst>
                                      </p:cBhvr>
                                      <p:tavLst>
                                        <p:tav tm="0">
                                          <p:val>
                                            <p:fltVal val="90"/>
                                          </p:val>
                                        </p:tav>
                                        <p:tav tm="100000">
                                          <p:val>
                                            <p:fltVal val="0"/>
                                          </p:val>
                                        </p:tav>
                                      </p:tavLst>
                                    </p:anim>
                                    <p:animEffect transition="in" filter="fade">
                                      <p:cBhvr>
                                        <p:cTn id="31" dur="10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1000" fill="hold"/>
                                        <p:tgtEl>
                                          <p:spTgt spid="2"/>
                                        </p:tgtEl>
                                        <p:attrNameLst>
                                          <p:attrName>ppt_w</p:attrName>
                                        </p:attrNameLst>
                                      </p:cBhvr>
                                      <p:tavLst>
                                        <p:tav tm="0">
                                          <p:val>
                                            <p:fltVal val="0"/>
                                          </p:val>
                                        </p:tav>
                                        <p:tav tm="100000">
                                          <p:val>
                                            <p:strVal val="#ppt_w"/>
                                          </p:val>
                                        </p:tav>
                                      </p:tavLst>
                                    </p:anim>
                                    <p:anim calcmode="lin" valueType="num">
                                      <p:cBhvr>
                                        <p:cTn id="37" dur="1000" fill="hold"/>
                                        <p:tgtEl>
                                          <p:spTgt spid="2"/>
                                        </p:tgtEl>
                                        <p:attrNameLst>
                                          <p:attrName>ppt_h</p:attrName>
                                        </p:attrNameLst>
                                      </p:cBhvr>
                                      <p:tavLst>
                                        <p:tav tm="0">
                                          <p:val>
                                            <p:fltVal val="0"/>
                                          </p:val>
                                        </p:tav>
                                        <p:tav tm="100000">
                                          <p:val>
                                            <p:strVal val="#ppt_h"/>
                                          </p:val>
                                        </p:tav>
                                      </p:tavLst>
                                    </p:anim>
                                    <p:anim calcmode="lin" valueType="num">
                                      <p:cBhvr>
                                        <p:cTn id="38" dur="1000" fill="hold"/>
                                        <p:tgtEl>
                                          <p:spTgt spid="2"/>
                                        </p:tgtEl>
                                        <p:attrNameLst>
                                          <p:attrName>style.rotation</p:attrName>
                                        </p:attrNameLst>
                                      </p:cBhvr>
                                      <p:tavLst>
                                        <p:tav tm="0">
                                          <p:val>
                                            <p:fltVal val="90"/>
                                          </p:val>
                                        </p:tav>
                                        <p:tav tm="100000">
                                          <p:val>
                                            <p:fltVal val="0"/>
                                          </p:val>
                                        </p:tav>
                                      </p:tavLst>
                                    </p:anim>
                                    <p:animEffect transition="in" filter="fade">
                                      <p:cBhvr>
                                        <p:cTn id="39" dur="10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style.rotation</p:attrName>
                                        </p:attrNameLst>
                                      </p:cBhvr>
                                      <p:tavLst>
                                        <p:tav tm="0">
                                          <p:val>
                                            <p:fltVal val="90"/>
                                          </p:val>
                                        </p:tav>
                                        <p:tav tm="100000">
                                          <p:val>
                                            <p:fltVal val="0"/>
                                          </p:val>
                                        </p:tav>
                                      </p:tavLst>
                                    </p:anim>
                                    <p:animEffect transition="in" filter="fade">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1000" fill="hold"/>
                                        <p:tgtEl>
                                          <p:spTgt spid="7"/>
                                        </p:tgtEl>
                                        <p:attrNameLst>
                                          <p:attrName>ppt_w</p:attrName>
                                        </p:attrNameLst>
                                      </p:cBhvr>
                                      <p:tavLst>
                                        <p:tav tm="0">
                                          <p:val>
                                            <p:fltVal val="0"/>
                                          </p:val>
                                        </p:tav>
                                        <p:tav tm="100000">
                                          <p:val>
                                            <p:strVal val="#ppt_w"/>
                                          </p:val>
                                        </p:tav>
                                      </p:tavLst>
                                    </p:anim>
                                    <p:anim calcmode="lin" valueType="num">
                                      <p:cBhvr>
                                        <p:cTn id="53" dur="1000" fill="hold"/>
                                        <p:tgtEl>
                                          <p:spTgt spid="7"/>
                                        </p:tgtEl>
                                        <p:attrNameLst>
                                          <p:attrName>ppt_h</p:attrName>
                                        </p:attrNameLst>
                                      </p:cBhvr>
                                      <p:tavLst>
                                        <p:tav tm="0">
                                          <p:val>
                                            <p:fltVal val="0"/>
                                          </p:val>
                                        </p:tav>
                                        <p:tav tm="100000">
                                          <p:val>
                                            <p:strVal val="#ppt_h"/>
                                          </p:val>
                                        </p:tav>
                                      </p:tavLst>
                                    </p:anim>
                                    <p:anim calcmode="lin" valueType="num">
                                      <p:cBhvr>
                                        <p:cTn id="54" dur="1000" fill="hold"/>
                                        <p:tgtEl>
                                          <p:spTgt spid="7"/>
                                        </p:tgtEl>
                                        <p:attrNameLst>
                                          <p:attrName>style.rotation</p:attrName>
                                        </p:attrNameLst>
                                      </p:cBhvr>
                                      <p:tavLst>
                                        <p:tav tm="0">
                                          <p:val>
                                            <p:fltVal val="90"/>
                                          </p:val>
                                        </p:tav>
                                        <p:tav tm="100000">
                                          <p:val>
                                            <p:fltVal val="0"/>
                                          </p:val>
                                        </p:tav>
                                      </p:tavLst>
                                    </p:anim>
                                    <p:animEffect transition="in" filter="fade">
                                      <p:cBhvr>
                                        <p:cTn id="5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391" y="692331"/>
            <a:ext cx="4616632" cy="256174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5224" y="692331"/>
            <a:ext cx="5303520" cy="256174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5223" y="3592286"/>
            <a:ext cx="5303519" cy="2657609"/>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391" y="3592286"/>
            <a:ext cx="4616632" cy="2657609"/>
          </a:xfrm>
          <a:prstGeom prst="rect">
            <a:avLst/>
          </a:prstGeom>
        </p:spPr>
      </p:pic>
    </p:spTree>
    <p:extLst>
      <p:ext uri="{BB962C8B-B14F-4D97-AF65-F5344CB8AC3E}">
        <p14:creationId xmlns:p14="http://schemas.microsoft.com/office/powerpoint/2010/main" val="2467061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5849470" y="507708"/>
            <a:ext cx="5616644" cy="5692081"/>
          </a:xfrm>
          <a:prstGeom prst="flowChartPunchedTap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anose="02000000000000000000" pitchFamily="2" charset="0"/>
                <a:cs typeface="NikoshBAN" panose="02000000000000000000" pitchFamily="2" charset="0"/>
              </a:rPr>
              <a:t>যেখানে এটি এম আছে সেখান থেকে ব্যাং কার্ড দিয়ে দিন রাত চব্বিশ ঘণ্টার যেকোন সময় টাকা তোলা যায়। ব্যাপারটি আরো সহজ করার জন্যে আজকাল মোবাইল টেলিফোন ব্যবহার করে ব্যাংকিং শুরু হয়ে গেছে। </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759013" y="690589"/>
            <a:ext cx="4910266" cy="55092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4400" dirty="0" smtClean="0">
                <a:latin typeface="NikoshBAN" panose="02000000000000000000" pitchFamily="2" charset="0"/>
                <a:cs typeface="NikoshBAN" panose="02000000000000000000" pitchFamily="2" charset="0"/>
              </a:rPr>
              <a:t> </a:t>
            </a:r>
            <a:r>
              <a:rPr lang="bn-IN" sz="4400" dirty="0" smtClean="0">
                <a:latin typeface="NikoshBAN" panose="02000000000000000000" pitchFamily="2" charset="0"/>
                <a:cs typeface="NikoshBAN" panose="02000000000000000000" pitchFamily="2" charset="0"/>
              </a:rPr>
              <a:t>আইসিটির কল্যাণে আইসিটি ব্যবহার করে শুধু যে নির্ভুল আর আকর্ষণীয় করে বই ছাপানো যায় তাই নয়-বইগুলো ওয়েবসাইটে রেখেও দেওয়া যায়;যেন যে কেউ সেগুলো ডাউনলোড করে নিতে পারে।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169904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894" y="883996"/>
            <a:ext cx="4445624" cy="483209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4400" dirty="0" smtClean="0">
                <a:latin typeface="NikoshBAN" panose="02000000000000000000" pitchFamily="2" charset="0"/>
                <a:cs typeface="NikoshBAN" panose="02000000000000000000" pitchFamily="2" charset="0"/>
              </a:rPr>
              <a:t> </a:t>
            </a:r>
            <a:r>
              <a:rPr lang="bn-IN" sz="4400" dirty="0" smtClean="0">
                <a:latin typeface="NikoshBAN" panose="02000000000000000000" pitchFamily="2" charset="0"/>
                <a:cs typeface="NikoshBAN" panose="02000000000000000000" pitchFamily="2" charset="0"/>
              </a:rPr>
              <a:t>ব্যবসা বানিজ্যে আইসিটির ব্যবহার হয়। আইসিটি ব্যবহার করে অফিসের কাজকর্ম নিয়ন্ত্রণ করা হয়। সাধারণত সেটাকে বলে ই-গভর্নেন্স।  </a:t>
            </a:r>
            <a:endParaRPr lang="en-US" sz="4400" dirty="0">
              <a:latin typeface="NikoshBAN" panose="02000000000000000000" pitchFamily="2" charset="0"/>
              <a:cs typeface="NikoshBAN" panose="02000000000000000000" pitchFamily="2" charset="0"/>
            </a:endParaRPr>
          </a:p>
        </p:txBody>
      </p:sp>
      <p:sp>
        <p:nvSpPr>
          <p:cNvPr id="11" name="TextBox 10"/>
          <p:cNvSpPr txBox="1"/>
          <p:nvPr/>
        </p:nvSpPr>
        <p:spPr>
          <a:xfrm>
            <a:off x="5190566" y="883997"/>
            <a:ext cx="6279775" cy="483209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IN" sz="4400" dirty="0" smtClean="0">
                <a:latin typeface="NikoshBAN" panose="02000000000000000000" pitchFamily="2" charset="0"/>
                <a:cs typeface="NikoshBAN" panose="02000000000000000000" pitchFamily="2" charset="0"/>
              </a:rPr>
              <a:t>পুলিশ বাহিনী অপরাধী ধরার জন্য ব্যাপকভাবে আইসিটি ব্যবহার করে। দেশের প্রতিরক্ষার কাজে সেনাবাহিনীও আইসিটি ব্যবহার করে। কলকারখানা,যানবাহন নিয়ন্ত্রণ এই বিষয়গুলোও আইসিটির ব্যবহার ছাড়া অচল হয়ে যাবে।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724619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8994" y="1751037"/>
            <a:ext cx="6487885"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4431323" y="667361"/>
            <a:ext cx="3615397" cy="76944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4400" b="1" dirty="0" smtClean="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   </a:t>
            </a:r>
            <a:r>
              <a:rPr lang="bn-IN" sz="4400" b="1" dirty="0" smtClean="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জোড়ায় কাজ </a:t>
            </a:r>
            <a:endParaRPr lang="en-US" sz="44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endParaRPr>
          </a:p>
        </p:txBody>
      </p:sp>
      <p:sp>
        <p:nvSpPr>
          <p:cNvPr id="12" name="TextBox 11"/>
          <p:cNvSpPr txBox="1"/>
          <p:nvPr/>
        </p:nvSpPr>
        <p:spPr>
          <a:xfrm>
            <a:off x="2838994" y="5235109"/>
            <a:ext cx="6675120" cy="1200329"/>
          </a:xfrm>
          <a:prstGeom prst="rect">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3600" dirty="0" smtClean="0">
                <a:latin typeface="NikoshBAN" panose="02000000000000000000" pitchFamily="2" charset="0"/>
                <a:cs typeface="NikoshBAN" panose="02000000000000000000" pitchFamily="2" charset="0"/>
              </a:rPr>
              <a:t> দৈনন্দিন জীবনে আইসিটি ব্যবহার হয় এমন ৫টি বাক্য লিখ ?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047140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fltVal val="0"/>
                                          </p:val>
                                        </p:tav>
                                        <p:tav tm="100000">
                                          <p:val>
                                            <p:strVal val="#ppt_w"/>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style.rotation</p:attrName>
                                        </p:attrNameLst>
                                      </p:cBhvr>
                                      <p:tavLst>
                                        <p:tav tm="0">
                                          <p:val>
                                            <p:fltVal val="90"/>
                                          </p:val>
                                        </p:tav>
                                        <p:tav tm="100000">
                                          <p:val>
                                            <p:fltVal val="0"/>
                                          </p:val>
                                        </p:tav>
                                      </p:tavLst>
                                    </p:anim>
                                    <p:animEffect transition="in" filter="fade">
                                      <p:cBhvr>
                                        <p:cTn id="2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792506" y="757564"/>
            <a:ext cx="1554480"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মূল্যায়ন </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9" name="TextBox 8"/>
          <p:cNvSpPr txBox="1"/>
          <p:nvPr/>
        </p:nvSpPr>
        <p:spPr>
          <a:xfrm>
            <a:off x="666207" y="2014440"/>
            <a:ext cx="10907484" cy="295465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IN"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a:t>
            </a:r>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তথ্য ও যোগাযোগ প্রযুক্তি কি ?</a:t>
            </a:r>
          </a:p>
          <a:p>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a:t>
            </a:r>
            <a:r>
              <a:rPr lang="en-US"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এটিএম এর পূর্ণরুপ কি ?</a:t>
            </a:r>
          </a:p>
          <a:p>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 এনিমেশন বলতে কি বুঝ</a:t>
            </a:r>
            <a:r>
              <a:rPr lang="bn-IN"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ই-গভর্নেন্স বলতে কি বুঝায় ?</a:t>
            </a:r>
          </a:p>
          <a:p>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৪। ই-কমার্স বলতে কি বুঝায় ?এটি কথায় ব্যবহার করা হয় ? </a:t>
            </a:r>
          </a:p>
        </p:txBody>
      </p:sp>
    </p:spTree>
    <p:extLst>
      <p:ext uri="{BB962C8B-B14F-4D97-AF65-F5344CB8AC3E}">
        <p14:creationId xmlns:p14="http://schemas.microsoft.com/office/powerpoint/2010/main" val="24015941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4548" y="886264"/>
            <a:ext cx="4290647" cy="9233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দলীয়</a:t>
            </a:r>
            <a:r>
              <a:rPr lang="en-US"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54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কাজ</a:t>
            </a:r>
            <a:r>
              <a:rPr lang="en-US"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5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TextBox 4"/>
          <p:cNvSpPr txBox="1"/>
          <p:nvPr/>
        </p:nvSpPr>
        <p:spPr>
          <a:xfrm>
            <a:off x="1175658" y="2427682"/>
            <a:ext cx="10006148"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bn-IN" sz="7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7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দৈনন্দিন জীবনে আইসিটির বিভিন্ন প্রয়োগ নিয়ে আলোচনা কর ?</a:t>
            </a:r>
          </a:p>
        </p:txBody>
      </p:sp>
    </p:spTree>
    <p:extLst>
      <p:ext uri="{BB962C8B-B14F-4D97-AF65-F5344CB8AC3E}">
        <p14:creationId xmlns:p14="http://schemas.microsoft.com/office/powerpoint/2010/main" val="42627962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2865" y="1334368"/>
            <a:ext cx="5825112" cy="3316010"/>
          </a:xfrm>
          <a:prstGeom prst="rect">
            <a:avLst/>
          </a:prstGeom>
        </p:spPr>
      </p:pic>
      <p:sp>
        <p:nvSpPr>
          <p:cNvPr id="8" name="TextBox 7"/>
          <p:cNvSpPr txBox="1"/>
          <p:nvPr/>
        </p:nvSpPr>
        <p:spPr>
          <a:xfrm>
            <a:off x="4139584" y="564927"/>
            <a:ext cx="2511673" cy="76944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বাড়ির কাজ </a:t>
            </a:r>
            <a:endParaRPr lang="en-US"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9" name="TextBox 8"/>
          <p:cNvSpPr txBox="1"/>
          <p:nvPr/>
        </p:nvSpPr>
        <p:spPr>
          <a:xfrm>
            <a:off x="1189807" y="5038637"/>
            <a:ext cx="9326880" cy="132343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IN" sz="4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প্রতিদিন ব্যবহার হয় আইসিটির  এমন  ৫ টি বাক্য লিখে নিয়ে আসবে ? </a:t>
            </a:r>
            <a:endPar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10634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80990" y="677093"/>
            <a:ext cx="2194560" cy="646331"/>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600" dirty="0" smtClean="0">
                <a:latin typeface="NikoshBAN" panose="02000000000000000000" pitchFamily="2" charset="0"/>
                <a:cs typeface="NikoshBAN" panose="02000000000000000000" pitchFamily="2" charset="0"/>
              </a:rPr>
              <a:t>    </a:t>
            </a:r>
            <a:r>
              <a:rPr lang="bn-IN" sz="3600" dirty="0" smtClean="0">
                <a:latin typeface="NikoshBAN" panose="02000000000000000000" pitchFamily="2" charset="0"/>
                <a:cs typeface="NikoshBAN" panose="02000000000000000000" pitchFamily="2" charset="0"/>
              </a:rPr>
              <a:t>ধন্যবাদ </a:t>
            </a:r>
            <a:endParaRPr lang="en-US" sz="36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274" y="1542708"/>
            <a:ext cx="10384972" cy="4570709"/>
          </a:xfrm>
          <a:prstGeom prst="rect">
            <a:avLst/>
          </a:prstGeom>
        </p:spPr>
      </p:pic>
    </p:spTree>
    <p:extLst>
      <p:ext uri="{BB962C8B-B14F-4D97-AF65-F5344CB8AC3E}">
        <p14:creationId xmlns:p14="http://schemas.microsoft.com/office/powerpoint/2010/main" val="34094638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17600" y="44698"/>
            <a:ext cx="10058400" cy="6279903"/>
            <a:chOff x="838200" y="44697"/>
            <a:chExt cx="7543800" cy="6279903"/>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762000"/>
              <a:ext cx="7543800" cy="5562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itle 1"/>
            <p:cNvSpPr txBox="1">
              <a:spLocks/>
            </p:cNvSpPr>
            <p:nvPr/>
          </p:nvSpPr>
          <p:spPr>
            <a:xfrm>
              <a:off x="1952902" y="44697"/>
              <a:ext cx="5560661" cy="1854519"/>
            </a:xfrm>
            <a:prstGeom prst="rect">
              <a:avLst/>
            </a:prstGeom>
          </p:spPr>
          <p:txBody>
            <a:bodyPr vert="horz" lIns="91440" tIns="45720" rIns="91440" bIns="45720" numCol="1" rtlCol="0" anchor="b">
              <a:prstTxWarp prst="textWave4">
                <a:avLst>
                  <a:gd name="adj1" fmla="val 12500"/>
                  <a:gd name="adj2" fmla="val -1310"/>
                </a:avLst>
              </a:prstTxWarp>
              <a:noAutofit/>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BD" sz="7200" b="1" u="sng" dirty="0" smtClean="0">
                  <a:ln/>
                  <a:solidFill>
                    <a:srgbClr val="0033CC"/>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a:t>
              </a:r>
              <a:r>
                <a:rPr lang="bn-BD" sz="7200" b="1" u="sng" dirty="0" smtClean="0">
                  <a:ln>
                    <a:solidFill>
                      <a:srgbClr val="FF0000"/>
                    </a:solidFill>
                  </a:ln>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a:t>
              </a:r>
              <a:r>
                <a:rPr lang="bn-BD" sz="7200" b="1" u="sng" dirty="0" smtClean="0">
                  <a:ln/>
                  <a:solidFill>
                    <a:srgbClr val="0033CC"/>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a:t>
              </a:r>
              <a:r>
                <a:rPr lang="bn-BD" sz="7200" b="1" u="sng" dirty="0" smtClean="0">
                  <a:ln>
                    <a:solidFill>
                      <a:schemeClr val="accent6">
                        <a:lumMod val="50000"/>
                      </a:schemeClr>
                    </a:solidFill>
                  </a:ln>
                  <a:solidFill>
                    <a:schemeClr val="accent6">
                      <a:lumMod val="5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a:t>
              </a:r>
              <a:endParaRPr lang="en-US" sz="7200" b="1" u="sng" dirty="0">
                <a:ln>
                  <a:solidFill>
                    <a:schemeClr val="accent6">
                      <a:lumMod val="50000"/>
                    </a:schemeClr>
                  </a:solidFill>
                </a:ln>
                <a:solidFill>
                  <a:schemeClr val="accent6">
                    <a:lumMod val="5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grpSp>
      <p:sp>
        <p:nvSpPr>
          <p:cNvPr id="5" name="Frame 4"/>
          <p:cNvSpPr/>
          <p:nvPr/>
        </p:nvSpPr>
        <p:spPr>
          <a:xfrm>
            <a:off x="0" y="0"/>
            <a:ext cx="12192000" cy="6858000"/>
          </a:xfrm>
          <a:prstGeom prst="frame">
            <a:avLst>
              <a:gd name="adj1" fmla="val 2664"/>
            </a:avLst>
          </a:prstGeom>
          <a:solidFill>
            <a:schemeClr val="accent5">
              <a:lumMod val="60000"/>
              <a:lumOff val="4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987530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5400000">
            <a:off x="3980345" y="3409526"/>
            <a:ext cx="4303600" cy="315413"/>
            <a:chOff x="186002" y="5771382"/>
            <a:chExt cx="4303600" cy="236560"/>
          </a:xfrm>
        </p:grpSpPr>
        <p:sp>
          <p:nvSpPr>
            <p:cNvPr id="3" name="Flowchart: Predefined Process 2"/>
            <p:cNvSpPr/>
            <p:nvPr/>
          </p:nvSpPr>
          <p:spPr>
            <a:xfrm>
              <a:off x="186002" y="5771382"/>
              <a:ext cx="2103120" cy="228600"/>
            </a:xfrm>
            <a:prstGeom prst="flowChartPredefinedProcess">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Predefined Process 3"/>
            <p:cNvSpPr/>
            <p:nvPr/>
          </p:nvSpPr>
          <p:spPr>
            <a:xfrm>
              <a:off x="2386482" y="5779342"/>
              <a:ext cx="2103120" cy="228600"/>
            </a:xfrm>
            <a:prstGeom prst="flowChartPredefinedProcess">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sp>
        <p:nvSpPr>
          <p:cNvPr id="5" name="Content Placeholder 10"/>
          <p:cNvSpPr txBox="1">
            <a:spLocks/>
          </p:cNvSpPr>
          <p:nvPr/>
        </p:nvSpPr>
        <p:spPr>
          <a:xfrm>
            <a:off x="949479" y="1447800"/>
            <a:ext cx="4303843" cy="3997644"/>
          </a:xfrm>
          <a:prstGeom prst="rect">
            <a:avLst/>
          </a:prstGeom>
          <a:ln w="66675">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bn-BD" u="sng" dirty="0" smtClean="0">
                <a:solidFill>
                  <a:srgbClr val="0052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শিক্ষক পরিচিতি</a:t>
            </a:r>
            <a:endParaRPr lang="en-US" u="sng" dirty="0">
              <a:solidFill>
                <a:srgbClr val="0052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Content Placeholder 12"/>
          <p:cNvSpPr txBox="1">
            <a:spLocks/>
          </p:cNvSpPr>
          <p:nvPr/>
        </p:nvSpPr>
        <p:spPr>
          <a:xfrm>
            <a:off x="7135591" y="1455813"/>
            <a:ext cx="4094069" cy="3978103"/>
          </a:xfrm>
          <a:prstGeom prst="rect">
            <a:avLst/>
          </a:prstGeom>
          <a:ln w="66675">
            <a:noFill/>
          </a:ln>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bn-BD" sz="3600" b="0" i="0" u="sng" strike="noStrike" kern="1200" cap="none" spc="0" normalizeH="0" baseline="0" noProof="0" dirty="0" smtClean="0">
                <a:ln>
                  <a:noFill/>
                </a:ln>
                <a:solidFill>
                  <a:srgbClr val="005200"/>
                </a:solidFill>
                <a:effectLst>
                  <a:outerShdw blurRad="38100" dist="38100" dir="2700000" algn="tl">
                    <a:srgbClr val="000000">
                      <a:alpha val="43137"/>
                    </a:srgbClr>
                  </a:outerShdw>
                </a:effectLst>
                <a:uLnTx/>
                <a:uFillTx/>
                <a:latin typeface="NikoshBAN" panose="02000000000000000000" pitchFamily="2" charset="0"/>
                <a:cs typeface="NikoshBAN" panose="02000000000000000000" pitchFamily="2" charset="0"/>
              </a:rPr>
              <a:t>পাঠ পরিচিতি</a:t>
            </a:r>
          </a:p>
        </p:txBody>
      </p:sp>
      <p:sp>
        <p:nvSpPr>
          <p:cNvPr id="10" name="Rectangle 9"/>
          <p:cNvSpPr/>
          <p:nvPr/>
        </p:nvSpPr>
        <p:spPr>
          <a:xfrm>
            <a:off x="4742626" y="443422"/>
            <a:ext cx="2092239" cy="923330"/>
          </a:xfrm>
          <a:prstGeom prst="rect">
            <a:avLst/>
          </a:prstGeom>
        </p:spPr>
        <p:txBody>
          <a:bodyPr wrap="none">
            <a:spAutoFit/>
          </a:bodyPr>
          <a:lstStyle/>
          <a:p>
            <a:r>
              <a:rPr lang="bn-BD" sz="5400" b="1"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পরিচিতি</a:t>
            </a:r>
            <a:endParaRPr lang="en-US" sz="5400" dirty="0">
              <a:solidFill>
                <a:srgbClr val="FF0000"/>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1700" y="2007810"/>
            <a:ext cx="1841500" cy="187839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3" name="TextBox 12"/>
          <p:cNvSpPr txBox="1"/>
          <p:nvPr/>
        </p:nvSpPr>
        <p:spPr>
          <a:xfrm>
            <a:off x="1267906" y="3930278"/>
            <a:ext cx="3474720" cy="1877437"/>
          </a:xfrm>
          <a:prstGeom prst="rect">
            <a:avLst/>
          </a:prstGeom>
          <a:solidFill>
            <a:srgbClr val="FFFF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2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মামুনুর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রশিদ</a:t>
            </a:r>
            <a:endParaRPr lang="en-US" sz="2800" dirty="0" smtClean="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সহকারী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শিক্ষক</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আছিম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বহুমূখী</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উচ্চ</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বিদ্যালয়</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আছিম,ফুলবাড়ীয়া,ময়মনসিংহ</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6953624" y="2689454"/>
            <a:ext cx="4692070" cy="2062103"/>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bn-IN" sz="3200" dirty="0" smtClean="0">
                <a:latin typeface="NikoshBAN" panose="02000000000000000000" pitchFamily="2" charset="0"/>
                <a:cs typeface="NikoshBAN" panose="02000000000000000000" pitchFamily="2" charset="0"/>
              </a:rPr>
              <a:t>শ্রেণিঃ </a:t>
            </a:r>
            <a:r>
              <a:rPr lang="en-US" sz="3200" dirty="0" err="1">
                <a:latin typeface="NikoshBAN" panose="02000000000000000000" pitchFamily="2" charset="0"/>
                <a:cs typeface="NikoshBAN" panose="02000000000000000000" pitchFamily="2" charset="0"/>
              </a:rPr>
              <a:t>ষ</a:t>
            </a:r>
            <a:r>
              <a:rPr lang="en-US" sz="3200" dirty="0" err="1" smtClean="0">
                <a:latin typeface="NikoshBAN" panose="02000000000000000000" pitchFamily="2" charset="0"/>
                <a:cs typeface="NikoshBAN" panose="02000000000000000000" pitchFamily="2" charset="0"/>
              </a:rPr>
              <a:t>ষ্ঠ</a:t>
            </a:r>
            <a:endParaRPr lang="bn-IN" sz="3200" dirty="0" smtClean="0">
              <a:latin typeface="NikoshBAN" panose="02000000000000000000" pitchFamily="2" charset="0"/>
              <a:cs typeface="NikoshBAN" panose="02000000000000000000" pitchFamily="2" charset="0"/>
            </a:endParaRPr>
          </a:p>
          <a:p>
            <a:pPr algn="ctr"/>
            <a:r>
              <a:rPr lang="bn-IN" sz="3200" dirty="0" smtClean="0">
                <a:latin typeface="NikoshBAN" panose="02000000000000000000" pitchFamily="2" charset="0"/>
                <a:cs typeface="NikoshBAN" panose="02000000000000000000" pitchFamily="2" charset="0"/>
              </a:rPr>
              <a:t>অধ্যায়ঃ </a:t>
            </a:r>
            <a:r>
              <a:rPr lang="en-US" sz="3200" dirty="0" err="1" smtClean="0">
                <a:latin typeface="NikoshBAN" panose="02000000000000000000" pitchFamily="2" charset="0"/>
                <a:cs typeface="NikoshBAN" panose="02000000000000000000" pitchFamily="2" charset="0"/>
              </a:rPr>
              <a:t>প্রথম</a:t>
            </a:r>
            <a:endParaRPr lang="bn-IN" sz="3200" dirty="0" smtClean="0">
              <a:latin typeface="NikoshBAN" panose="02000000000000000000" pitchFamily="2" charset="0"/>
              <a:cs typeface="NikoshBAN" panose="02000000000000000000" pitchFamily="2" charset="0"/>
            </a:endParaRPr>
          </a:p>
          <a:p>
            <a:pPr algn="ctr"/>
            <a:r>
              <a:rPr lang="bn-IN" sz="3200" dirty="0" smtClean="0">
                <a:latin typeface="NikoshBAN" panose="02000000000000000000" pitchFamily="2" charset="0"/>
                <a:cs typeface="NikoshBAN" panose="02000000000000000000" pitchFamily="2" charset="0"/>
              </a:rPr>
              <a:t>পাঠঃ </a:t>
            </a:r>
            <a:r>
              <a:rPr lang="en-US" sz="3200" dirty="0" err="1" smtClean="0">
                <a:latin typeface="NikoshBAN" panose="02000000000000000000" pitchFamily="2" charset="0"/>
                <a:cs typeface="NikoshBAN" panose="02000000000000000000" pitchFamily="2" charset="0"/>
              </a:rPr>
              <a:t>তথ্য</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যোগাযোগ</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প্রযুক্তির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ব্যবহার</a:t>
            </a:r>
            <a:r>
              <a:rPr lang="en-US" sz="3200" dirty="0" smtClean="0">
                <a:latin typeface="NikoshBAN" panose="02000000000000000000" pitchFamily="2" charset="0"/>
                <a:cs typeface="NikoshBAN" panose="02000000000000000000" pitchFamily="2" charset="0"/>
              </a:rPr>
              <a:t> </a:t>
            </a:r>
            <a:r>
              <a:rPr lang="bn-IN"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2593961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fltVal val="0"/>
                                          </p:val>
                                        </p:tav>
                                        <p:tav tm="100000">
                                          <p:val>
                                            <p:strVal val="#ppt_w"/>
                                          </p:val>
                                        </p:tav>
                                      </p:tavLst>
                                    </p:anim>
                                    <p:anim calcmode="lin" valueType="num">
                                      <p:cBhvr>
                                        <p:cTn id="22" dur="1000" fill="hold"/>
                                        <p:tgtEl>
                                          <p:spTgt spid="14"/>
                                        </p:tgtEl>
                                        <p:attrNameLst>
                                          <p:attrName>ppt_h</p:attrName>
                                        </p:attrNameLst>
                                      </p:cBhvr>
                                      <p:tavLst>
                                        <p:tav tm="0">
                                          <p:val>
                                            <p:fltVal val="0"/>
                                          </p:val>
                                        </p:tav>
                                        <p:tav tm="100000">
                                          <p:val>
                                            <p:strVal val="#ppt_h"/>
                                          </p:val>
                                        </p:tav>
                                      </p:tavLst>
                                    </p:anim>
                                    <p:anim calcmode="lin" valueType="num">
                                      <p:cBhvr>
                                        <p:cTn id="23" dur="1000" fill="hold"/>
                                        <p:tgtEl>
                                          <p:spTgt spid="14"/>
                                        </p:tgtEl>
                                        <p:attrNameLst>
                                          <p:attrName>style.rotation</p:attrName>
                                        </p:attrNameLst>
                                      </p:cBhvr>
                                      <p:tavLst>
                                        <p:tav tm="0">
                                          <p:val>
                                            <p:fltVal val="90"/>
                                          </p:val>
                                        </p:tav>
                                        <p:tav tm="100000">
                                          <p:val>
                                            <p:fltVal val="0"/>
                                          </p:val>
                                        </p:tav>
                                      </p:tavLst>
                                    </p:anim>
                                    <p:animEffect transition="in" filter="fade">
                                      <p:cBhvr>
                                        <p:cTn id="2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54674" y="370582"/>
            <a:ext cx="11272761" cy="58477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নিচের</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ছবি</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গুলো</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লক্ষ্য</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কর</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এবং</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অনুমান</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কর</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আজকের</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পাঠের</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শিরোনাম</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কি</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হতে</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 </a:t>
            </a:r>
            <a:r>
              <a:rPr lang="en-US" sz="3200" b="1" spc="50" dirty="0" err="1"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পারে</a:t>
            </a: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rPr>
              <a:t>?</a:t>
            </a:r>
            <a:endParaRPr lang="en-US" sz="3200" b="1" spc="50" dirty="0">
              <a:ln w="9525" cmpd="sng">
                <a:solidFill>
                  <a:schemeClr val="accent1"/>
                </a:solidFill>
                <a:prstDash val="solid"/>
              </a:ln>
              <a:solidFill>
                <a:srgbClr val="70AD47">
                  <a:tint val="1000"/>
                </a:srgbClr>
              </a:solidFill>
              <a:effectLst>
                <a:glow rad="38100">
                  <a:schemeClr val="accent1">
                    <a:alpha val="40000"/>
                  </a:schemeClr>
                </a:glow>
              </a:effectLst>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046" y="1135107"/>
            <a:ext cx="4458789" cy="223510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045" y="3865245"/>
            <a:ext cx="4458789" cy="21431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3562" y="1135108"/>
            <a:ext cx="4255364" cy="223510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3562" y="3865245"/>
            <a:ext cx="4255364" cy="2457178"/>
          </a:xfrm>
          <a:prstGeom prst="rect">
            <a:avLst/>
          </a:prstGeom>
        </p:spPr>
      </p:pic>
    </p:spTree>
    <p:extLst>
      <p:ext uri="{BB962C8B-B14F-4D97-AF65-F5344CB8AC3E}">
        <p14:creationId xmlns:p14="http://schemas.microsoft.com/office/powerpoint/2010/main" val="16938109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fltVal val="0"/>
                                          </p:val>
                                        </p:tav>
                                        <p:tav tm="100000">
                                          <p:val>
                                            <p:strVal val="#ppt_w"/>
                                          </p:val>
                                        </p:tav>
                                      </p:tavLst>
                                    </p:anim>
                                    <p:anim calcmode="lin" valueType="num">
                                      <p:cBhvr>
                                        <p:cTn id="8" dur="2000" fill="hold"/>
                                        <p:tgtEl>
                                          <p:spTgt spid="11"/>
                                        </p:tgtEl>
                                        <p:attrNameLst>
                                          <p:attrName>ppt_h</p:attrName>
                                        </p:attrNameLst>
                                      </p:cBhvr>
                                      <p:tavLst>
                                        <p:tav tm="0">
                                          <p:val>
                                            <p:fltVal val="0"/>
                                          </p:val>
                                        </p:tav>
                                        <p:tav tm="100000">
                                          <p:val>
                                            <p:strVal val="#ppt_h"/>
                                          </p:val>
                                        </p:tav>
                                      </p:tavLst>
                                    </p:anim>
                                    <p:animEffect transition="in" filter="fade">
                                      <p:cBhvr>
                                        <p:cTn id="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8619" y="522535"/>
            <a:ext cx="7653361" cy="7694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4400" i="1" dirty="0" err="1" smtClean="0">
                <a:latin typeface="NikoshBAN" pitchFamily="2" charset="0"/>
                <a:cs typeface="NikoshBAN" pitchFamily="2" charset="0"/>
              </a:rPr>
              <a:t>আজকের</a:t>
            </a:r>
            <a:r>
              <a:rPr lang="en-US" sz="4400" i="1" dirty="0" smtClean="0">
                <a:latin typeface="NikoshBAN" pitchFamily="2" charset="0"/>
                <a:cs typeface="NikoshBAN" pitchFamily="2" charset="0"/>
              </a:rPr>
              <a:t> </a:t>
            </a:r>
            <a:r>
              <a:rPr lang="en-US" sz="4400" i="1" dirty="0" err="1" smtClean="0">
                <a:latin typeface="NikoshBAN" pitchFamily="2" charset="0"/>
                <a:cs typeface="NikoshBAN" pitchFamily="2" charset="0"/>
              </a:rPr>
              <a:t>পাঠের</a:t>
            </a:r>
            <a:r>
              <a:rPr lang="en-US" sz="4400" i="1" dirty="0" smtClean="0">
                <a:latin typeface="NikoshBAN" pitchFamily="2" charset="0"/>
                <a:cs typeface="NikoshBAN" pitchFamily="2" charset="0"/>
              </a:rPr>
              <a:t> </a:t>
            </a:r>
            <a:r>
              <a:rPr lang="en-US" sz="4400" i="1" dirty="0" err="1" smtClean="0">
                <a:latin typeface="NikoshBAN" pitchFamily="2" charset="0"/>
                <a:cs typeface="NikoshBAN" pitchFamily="2" charset="0"/>
              </a:rPr>
              <a:t>বিষয়বস্তু</a:t>
            </a:r>
            <a:r>
              <a:rPr lang="en-US" sz="4400" i="1" dirty="0" smtClean="0">
                <a:latin typeface="NikoshBAN" pitchFamily="2" charset="0"/>
                <a:cs typeface="NikoshBAN" pitchFamily="2" charset="0"/>
              </a:rPr>
              <a:t> </a:t>
            </a:r>
            <a:r>
              <a:rPr lang="en-US" sz="4400" i="1" dirty="0" err="1" smtClean="0">
                <a:latin typeface="NikoshBAN" pitchFamily="2" charset="0"/>
                <a:cs typeface="NikoshBAN" pitchFamily="2" charset="0"/>
              </a:rPr>
              <a:t>হলো</a:t>
            </a:r>
            <a:r>
              <a:rPr lang="en-US" sz="4400" i="1" dirty="0" smtClean="0">
                <a:latin typeface="NikoshBAN" pitchFamily="2" charset="0"/>
                <a:cs typeface="NikoshBAN" pitchFamily="2" charset="0"/>
              </a:rPr>
              <a:t> </a:t>
            </a:r>
            <a:endParaRPr lang="en-US" sz="4400" i="1" dirty="0">
              <a:latin typeface="NikoshBAN" pitchFamily="2" charset="0"/>
              <a:cs typeface="NikoshBAN" pitchFamily="2" charset="0"/>
            </a:endParaRPr>
          </a:p>
        </p:txBody>
      </p:sp>
      <p:sp>
        <p:nvSpPr>
          <p:cNvPr id="5" name="Parallelogram 4"/>
          <p:cNvSpPr/>
          <p:nvPr/>
        </p:nvSpPr>
        <p:spPr>
          <a:xfrm>
            <a:off x="1724427" y="5552084"/>
            <a:ext cx="7677553" cy="834828"/>
          </a:xfrm>
          <a:prstGeom prst="parallelogram">
            <a:avLst>
              <a:gd name="adj" fmla="val 117525"/>
            </a:avLst>
          </a:prstGeom>
          <a:solidFill>
            <a:srgbClr val="00B050"/>
          </a:solidFill>
          <a:ln w="76200">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dirty="0" err="1" smtClean="0">
                <a:ln w="0"/>
                <a:solidFill>
                  <a:schemeClr val="tx1"/>
                </a:solidFill>
                <a:effectLst>
                  <a:outerShdw blurRad="38100" dist="19050" dir="2700000" algn="tl" rotWithShape="0">
                    <a:schemeClr val="dk1">
                      <a:alpha val="40000"/>
                    </a:schemeClr>
                  </a:outerShdw>
                </a:effectLst>
              </a:rPr>
              <a:t>তথ্য</a:t>
            </a:r>
            <a:r>
              <a:rPr lang="en-US" sz="4000" dirty="0" smtClean="0">
                <a:ln w="0"/>
                <a:solidFill>
                  <a:schemeClr val="tx1"/>
                </a:solidFill>
                <a:effectLst>
                  <a:outerShdw blurRad="38100" dist="19050" dir="2700000" algn="tl" rotWithShape="0">
                    <a:schemeClr val="dk1">
                      <a:alpha val="40000"/>
                    </a:schemeClr>
                  </a:outerShdw>
                </a:effectLst>
              </a:rPr>
              <a:t> ও </a:t>
            </a:r>
            <a:r>
              <a:rPr lang="en-US" sz="4000" dirty="0" err="1" smtClean="0">
                <a:ln w="0"/>
                <a:solidFill>
                  <a:schemeClr val="tx1"/>
                </a:solidFill>
                <a:effectLst>
                  <a:outerShdw blurRad="38100" dist="19050" dir="2700000" algn="tl" rotWithShape="0">
                    <a:schemeClr val="dk1">
                      <a:alpha val="40000"/>
                    </a:schemeClr>
                  </a:outerShdw>
                </a:effectLst>
              </a:rPr>
              <a:t>যোগাযোগ</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প্রযুক্তির</a:t>
            </a:r>
            <a:r>
              <a:rPr lang="en-US" sz="4000" dirty="0" smtClean="0">
                <a:ln w="0"/>
                <a:solidFill>
                  <a:schemeClr val="tx1"/>
                </a:solidFill>
                <a:effectLst>
                  <a:outerShdw blurRad="38100" dist="19050" dir="2700000" algn="tl" rotWithShape="0">
                    <a:schemeClr val="dk1">
                      <a:alpha val="40000"/>
                    </a:schemeClr>
                  </a:outerShdw>
                </a:effectLst>
              </a:rPr>
              <a:t> </a:t>
            </a:r>
            <a:r>
              <a:rPr lang="en-US" sz="4000" dirty="0" err="1" smtClean="0">
                <a:ln w="0"/>
                <a:solidFill>
                  <a:schemeClr val="tx1"/>
                </a:solidFill>
                <a:effectLst>
                  <a:outerShdw blurRad="38100" dist="19050" dir="2700000" algn="tl" rotWithShape="0">
                    <a:schemeClr val="dk1">
                      <a:alpha val="40000"/>
                    </a:schemeClr>
                  </a:outerShdw>
                </a:effectLst>
              </a:rPr>
              <a:t>ব্যবহার</a:t>
            </a:r>
            <a:r>
              <a:rPr lang="en-US" sz="4000" dirty="0" smtClean="0">
                <a:ln w="0"/>
                <a:solidFill>
                  <a:schemeClr val="tx1"/>
                </a:solidFill>
                <a:effectLst>
                  <a:outerShdw blurRad="38100" dist="19050" dir="2700000" algn="tl" rotWithShape="0">
                    <a:schemeClr val="dk1">
                      <a:alpha val="40000"/>
                    </a:schemeClr>
                  </a:outerShdw>
                </a:effectLst>
              </a:rPr>
              <a:t> </a:t>
            </a:r>
            <a:endParaRPr lang="en-US" sz="400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4427" y="1517030"/>
            <a:ext cx="7677553" cy="3810000"/>
          </a:xfrm>
          <a:prstGeom prst="rect">
            <a:avLst/>
          </a:prstGeom>
        </p:spPr>
      </p:pic>
    </p:spTree>
    <p:extLst>
      <p:ext uri="{BB962C8B-B14F-4D97-AF65-F5344CB8AC3E}">
        <p14:creationId xmlns:p14="http://schemas.microsoft.com/office/powerpoint/2010/main" val="1280065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1385668" y="710394"/>
            <a:ext cx="2321168" cy="107846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NikoshBAN" panose="02000000000000000000" pitchFamily="2" charset="0"/>
                <a:cs typeface="NikoshBAN" panose="02000000000000000000" pitchFamily="2" charset="0"/>
              </a:rPr>
              <a:t>শিখন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ফল</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3" name="Rectangular Callout 2"/>
          <p:cNvSpPr/>
          <p:nvPr/>
        </p:nvSpPr>
        <p:spPr>
          <a:xfrm>
            <a:off x="3956538" y="710394"/>
            <a:ext cx="3749040" cy="731520"/>
          </a:xfrm>
          <a:prstGeom prst="wedgeRectCallout">
            <a:avLst>
              <a:gd name="adj1" fmla="val -21815"/>
              <a:gd name="adj2" fmla="val 1349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anose="02000000000000000000" pitchFamily="2" charset="0"/>
                <a:cs typeface="NikoshBAN" panose="02000000000000000000" pitchFamily="2" charset="0"/>
              </a:rPr>
              <a:t>এ পাঠ শেষে শিক্ষার্থীরা... </a:t>
            </a:r>
            <a:endParaRPr lang="en-US" sz="3600" dirty="0">
              <a:latin typeface="NikoshBAN" panose="02000000000000000000" pitchFamily="2" charset="0"/>
              <a:cs typeface="NikoshBAN" panose="02000000000000000000" pitchFamily="2" charset="0"/>
            </a:endParaRPr>
          </a:p>
        </p:txBody>
      </p:sp>
      <p:sp>
        <p:nvSpPr>
          <p:cNvPr id="4" name="TextBox 3"/>
          <p:cNvSpPr txBox="1"/>
          <p:nvPr/>
        </p:nvSpPr>
        <p:spPr>
          <a:xfrm>
            <a:off x="1058594" y="2712716"/>
            <a:ext cx="9966960" cy="2862322"/>
          </a:xfrm>
          <a:prstGeom prst="rect">
            <a:avLst/>
          </a:prstGeom>
          <a:ln w="76200"/>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 </a:t>
            </a:r>
            <a:r>
              <a:rPr lang="bn-IN"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তথ্য ও যোগাযোগ প্রযুক্তি</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জানতে</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a:t>
            </a:r>
            <a:r>
              <a:rPr lang="bn-IN"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প্রচার ও গণমাধ্যমে কিভাবে তথ্য ও যোগাযোগ প্রযুক্তির প্রয়োগ হয় </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a:t>
            </a:r>
            <a:r>
              <a:rPr lang="bn-IN"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ব্যাখ্যা করতে</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bn-IN"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এবং</a:t>
            </a:r>
            <a:endPar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 </a:t>
            </a:r>
            <a:r>
              <a:rPr lang="bn-IN"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ব্যাংক,শিল্প ও সংস্কৃতি এবং সিসি টিভি ব্যবহার কিভাবে করতে হয়</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বিশ্লেষণ</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করতে</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579771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58765" y="460384"/>
            <a:ext cx="182880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উপস্থাপনঃ</a:t>
            </a:r>
            <a:endParaRPr lang="en-US" sz="2800" dirty="0">
              <a:latin typeface="NikoshBAN" pitchFamily="2" charset="0"/>
              <a:cs typeface="NikoshBAN" pitchFamily="2" charset="0"/>
            </a:endParaRPr>
          </a:p>
        </p:txBody>
      </p:sp>
      <p:sp>
        <p:nvSpPr>
          <p:cNvPr id="6" name="TextBox 5"/>
          <p:cNvSpPr txBox="1"/>
          <p:nvPr/>
        </p:nvSpPr>
        <p:spPr>
          <a:xfrm>
            <a:off x="764989" y="1183253"/>
            <a:ext cx="10769600"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800" dirty="0" smtClean="0">
                <a:solidFill>
                  <a:schemeClr val="tx1"/>
                </a:solidFill>
                <a:latin typeface="NikoshBAN" pitchFamily="2" charset="0"/>
                <a:cs typeface="NikoshBAN" pitchFamily="2" charset="0"/>
              </a:rPr>
              <a:t> </a:t>
            </a:r>
            <a:r>
              <a:rPr lang="bn-IN" sz="2800" dirty="0" smtClean="0">
                <a:solidFill>
                  <a:schemeClr val="tx1"/>
                </a:solidFill>
                <a:latin typeface="NikoshBAN" pitchFamily="2" charset="0"/>
                <a:cs typeface="NikoshBAN" pitchFamily="2" charset="0"/>
              </a:rPr>
              <a:t>তথ্য ও যোগাযোগ প্রযুক্তি</a:t>
            </a:r>
            <a:r>
              <a:rPr lang="en-US" sz="2800" dirty="0" smtClean="0">
                <a:solidFill>
                  <a:schemeClr val="tx1"/>
                </a:solidFill>
                <a:latin typeface="NikoshBAN" pitchFamily="2" charset="0"/>
                <a:cs typeface="NikoshBAN" pitchFamily="2" charset="0"/>
              </a:rPr>
              <a:t>র </a:t>
            </a:r>
            <a:r>
              <a:rPr lang="en-US" sz="2800" dirty="0" err="1" smtClean="0">
                <a:solidFill>
                  <a:schemeClr val="tx1"/>
                </a:solidFill>
                <a:latin typeface="NikoshBAN" pitchFamily="2" charset="0"/>
                <a:cs typeface="NikoshBAN" pitchFamily="2" charset="0"/>
              </a:rPr>
              <a:t>ব্যবহার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বিভিন্ন</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ক্ষেত্রে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হয়ে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থাকে</a:t>
            </a:r>
            <a:r>
              <a:rPr lang="en-US" sz="2800" dirty="0" smtClean="0">
                <a:solidFill>
                  <a:schemeClr val="tx1"/>
                </a:solidFill>
                <a:latin typeface="NikoshBAN" pitchFamily="2" charset="0"/>
                <a:cs typeface="NikoshBAN" pitchFamily="2" charset="0"/>
              </a:rPr>
              <a:t>। </a:t>
            </a:r>
            <a:r>
              <a:rPr lang="bn-IN" sz="2800" dirty="0" smtClean="0">
                <a:solidFill>
                  <a:schemeClr val="tx1"/>
                </a:solidFill>
                <a:latin typeface="NikoshBAN" pitchFamily="2" charset="0"/>
                <a:cs typeface="NikoshBAN" pitchFamily="2" charset="0"/>
              </a:rPr>
              <a:t> </a:t>
            </a:r>
            <a:r>
              <a:rPr lang="en-US" sz="2800" dirty="0" smtClean="0">
                <a:solidFill>
                  <a:schemeClr val="tx1"/>
                </a:solidFill>
                <a:latin typeface="NikoshBAN" pitchFamily="2" charset="0"/>
                <a:cs typeface="NikoshBAN" pitchFamily="2" charset="0"/>
              </a:rPr>
              <a:t>?</a:t>
            </a:r>
            <a:endParaRPr lang="en-US" sz="2800" dirty="0">
              <a:solidFill>
                <a:schemeClr val="tx1"/>
              </a:solidFill>
              <a:latin typeface="NikoshBAN" pitchFamily="2" charset="0"/>
              <a:cs typeface="NikoshBAN" pitchFamily="2" charset="0"/>
            </a:endParaRPr>
          </a:p>
        </p:txBody>
      </p:sp>
      <p:sp>
        <p:nvSpPr>
          <p:cNvPr id="7" name="TextBox 6"/>
          <p:cNvSpPr txBox="1"/>
          <p:nvPr/>
        </p:nvSpPr>
        <p:spPr>
          <a:xfrm>
            <a:off x="764989" y="2536659"/>
            <a:ext cx="1076960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err="1" smtClean="0">
                <a:solidFill>
                  <a:schemeClr val="tx1"/>
                </a:solidFill>
                <a:latin typeface="NikoshBAN" pitchFamily="2" charset="0"/>
                <a:cs typeface="NikoshBAN" pitchFamily="2" charset="0"/>
              </a:rPr>
              <a:t>প্রচার</a:t>
            </a:r>
            <a:r>
              <a:rPr lang="en-US" sz="2400" dirty="0" smtClean="0">
                <a:solidFill>
                  <a:schemeClr val="tx1"/>
                </a:solidFill>
                <a:latin typeface="NikoshBAN" pitchFamily="2" charset="0"/>
                <a:cs typeface="NikoshBAN" pitchFamily="2" charset="0"/>
              </a:rPr>
              <a:t> ও </a:t>
            </a:r>
            <a:r>
              <a:rPr lang="en-US" sz="2400" dirty="0" err="1" smtClean="0">
                <a:solidFill>
                  <a:schemeClr val="tx1"/>
                </a:solidFill>
                <a:latin typeface="NikoshBAN" pitchFamily="2" charset="0"/>
                <a:cs typeface="NikoshBAN" pitchFamily="2" charset="0"/>
              </a:rPr>
              <a:t>গণ</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মাধ্যম,প্রকাশনা,ব্যাংক,শিল্প</a:t>
            </a:r>
            <a:r>
              <a:rPr lang="en-US" sz="2400" dirty="0" smtClean="0">
                <a:solidFill>
                  <a:schemeClr val="tx1"/>
                </a:solidFill>
                <a:latin typeface="NikoshBAN" pitchFamily="2" charset="0"/>
                <a:cs typeface="NikoshBAN" pitchFamily="2" charset="0"/>
              </a:rPr>
              <a:t> ও </a:t>
            </a:r>
            <a:r>
              <a:rPr lang="en-US" sz="2400" dirty="0" err="1" smtClean="0">
                <a:solidFill>
                  <a:schemeClr val="tx1"/>
                </a:solidFill>
                <a:latin typeface="NikoshBAN" pitchFamily="2" charset="0"/>
                <a:cs typeface="NikoshBAN" pitchFamily="2" charset="0"/>
              </a:rPr>
              <a:t>সংস্কৃতি</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দৈনন্দিন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জীবনে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আইসিটি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ব্যবহার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হয়ে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থাকে</a:t>
            </a:r>
            <a:r>
              <a:rPr lang="en-US" sz="2400" dirty="0" smtClean="0">
                <a:solidFill>
                  <a:schemeClr val="tx1"/>
                </a:solidFill>
                <a:latin typeface="NikoshBAN" pitchFamily="2" charset="0"/>
                <a:cs typeface="NikoshBAN" pitchFamily="2" charset="0"/>
              </a:rPr>
              <a:t>। </a:t>
            </a:r>
            <a:r>
              <a:rPr lang="bn-IN" sz="2400" dirty="0" smtClean="0">
                <a:solidFill>
                  <a:schemeClr val="tx1"/>
                </a:solidFill>
                <a:latin typeface="NikoshBAN" pitchFamily="2" charset="0"/>
                <a:cs typeface="NikoshBAN" pitchFamily="2" charset="0"/>
              </a:rPr>
              <a:t> </a:t>
            </a:r>
            <a:endParaRPr lang="en-US" dirty="0">
              <a:solidFill>
                <a:schemeClr val="tx1"/>
              </a:solidFill>
              <a:latin typeface="NikoshBAN" pitchFamily="2" charset="0"/>
              <a:cs typeface="NikoshBAN" pitchFamily="2" charset="0"/>
            </a:endParaRPr>
          </a:p>
        </p:txBody>
      </p:sp>
      <p:sp>
        <p:nvSpPr>
          <p:cNvPr id="8" name="TextBox 7"/>
          <p:cNvSpPr txBox="1"/>
          <p:nvPr/>
        </p:nvSpPr>
        <p:spPr>
          <a:xfrm>
            <a:off x="764989" y="3893976"/>
            <a:ext cx="1076960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400" dirty="0" err="1" smtClean="0">
                <a:solidFill>
                  <a:schemeClr val="tx1"/>
                </a:solidFill>
                <a:latin typeface="NikoshBAN" pitchFamily="2" charset="0"/>
                <a:cs typeface="NikoshBAN" pitchFamily="2" charset="0"/>
              </a:rPr>
              <a:t>পৃথিবীর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যেকোন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প্রান্তের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যেকোন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খবর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শুধু</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যে</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মুহূর্তের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মধ্যে</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আমরা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পেয়ে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যাই</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তা</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নয়-তার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ভিডিও</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দেখতে</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পাই!এই</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ব্যাপারগুলো</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সম্ভব</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হয়েছে</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শুধুমাত্র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আইসিটির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কারণে</a:t>
            </a:r>
            <a:r>
              <a:rPr lang="en-US" sz="2400" dirty="0" smtClean="0">
                <a:solidFill>
                  <a:schemeClr val="tx1"/>
                </a:solidFill>
                <a:latin typeface="NikoshBAN" pitchFamily="2" charset="0"/>
                <a:cs typeface="NikoshBAN" pitchFamily="2" charset="0"/>
              </a:rPr>
              <a:t>। </a:t>
            </a:r>
            <a:r>
              <a:rPr lang="en-US" sz="2400" b="1" dirty="0" smtClean="0">
                <a:solidFill>
                  <a:srgbClr val="00B050"/>
                </a:solidFill>
                <a:latin typeface="NikoshBAN" pitchFamily="2" charset="0"/>
                <a:cs typeface="NikoshBAN" pitchFamily="2" charset="0"/>
              </a:rPr>
              <a:t> </a:t>
            </a:r>
            <a:endParaRPr lang="en-US" b="1" dirty="0">
              <a:solidFill>
                <a:srgbClr val="00B050"/>
              </a:solidFill>
              <a:latin typeface="NikoshBAN" pitchFamily="2" charset="0"/>
              <a:cs typeface="NikoshBAN" pitchFamily="2" charset="0"/>
            </a:endParaRPr>
          </a:p>
        </p:txBody>
      </p:sp>
      <p:sp>
        <p:nvSpPr>
          <p:cNvPr id="9" name="TextBox 8"/>
          <p:cNvSpPr txBox="1"/>
          <p:nvPr/>
        </p:nvSpPr>
        <p:spPr>
          <a:xfrm>
            <a:off x="764989" y="5158960"/>
            <a:ext cx="1076960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dirty="0" err="1" smtClean="0">
                <a:solidFill>
                  <a:schemeClr val="tx1"/>
                </a:solidFill>
                <a:latin typeface="NikoshBAN" pitchFamily="2" charset="0"/>
                <a:cs typeface="NikoshBAN" pitchFamily="2" charset="0"/>
              </a:rPr>
              <a:t>আইসিটি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ব্যবহার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করার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কারণে</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পরিশ্রম</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অনেকাংশে</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কমে</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গেছে</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শুধু</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তাই</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নয়,অনেক</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সময়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এনিমেশন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ছবি</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এমনভাবে</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তৈরি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হয়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যে</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সেগুলোকে</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সত্যি</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বল্র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মনে</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হয়</a:t>
            </a:r>
            <a:r>
              <a:rPr lang="en-US" sz="2400" dirty="0" smtClean="0">
                <a:solidFill>
                  <a:schemeClr val="tx1"/>
                </a:solidFill>
                <a:latin typeface="NikoshBAN" pitchFamily="2" charset="0"/>
                <a:cs typeface="NikoshBAN" pitchFamily="2" charset="0"/>
              </a:rPr>
              <a:t>।</a:t>
            </a:r>
            <a:r>
              <a:rPr lang="bn-IN" sz="2400" dirty="0" smtClean="0">
                <a:solidFill>
                  <a:schemeClr val="tx1"/>
                </a:solidFill>
                <a:latin typeface="NikoshBAN" pitchFamily="2" charset="0"/>
                <a:cs typeface="NikoshBAN" pitchFamily="2" charset="0"/>
              </a:rPr>
              <a:t> </a:t>
            </a:r>
            <a:r>
              <a:rPr lang="en-US" sz="2400" dirty="0" smtClean="0">
                <a:solidFill>
                  <a:schemeClr val="tx1"/>
                </a:solidFill>
                <a:latin typeface="NikoshBAN" pitchFamily="2" charset="0"/>
                <a:cs typeface="NikoshBAN" pitchFamily="2" charset="0"/>
              </a:rPr>
              <a:t> </a:t>
            </a:r>
            <a:endParaRPr lang="en-US" sz="24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2419117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1482271"/>
            <a:ext cx="5471161" cy="36383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4160296" y="477698"/>
            <a:ext cx="2789367" cy="769441"/>
          </a:xfrm>
          <a:prstGeom prst="rect">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4400" dirty="0" smtClean="0">
                <a:latin typeface="NikoshBAN" panose="02000000000000000000" pitchFamily="2" charset="0"/>
                <a:cs typeface="NikoshBAN" panose="02000000000000000000" pitchFamily="2" charset="0"/>
              </a:rPr>
              <a:t>  </a:t>
            </a:r>
            <a:r>
              <a:rPr lang="bn-IN" sz="4400" dirty="0" smtClean="0">
                <a:latin typeface="NikoshBAN" panose="02000000000000000000" pitchFamily="2" charset="0"/>
                <a:cs typeface="NikoshBAN" panose="02000000000000000000" pitchFamily="2" charset="0"/>
              </a:rPr>
              <a:t>একক কাজ </a:t>
            </a:r>
            <a:endParaRPr lang="en-US" sz="4400" dirty="0">
              <a:latin typeface="NikoshBAN" panose="02000000000000000000" pitchFamily="2" charset="0"/>
              <a:cs typeface="NikoshBAN" panose="02000000000000000000" pitchFamily="2" charset="0"/>
            </a:endParaRPr>
          </a:p>
        </p:txBody>
      </p:sp>
      <p:sp>
        <p:nvSpPr>
          <p:cNvPr id="2" name="TextBox 1"/>
          <p:cNvSpPr txBox="1"/>
          <p:nvPr/>
        </p:nvSpPr>
        <p:spPr>
          <a:xfrm>
            <a:off x="1580606" y="5590903"/>
            <a:ext cx="9039497"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bn-IN" sz="4400" dirty="0" smtClean="0">
                <a:latin typeface="NikoshBAN" panose="02000000000000000000" pitchFamily="2" charset="0"/>
                <a:cs typeface="NikoshBAN" panose="02000000000000000000" pitchFamily="2" charset="0"/>
              </a:rPr>
              <a:t>           পাঁচটি আইসিটির ব্যবহার লিখ ?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628416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anim calcmode="lin" valueType="num">
                                      <p:cBhvr>
                                        <p:cTn id="25" dur="1000" fill="hold"/>
                                        <p:tgtEl>
                                          <p:spTgt spid="2"/>
                                        </p:tgtEl>
                                        <p:attrNameLst>
                                          <p:attrName>style.rotation</p:attrName>
                                        </p:attrNameLst>
                                      </p:cBhvr>
                                      <p:tavLst>
                                        <p:tav tm="0">
                                          <p:val>
                                            <p:fltVal val="90"/>
                                          </p:val>
                                        </p:tav>
                                        <p:tav tm="100000">
                                          <p:val>
                                            <p:fltVal val="0"/>
                                          </p:val>
                                        </p:tav>
                                      </p:tavLst>
                                    </p:anim>
                                    <p:animEffect transition="in" filter="fade">
                                      <p:cBhvr>
                                        <p:cTn id="2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8052" y="903801"/>
            <a:ext cx="10769600" cy="470898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000" dirty="0" err="1" smtClean="0">
                <a:solidFill>
                  <a:schemeClr val="tx1"/>
                </a:solidFill>
                <a:latin typeface="NikoshBAN" pitchFamily="2" charset="0"/>
                <a:cs typeface="NikoshBAN" pitchFamily="2" charset="0"/>
              </a:rPr>
              <a:t>উল্লেখযোগ্য</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কিছু</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কিছু</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ক্ষেত্রে</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আইসিটির</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প্রয়োগ</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বেশি</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হয়ে</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থেকে</a:t>
            </a:r>
            <a:r>
              <a:rPr lang="en-US" sz="6000" dirty="0" smtClean="0">
                <a:solidFill>
                  <a:schemeClr val="tx1"/>
                </a:solidFill>
                <a:latin typeface="NikoshBAN" pitchFamily="2" charset="0"/>
                <a:cs typeface="NikoshBAN" pitchFamily="2" charset="0"/>
              </a:rPr>
              <a:t> । </a:t>
            </a:r>
          </a:p>
          <a:p>
            <a:r>
              <a:rPr lang="en-US" sz="6000" dirty="0" err="1" smtClean="0">
                <a:solidFill>
                  <a:schemeClr val="tx1"/>
                </a:solidFill>
                <a:latin typeface="NikoshBAN" pitchFamily="2" charset="0"/>
                <a:cs typeface="NikoshBAN" pitchFamily="2" charset="0"/>
              </a:rPr>
              <a:t>সেগুল</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হলঃ</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প্রচার</a:t>
            </a:r>
            <a:r>
              <a:rPr lang="en-US" sz="6000" dirty="0" smtClean="0">
                <a:solidFill>
                  <a:schemeClr val="tx1"/>
                </a:solidFill>
                <a:latin typeface="NikoshBAN" pitchFamily="2" charset="0"/>
                <a:cs typeface="NikoshBAN" pitchFamily="2" charset="0"/>
              </a:rPr>
              <a:t> ও </a:t>
            </a:r>
            <a:r>
              <a:rPr lang="en-US" sz="6000" dirty="0" err="1" smtClean="0">
                <a:solidFill>
                  <a:schemeClr val="tx1"/>
                </a:solidFill>
                <a:latin typeface="NikoshBAN" pitchFamily="2" charset="0"/>
                <a:cs typeface="NikoshBAN" pitchFamily="2" charset="0"/>
              </a:rPr>
              <a:t>গণ</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মাধ্যম,প্রকাশনা,ব্যাংক,শিল্প</a:t>
            </a:r>
            <a:r>
              <a:rPr lang="en-US" sz="6000" dirty="0" smtClean="0">
                <a:solidFill>
                  <a:schemeClr val="tx1"/>
                </a:solidFill>
                <a:latin typeface="NikoshBAN" pitchFamily="2" charset="0"/>
                <a:cs typeface="NikoshBAN" pitchFamily="2" charset="0"/>
              </a:rPr>
              <a:t> ও </a:t>
            </a:r>
            <a:r>
              <a:rPr lang="en-US" sz="6000" dirty="0" err="1" smtClean="0">
                <a:solidFill>
                  <a:schemeClr val="tx1"/>
                </a:solidFill>
                <a:latin typeface="NikoshBAN" pitchFamily="2" charset="0"/>
                <a:cs typeface="NikoshBAN" pitchFamily="2" charset="0"/>
              </a:rPr>
              <a:t>সংস্কৃতি</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দৈনন্দিন</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জীবনে</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আইসিটি</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ব্যবহার</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হয়ে</a:t>
            </a:r>
            <a:r>
              <a:rPr lang="en-US" sz="6000" dirty="0" smtClean="0">
                <a:solidFill>
                  <a:schemeClr val="tx1"/>
                </a:solidFill>
                <a:latin typeface="NikoshBAN" pitchFamily="2" charset="0"/>
                <a:cs typeface="NikoshBAN" pitchFamily="2" charset="0"/>
              </a:rPr>
              <a:t> </a:t>
            </a:r>
            <a:r>
              <a:rPr lang="en-US" sz="6000" dirty="0" err="1" smtClean="0">
                <a:solidFill>
                  <a:schemeClr val="tx1"/>
                </a:solidFill>
                <a:latin typeface="NikoshBAN" pitchFamily="2" charset="0"/>
                <a:cs typeface="NikoshBAN" pitchFamily="2" charset="0"/>
              </a:rPr>
              <a:t>থাকে</a:t>
            </a:r>
            <a:r>
              <a:rPr lang="en-US" sz="6000" dirty="0" smtClean="0">
                <a:solidFill>
                  <a:schemeClr val="tx1"/>
                </a:solidFill>
                <a:latin typeface="NikoshBAN" pitchFamily="2" charset="0"/>
                <a:cs typeface="NikoshBAN" pitchFamily="2" charset="0"/>
              </a:rPr>
              <a:t>। </a:t>
            </a:r>
            <a:r>
              <a:rPr lang="bn-IN" sz="6000" dirty="0" smtClean="0">
                <a:solidFill>
                  <a:schemeClr val="tx1"/>
                </a:solidFill>
                <a:latin typeface="NikoshBAN" pitchFamily="2" charset="0"/>
                <a:cs typeface="NikoshBAN" pitchFamily="2" charset="0"/>
              </a:rPr>
              <a:t> </a:t>
            </a:r>
            <a:endParaRPr lang="en-US" sz="48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2691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1093</TotalTime>
  <Words>414</Words>
  <Application>Microsoft Office PowerPoint</Application>
  <PresentationFormat>Widescreen</PresentationFormat>
  <Paragraphs>45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NikoshBAN</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dc:title>
  <dc:creator>HPS9N72</dc:creator>
  <cp:lastModifiedBy>HPS9N72</cp:lastModifiedBy>
  <cp:revision>166</cp:revision>
  <dcterms:created xsi:type="dcterms:W3CDTF">2018-05-15T11:04:36Z</dcterms:created>
  <dcterms:modified xsi:type="dcterms:W3CDTF">2019-12-06T16:02:32Z</dcterms:modified>
</cp:coreProperties>
</file>