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6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ACA5B-F733-4E7D-9A90-B4E1AAF82127}" type="doc">
      <dgm:prSet loTypeId="urn:microsoft.com/office/officeart/2008/layout/VerticalCurvedList" loCatId="list" qsTypeId="urn:microsoft.com/office/officeart/2005/8/quickstyle/3d4" qsCatId="3D" csTypeId="urn:microsoft.com/office/officeart/2005/8/colors/accent0_3" csCatId="mainScheme" phldr="1"/>
      <dgm:spPr/>
      <dgm:t>
        <a:bodyPr/>
        <a:lstStyle/>
        <a:p>
          <a:endParaRPr lang="en-US"/>
        </a:p>
      </dgm:t>
    </dgm:pt>
    <dgm:pt modelId="{F1A55A0E-3B92-4D54-A966-39C32FC366BE}">
      <dgm:prSet phldrT="[Text]" custT="1"/>
      <dgm:spPr>
        <a:solidFill>
          <a:schemeClr val="bg1">
            <a:lumMod val="85000"/>
          </a:schemeClr>
        </a:solidFill>
        <a:scene3d>
          <a:camera prst="orthographicFront"/>
          <a:lightRig rig="chilly" dir="t"/>
        </a:scene3d>
        <a:sp3d prstMaterial="translucentPowder">
          <a:bevelT w="127000" h="25400" prst="relaxedInset"/>
        </a:sp3d>
      </dgm:spPr>
      <dgm:t>
        <a:bodyPr/>
        <a:lstStyle/>
        <a:p>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প্রসেসর</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8DEAC5E-A8D2-4D31-9021-AF5E0C3BBAC7}" type="parTrans" cxnId="{AE11179E-0AEA-4454-BD99-F18275908B87}">
      <dgm:prSet/>
      <dgm:spPr/>
      <dgm:t>
        <a:bodyPr/>
        <a:lstStyle/>
        <a:p>
          <a:endParaRPr lang="en-US">
            <a:solidFill>
              <a:schemeClr val="tx1"/>
            </a:solidFill>
            <a:effectLst>
              <a:outerShdw blurRad="38100" dist="38100" dir="2700000" algn="tl">
                <a:srgbClr val="000000">
                  <a:alpha val="43137"/>
                </a:srgbClr>
              </a:outerShdw>
            </a:effectLst>
          </a:endParaRPr>
        </a:p>
      </dgm:t>
    </dgm:pt>
    <dgm:pt modelId="{70D732A4-54A5-4788-9CBD-B2E015CA80FA}" type="sibTrans" cxnId="{AE11179E-0AEA-4454-BD99-F18275908B87}">
      <dgm:prSet/>
      <dgm:spPr/>
      <dgm:t>
        <a:bodyPr/>
        <a:lstStyle/>
        <a:p>
          <a:endParaRPr lang="en-US">
            <a:solidFill>
              <a:schemeClr val="tx1"/>
            </a:solidFill>
            <a:effectLst>
              <a:outerShdw blurRad="38100" dist="38100" dir="2700000" algn="tl">
                <a:srgbClr val="000000">
                  <a:alpha val="43137"/>
                </a:srgbClr>
              </a:outerShdw>
            </a:effectLst>
          </a:endParaRPr>
        </a:p>
      </dgm:t>
    </dgm:pt>
    <dgm:pt modelId="{1BFDD5D2-7D07-4D80-A442-49004C01C0D1}">
      <dgm:prSet phldrT="[Text]" custT="1"/>
      <dgm:spPr>
        <a:solidFill>
          <a:schemeClr val="bg1">
            <a:lumMod val="85000"/>
          </a:schemeClr>
        </a:solidFill>
      </dgm:spPr>
      <dgm:t>
        <a:bodyPr/>
        <a:lstStyle/>
        <a:p>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প্রসেসর</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গুরুত্ব ব্যাখ্যা করতে পারবে;</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7D64E64-4D20-4A83-BAE0-2F03804B206B}" type="parTrans" cxnId="{752EAAF7-C801-47FB-8B7F-AFE83EF19601}">
      <dgm:prSet/>
      <dgm:spPr/>
      <dgm:t>
        <a:bodyPr/>
        <a:lstStyle/>
        <a:p>
          <a:endParaRPr lang="en-US">
            <a:solidFill>
              <a:schemeClr val="tx1"/>
            </a:solidFill>
            <a:effectLst>
              <a:outerShdw blurRad="38100" dist="38100" dir="2700000" algn="tl">
                <a:srgbClr val="000000">
                  <a:alpha val="43137"/>
                </a:srgbClr>
              </a:outerShdw>
            </a:effectLst>
          </a:endParaRPr>
        </a:p>
      </dgm:t>
    </dgm:pt>
    <dgm:pt modelId="{5E0647C8-7510-466F-ACCA-446DDBBF5611}" type="sibTrans" cxnId="{752EAAF7-C801-47FB-8B7F-AFE83EF19601}">
      <dgm:prSet/>
      <dgm:spPr/>
      <dgm:t>
        <a:bodyPr/>
        <a:lstStyle/>
        <a:p>
          <a:endParaRPr lang="en-US">
            <a:solidFill>
              <a:schemeClr val="tx1"/>
            </a:solidFill>
            <a:effectLst>
              <a:outerShdw blurRad="38100" dist="38100" dir="2700000" algn="tl">
                <a:srgbClr val="000000">
                  <a:alpha val="43137"/>
                </a:srgbClr>
              </a:outerShdw>
            </a:effectLst>
          </a:endParaRPr>
        </a:p>
      </dgm:t>
    </dgm:pt>
    <dgm:pt modelId="{8D0EB392-34B3-4810-ADE0-BD13B32B12C6}">
      <dgm:prSet phldrT="[Text]" custT="1"/>
      <dgm:spPr>
        <a:solidFill>
          <a:schemeClr val="bg1">
            <a:lumMod val="85000"/>
          </a:schemeClr>
        </a:solidFill>
      </dgm:spPr>
      <dgm:t>
        <a:bodyPr/>
        <a:lstStyle/>
        <a:p>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solidFill>
              <a:schemeClr val="tx1"/>
            </a:solidFill>
            <a:effectLst>
              <a:outerShdw blurRad="38100" dist="38100" dir="2700000" algn="tl">
                <a:srgbClr val="000000">
                  <a:alpha val="43137"/>
                </a:srgbClr>
              </a:outerShdw>
            </a:effectLst>
          </a:endParaRPr>
        </a:p>
      </dgm:t>
    </dgm:pt>
    <dgm:pt modelId="{847E6A1C-6041-4AAA-85B5-3C4AC03290F1}" type="sibTrans" cxnId="{6A1684EC-667B-4423-9B0E-6B40C917AF2E}">
      <dgm:prSet/>
      <dgm:spPr/>
      <dgm:t>
        <a:bodyPr/>
        <a:lstStyle/>
        <a:p>
          <a:endParaRPr lang="en-US">
            <a:solidFill>
              <a:schemeClr val="tx1"/>
            </a:solidFill>
            <a:effectLst>
              <a:outerShdw blurRad="38100" dist="38100" dir="2700000" algn="tl">
                <a:srgbClr val="000000">
                  <a:alpha val="43137"/>
                </a:srgbClr>
              </a:outerShdw>
            </a:effectLst>
          </a:endParaRPr>
        </a:p>
      </dgm:t>
    </dgm:pt>
    <dgm:pt modelId="{DC6151EC-53F3-48DC-ACE7-83E6BA06888F}" type="parTrans" cxnId="{6A1684EC-667B-4423-9B0E-6B40C917AF2E}">
      <dgm:prSet/>
      <dgm:spPr/>
      <dgm:t>
        <a:bodyPr/>
        <a:lstStyle/>
        <a:p>
          <a:endParaRPr lang="en-US">
            <a:solidFill>
              <a:schemeClr val="tx1"/>
            </a:solidFill>
            <a:effectLst>
              <a:outerShdw blurRad="38100" dist="38100" dir="2700000" algn="tl">
                <a:srgbClr val="000000">
                  <a:alpha val="43137"/>
                </a:srgbClr>
              </a:outerShdw>
            </a:effectLst>
          </a:endParaRPr>
        </a:p>
      </dgm:t>
    </dgm:pt>
    <dgm:pt modelId="{71CA37F4-00AD-48D0-8725-3E0A80DE0DE0}" type="pres">
      <dgm:prSet presAssocID="{9FAACA5B-F733-4E7D-9A90-B4E1AAF82127}" presName="Name0" presStyleCnt="0">
        <dgm:presLayoutVars>
          <dgm:chMax val="7"/>
          <dgm:chPref val="7"/>
          <dgm:dir/>
        </dgm:presLayoutVars>
      </dgm:prSet>
      <dgm:spPr/>
      <dgm:t>
        <a:bodyPr/>
        <a:lstStyle/>
        <a:p>
          <a:endParaRPr lang="en-US"/>
        </a:p>
      </dgm:t>
    </dgm:pt>
    <dgm:pt modelId="{0893A25E-E8FD-4EF8-A135-59D467937BB1}" type="pres">
      <dgm:prSet presAssocID="{9FAACA5B-F733-4E7D-9A90-B4E1AAF82127}" presName="Name1" presStyleCnt="0"/>
      <dgm:spPr/>
    </dgm:pt>
    <dgm:pt modelId="{1ECF1ACF-E400-43C5-935B-657BF430EF9D}" type="pres">
      <dgm:prSet presAssocID="{9FAACA5B-F733-4E7D-9A90-B4E1AAF82127}" presName="cycle" presStyleCnt="0"/>
      <dgm:spPr/>
    </dgm:pt>
    <dgm:pt modelId="{F31C4442-CAE5-4FA8-9F0A-E935782918AA}" type="pres">
      <dgm:prSet presAssocID="{9FAACA5B-F733-4E7D-9A90-B4E1AAF82127}" presName="srcNode" presStyleLbl="node1" presStyleIdx="0" presStyleCnt="3"/>
      <dgm:spPr/>
    </dgm:pt>
    <dgm:pt modelId="{20DDB517-C8CC-47A4-995B-6A6D91C852DC}" type="pres">
      <dgm:prSet presAssocID="{9FAACA5B-F733-4E7D-9A90-B4E1AAF82127}" presName="conn" presStyleLbl="parChTrans1D2" presStyleIdx="0" presStyleCnt="1"/>
      <dgm:spPr/>
      <dgm:t>
        <a:bodyPr/>
        <a:lstStyle/>
        <a:p>
          <a:endParaRPr lang="en-US"/>
        </a:p>
      </dgm:t>
    </dgm:pt>
    <dgm:pt modelId="{E6D23F14-E424-4D97-8BE5-620A9C763DA1}" type="pres">
      <dgm:prSet presAssocID="{9FAACA5B-F733-4E7D-9A90-B4E1AAF82127}" presName="extraNode" presStyleLbl="node1" presStyleIdx="0" presStyleCnt="3"/>
      <dgm:spPr/>
    </dgm:pt>
    <dgm:pt modelId="{1A200D11-DE81-4721-B84D-B4F9095A9418}" type="pres">
      <dgm:prSet presAssocID="{9FAACA5B-F733-4E7D-9A90-B4E1AAF82127}" presName="dstNode" presStyleLbl="node1" presStyleIdx="0" presStyleCnt="3"/>
      <dgm:spPr/>
    </dgm:pt>
    <dgm:pt modelId="{E29057F4-4606-46F6-8F48-D37FD31F396F}" type="pres">
      <dgm:prSet presAssocID="{F1A55A0E-3B92-4D54-A966-39C32FC366BE}" presName="text_1" presStyleLbl="node1" presStyleIdx="0" presStyleCnt="3" custScaleX="80608" custLinFactNeighborX="-10773">
        <dgm:presLayoutVars>
          <dgm:bulletEnabled val="1"/>
        </dgm:presLayoutVars>
      </dgm:prSet>
      <dgm:spPr/>
      <dgm:t>
        <a:bodyPr/>
        <a:lstStyle/>
        <a:p>
          <a:endParaRPr lang="en-US"/>
        </a:p>
      </dgm:t>
    </dgm:pt>
    <dgm:pt modelId="{70D9A540-760E-4245-8318-14ACE84A4B7E}" type="pres">
      <dgm:prSet presAssocID="{F1A55A0E-3B92-4D54-A966-39C32FC366BE}" presName="accent_1" presStyleCnt="0"/>
      <dgm:spPr/>
    </dgm:pt>
    <dgm:pt modelId="{3CD0EEEA-47A4-48D5-A534-3C95D314505E}" type="pres">
      <dgm:prSet presAssocID="{F1A55A0E-3B92-4D54-A966-39C32FC366BE}" presName="accentRepeatNode" presStyleLbl="solidFgAcc1" presStyleIdx="0" presStyleCnt="3" custScaleX="111222" custScaleY="107907"/>
      <dgm:spPr/>
      <dgm:t>
        <a:bodyPr/>
        <a:lstStyle/>
        <a:p>
          <a:endParaRPr lang="en-US"/>
        </a:p>
      </dgm:t>
    </dgm:pt>
    <dgm:pt modelId="{D17F7D5C-ED07-4401-8099-D07C106DED90}" type="pres">
      <dgm:prSet presAssocID="{1BFDD5D2-7D07-4D80-A442-49004C01C0D1}" presName="text_2" presStyleLbl="node1" presStyleIdx="1" presStyleCnt="3" custScaleX="92425" custLinFactNeighborX="-4027">
        <dgm:presLayoutVars>
          <dgm:bulletEnabled val="1"/>
        </dgm:presLayoutVars>
      </dgm:prSet>
      <dgm:spPr/>
      <dgm:t>
        <a:bodyPr/>
        <a:lstStyle/>
        <a:p>
          <a:endParaRPr lang="en-US"/>
        </a:p>
      </dgm:t>
    </dgm:pt>
    <dgm:pt modelId="{DB62E2CF-A2F0-4DF6-9DAA-8532D76FD973}" type="pres">
      <dgm:prSet presAssocID="{1BFDD5D2-7D07-4D80-A442-49004C01C0D1}" presName="accent_2" presStyleCnt="0"/>
      <dgm:spPr/>
    </dgm:pt>
    <dgm:pt modelId="{034BF4B8-35CF-423E-99A5-836EA47F59B4}" type="pres">
      <dgm:prSet presAssocID="{1BFDD5D2-7D07-4D80-A442-49004C01C0D1}" presName="accentRepeatNode" presStyleLbl="solidFgAcc1" presStyleIdx="1" presStyleCnt="3" custScaleX="112019" custScaleY="109606"/>
      <dgm:spPr/>
      <dgm:t>
        <a:bodyPr/>
        <a:lstStyle/>
        <a:p>
          <a:endParaRPr lang="en-US"/>
        </a:p>
      </dgm:t>
    </dgm:pt>
    <dgm:pt modelId="{9B79A8B7-C655-46F9-8D73-114EDB8FC3A1}" type="pres">
      <dgm:prSet presAssocID="{8D0EB392-34B3-4810-ADE0-BD13B32B12C6}" presName="text_3" presStyleLbl="node1" presStyleIdx="2" presStyleCnt="3" custLinFactNeighborX="-757" custLinFactNeighborY="1820">
        <dgm:presLayoutVars>
          <dgm:bulletEnabled val="1"/>
        </dgm:presLayoutVars>
      </dgm:prSet>
      <dgm:spPr/>
      <dgm:t>
        <a:bodyPr/>
        <a:lstStyle/>
        <a:p>
          <a:endParaRPr lang="en-US"/>
        </a:p>
      </dgm:t>
    </dgm:pt>
    <dgm:pt modelId="{7EE5EBAD-9746-43E8-8FA1-F0A881001E37}" type="pres">
      <dgm:prSet presAssocID="{8D0EB392-34B3-4810-ADE0-BD13B32B12C6}" presName="accent_3" presStyleCnt="0"/>
      <dgm:spPr/>
    </dgm:pt>
    <dgm:pt modelId="{2826DD59-2B63-4567-A464-04735B258D8F}" type="pres">
      <dgm:prSet presAssocID="{8D0EB392-34B3-4810-ADE0-BD13B32B12C6}" presName="accentRepeatNode" presStyleLbl="solidFgAcc1" presStyleIdx="2" presStyleCnt="3" custScaleX="114616" custScaleY="111305"/>
      <dgm:spPr/>
      <dgm:t>
        <a:bodyPr/>
        <a:lstStyle/>
        <a:p>
          <a:endParaRPr lang="en-US"/>
        </a:p>
      </dgm:t>
    </dgm:pt>
  </dgm:ptLst>
  <dgm:cxnLst>
    <dgm:cxn modelId="{98B8C917-554A-4564-A54A-8026785AB3DB}" type="presOf" srcId="{70D732A4-54A5-4788-9CBD-B2E015CA80FA}" destId="{20DDB517-C8CC-47A4-995B-6A6D91C852DC}" srcOrd="0" destOrd="0" presId="urn:microsoft.com/office/officeart/2008/layout/VerticalCurvedList"/>
    <dgm:cxn modelId="{F2C7FA8E-1285-4D75-BFC7-E982AD0ED9D6}" type="presOf" srcId="{8D0EB392-34B3-4810-ADE0-BD13B32B12C6}" destId="{9B79A8B7-C655-46F9-8D73-114EDB8FC3A1}" srcOrd="0" destOrd="0" presId="urn:microsoft.com/office/officeart/2008/layout/VerticalCurvedList"/>
    <dgm:cxn modelId="{F7A620B3-44C7-47B4-8EF0-1AEBFF402EB8}" type="presOf" srcId="{F1A55A0E-3B92-4D54-A966-39C32FC366BE}" destId="{E29057F4-4606-46F6-8F48-D37FD31F396F}" srcOrd="0" destOrd="0" presId="urn:microsoft.com/office/officeart/2008/layout/VerticalCurvedList"/>
    <dgm:cxn modelId="{2853A41A-961D-4FE4-AFB0-07872BEFB54B}" type="presOf" srcId="{9FAACA5B-F733-4E7D-9A90-B4E1AAF82127}" destId="{71CA37F4-00AD-48D0-8725-3E0A80DE0DE0}" srcOrd="0" destOrd="0" presId="urn:microsoft.com/office/officeart/2008/layout/VerticalCurvedList"/>
    <dgm:cxn modelId="{4469CBF2-7EE7-4E0C-A885-BCDB28322708}" type="presOf" srcId="{1BFDD5D2-7D07-4D80-A442-49004C01C0D1}" destId="{D17F7D5C-ED07-4401-8099-D07C106DED90}" srcOrd="0" destOrd="0" presId="urn:microsoft.com/office/officeart/2008/layout/VerticalCurvedList"/>
    <dgm:cxn modelId="{752EAAF7-C801-47FB-8B7F-AFE83EF19601}" srcId="{9FAACA5B-F733-4E7D-9A90-B4E1AAF82127}" destId="{1BFDD5D2-7D07-4D80-A442-49004C01C0D1}" srcOrd="1" destOrd="0" parTransId="{D7D64E64-4D20-4A83-BAE0-2F03804B206B}" sibTransId="{5E0647C8-7510-466F-ACCA-446DDBBF5611}"/>
    <dgm:cxn modelId="{6A1684EC-667B-4423-9B0E-6B40C917AF2E}" srcId="{9FAACA5B-F733-4E7D-9A90-B4E1AAF82127}" destId="{8D0EB392-34B3-4810-ADE0-BD13B32B12C6}" srcOrd="2" destOrd="0" parTransId="{DC6151EC-53F3-48DC-ACE7-83E6BA06888F}" sibTransId="{847E6A1C-6041-4AAA-85B5-3C4AC03290F1}"/>
    <dgm:cxn modelId="{AE11179E-0AEA-4454-BD99-F18275908B87}" srcId="{9FAACA5B-F733-4E7D-9A90-B4E1AAF82127}" destId="{F1A55A0E-3B92-4D54-A966-39C32FC366BE}" srcOrd="0" destOrd="0" parTransId="{88DEAC5E-A8D2-4D31-9021-AF5E0C3BBAC7}" sibTransId="{70D732A4-54A5-4788-9CBD-B2E015CA80FA}"/>
    <dgm:cxn modelId="{8902ED15-595D-46F0-936C-E8ACC3C6E6F1}" type="presParOf" srcId="{71CA37F4-00AD-48D0-8725-3E0A80DE0DE0}" destId="{0893A25E-E8FD-4EF8-A135-59D467937BB1}" srcOrd="0" destOrd="0" presId="urn:microsoft.com/office/officeart/2008/layout/VerticalCurvedList"/>
    <dgm:cxn modelId="{ED0B9C29-7C29-43F5-BC7A-4495B3ECC6E1}" type="presParOf" srcId="{0893A25E-E8FD-4EF8-A135-59D467937BB1}" destId="{1ECF1ACF-E400-43C5-935B-657BF430EF9D}" srcOrd="0" destOrd="0" presId="urn:microsoft.com/office/officeart/2008/layout/VerticalCurvedList"/>
    <dgm:cxn modelId="{752AE5C4-E3A0-4568-9C88-CE1C65DF4A49}" type="presParOf" srcId="{1ECF1ACF-E400-43C5-935B-657BF430EF9D}" destId="{F31C4442-CAE5-4FA8-9F0A-E935782918AA}" srcOrd="0" destOrd="0" presId="urn:microsoft.com/office/officeart/2008/layout/VerticalCurvedList"/>
    <dgm:cxn modelId="{727E6923-345F-4AD7-A7A1-4576701073EB}" type="presParOf" srcId="{1ECF1ACF-E400-43C5-935B-657BF430EF9D}" destId="{20DDB517-C8CC-47A4-995B-6A6D91C852DC}" srcOrd="1" destOrd="0" presId="urn:microsoft.com/office/officeart/2008/layout/VerticalCurvedList"/>
    <dgm:cxn modelId="{DA833406-DDD9-4AC4-99B7-9B47F408D92E}" type="presParOf" srcId="{1ECF1ACF-E400-43C5-935B-657BF430EF9D}" destId="{E6D23F14-E424-4D97-8BE5-620A9C763DA1}" srcOrd="2" destOrd="0" presId="urn:microsoft.com/office/officeart/2008/layout/VerticalCurvedList"/>
    <dgm:cxn modelId="{6D703EE7-11DE-4A3C-88A2-07BE89210ADB}" type="presParOf" srcId="{1ECF1ACF-E400-43C5-935B-657BF430EF9D}" destId="{1A200D11-DE81-4721-B84D-B4F9095A9418}" srcOrd="3" destOrd="0" presId="urn:microsoft.com/office/officeart/2008/layout/VerticalCurvedList"/>
    <dgm:cxn modelId="{DB4CBC7D-0B2C-4176-8E38-A740DFCD042D}" type="presParOf" srcId="{0893A25E-E8FD-4EF8-A135-59D467937BB1}" destId="{E29057F4-4606-46F6-8F48-D37FD31F396F}" srcOrd="1" destOrd="0" presId="urn:microsoft.com/office/officeart/2008/layout/VerticalCurvedList"/>
    <dgm:cxn modelId="{E4D0E787-B2B2-4255-9D62-928B4220019E}" type="presParOf" srcId="{0893A25E-E8FD-4EF8-A135-59D467937BB1}" destId="{70D9A540-760E-4245-8318-14ACE84A4B7E}" srcOrd="2" destOrd="0" presId="urn:microsoft.com/office/officeart/2008/layout/VerticalCurvedList"/>
    <dgm:cxn modelId="{C79008BA-F336-4509-8E32-4F83F3307796}" type="presParOf" srcId="{70D9A540-760E-4245-8318-14ACE84A4B7E}" destId="{3CD0EEEA-47A4-48D5-A534-3C95D314505E}" srcOrd="0" destOrd="0" presId="urn:microsoft.com/office/officeart/2008/layout/VerticalCurvedList"/>
    <dgm:cxn modelId="{3D71CAFF-CB6F-495B-8642-C21109E46043}" type="presParOf" srcId="{0893A25E-E8FD-4EF8-A135-59D467937BB1}" destId="{D17F7D5C-ED07-4401-8099-D07C106DED90}" srcOrd="3" destOrd="0" presId="urn:microsoft.com/office/officeart/2008/layout/VerticalCurvedList"/>
    <dgm:cxn modelId="{A692D1E9-A0DC-44DE-A0AF-A5A75B0234E0}" type="presParOf" srcId="{0893A25E-E8FD-4EF8-A135-59D467937BB1}" destId="{DB62E2CF-A2F0-4DF6-9DAA-8532D76FD973}" srcOrd="4" destOrd="0" presId="urn:microsoft.com/office/officeart/2008/layout/VerticalCurvedList"/>
    <dgm:cxn modelId="{DE3D3780-3BFA-46A3-ADAD-29B109C45CDE}" type="presParOf" srcId="{DB62E2CF-A2F0-4DF6-9DAA-8532D76FD973}" destId="{034BF4B8-35CF-423E-99A5-836EA47F59B4}" srcOrd="0" destOrd="0" presId="urn:microsoft.com/office/officeart/2008/layout/VerticalCurvedList"/>
    <dgm:cxn modelId="{CF6E2927-1E3B-4184-ABC2-AA730A75E473}" type="presParOf" srcId="{0893A25E-E8FD-4EF8-A135-59D467937BB1}" destId="{9B79A8B7-C655-46F9-8D73-114EDB8FC3A1}" srcOrd="5" destOrd="0" presId="urn:microsoft.com/office/officeart/2008/layout/VerticalCurvedList"/>
    <dgm:cxn modelId="{C0175AED-2FDB-44A8-BB93-43D13067D551}" type="presParOf" srcId="{0893A25E-E8FD-4EF8-A135-59D467937BB1}" destId="{7EE5EBAD-9746-43E8-8FA1-F0A881001E37}" srcOrd="6" destOrd="0" presId="urn:microsoft.com/office/officeart/2008/layout/VerticalCurvedList"/>
    <dgm:cxn modelId="{F3E5FC0B-6C32-4D53-B72B-539957C6FB21}" type="presParOf" srcId="{7EE5EBAD-9746-43E8-8FA1-F0A881001E37}" destId="{2826DD59-2B63-4567-A464-04735B258D8F}"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8C8D4-D1ED-487F-8DF1-6DBB48FC285F}" type="datetimeFigureOut">
              <a:rPr lang="en-US" smtClean="0"/>
              <a:t>12/7/2019</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5291A-DB36-4476-B9A9-C45DB2CD3D33}" type="slidenum">
              <a:rPr lang="en-US" smtClean="0"/>
              <a:t>‹#›</a:t>
            </a:fld>
            <a:endParaRPr lang="en-US"/>
          </a:p>
        </p:txBody>
      </p:sp>
    </p:spTree>
    <p:extLst>
      <p:ext uri="{BB962C8B-B14F-4D97-AF65-F5344CB8AC3E}">
        <p14:creationId xmlns:p14="http://schemas.microsoft.com/office/powerpoint/2010/main" val="153986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CA14B-2132-417A-BC12-4D5C24F5CC83}" type="slidenum">
              <a:rPr lang="en-US" smtClean="0"/>
              <a:t>3</a:t>
            </a:fld>
            <a:endParaRPr lang="en-US"/>
          </a:p>
        </p:txBody>
      </p:sp>
    </p:spTree>
    <p:extLst>
      <p:ext uri="{BB962C8B-B14F-4D97-AF65-F5344CB8AC3E}">
        <p14:creationId xmlns:p14="http://schemas.microsoft.com/office/powerpoint/2010/main" val="49549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CA14B-2132-417A-BC12-4D5C24F5CC83}" type="slidenum">
              <a:rPr lang="en-US" smtClean="0"/>
              <a:t>15</a:t>
            </a:fld>
            <a:endParaRPr lang="en-US"/>
          </a:p>
        </p:txBody>
      </p:sp>
    </p:spTree>
    <p:extLst>
      <p:ext uri="{BB962C8B-B14F-4D97-AF65-F5344CB8AC3E}">
        <p14:creationId xmlns:p14="http://schemas.microsoft.com/office/powerpoint/2010/main" val="158198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122363"/>
            <a:ext cx="8572500" cy="2387600"/>
          </a:xfrm>
          <a:prstGeom prst="rect">
            <a:avLst/>
          </a:prstGeom>
        </p:spPr>
        <p:txBody>
          <a:bodyPr anchor="b"/>
          <a:lstStyle>
            <a:lvl1pPr algn="ctr">
              <a:defRPr sz="5625"/>
            </a:lvl1pPr>
          </a:lstStyle>
          <a:p>
            <a:r>
              <a:rPr lang="en-US" smtClean="0"/>
              <a:t>Click to edit Master title style</a:t>
            </a:r>
            <a:endParaRPr lang="en-US" dirty="0"/>
          </a:p>
        </p:txBody>
      </p:sp>
      <p:sp>
        <p:nvSpPr>
          <p:cNvPr id="3" name="Subtitle 2"/>
          <p:cNvSpPr>
            <a:spLocks noGrp="1"/>
          </p:cNvSpPr>
          <p:nvPr>
            <p:ph type="subTitle" idx="1"/>
          </p:nvPr>
        </p:nvSpPr>
        <p:spPr>
          <a:xfrm>
            <a:off x="1428750" y="3602038"/>
            <a:ext cx="8572500" cy="1655762"/>
          </a:xfrm>
          <a:prstGeom prst="rect">
            <a:avLst/>
          </a:prstGeo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388252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1825625"/>
            <a:ext cx="9858375"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341962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69040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85813" y="1825625"/>
            <a:ext cx="985837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313627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a:prstGeom prst="rect">
            <a:avLst/>
          </a:prstGeom>
        </p:spPr>
        <p:txBody>
          <a:bodyPr anchor="b"/>
          <a:lstStyle>
            <a:lvl1pPr>
              <a:defRPr sz="5625"/>
            </a:lvl1pPr>
          </a:lstStyle>
          <a:p>
            <a:r>
              <a:rPr lang="en-US" smtClean="0"/>
              <a:t>Click to edit Master title style</a:t>
            </a:r>
            <a:endParaRPr lang="en-US" dirty="0"/>
          </a:p>
        </p:txBody>
      </p:sp>
      <p:sp>
        <p:nvSpPr>
          <p:cNvPr id="3" name="Text Placeholder 2"/>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231775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85813"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86438"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410921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787302" y="2505075"/>
            <a:ext cx="4835425"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786437" y="2505075"/>
            <a:ext cx="4859239"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8" name="Footer Placeholder 7"/>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28577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4" name="Footer Placeholder 3"/>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336007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3" name="Footer Placeholder 2"/>
          <p:cNvSpPr>
            <a:spLocks noGrp="1"/>
          </p:cNvSpPr>
          <p:nvPr>
            <p:ph type="ftr" sz="quarter" idx="11"/>
          </p:nvPr>
        </p:nvSpPr>
        <p:spPr>
          <a:xfrm>
            <a:off x="3786188" y="6356351"/>
            <a:ext cx="385762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14840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231522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a:prstGeom prst="rect">
            <a:avLst/>
          </a:prstGeo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36581942-F7B7-4094-9881-7857E9B90B9C}" type="datetimeFigureOut">
              <a:rPr lang="en-US" smtClean="0"/>
              <a:t>12/7/2019</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3D0628CC-B27B-4C32-95A6-F4DC8B4A7C8D}" type="slidenum">
              <a:rPr lang="en-US" smtClean="0"/>
              <a:t>‹#›</a:t>
            </a:fld>
            <a:endParaRPr lang="en-US"/>
          </a:p>
        </p:txBody>
      </p:sp>
    </p:spTree>
    <p:extLst>
      <p:ext uri="{BB962C8B-B14F-4D97-AF65-F5344CB8AC3E}">
        <p14:creationId xmlns:p14="http://schemas.microsoft.com/office/powerpoint/2010/main" val="40838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1430000" cy="6858000"/>
          </a:xfrm>
          <a:prstGeom prst="frame">
            <a:avLst>
              <a:gd name="adj1" fmla="val 2553"/>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382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2149121" y="510048"/>
            <a:ext cx="7135348" cy="8489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906"/>
              </a:lnSpc>
            </a:pPr>
            <a:r>
              <a:rPr lang="en-US" sz="6188" b="1" dirty="0" err="1">
                <a:ln w="11430"/>
                <a:effectLst>
                  <a:outerShdw blurRad="50800" dist="39000" dir="5460000" algn="tl">
                    <a:srgbClr val="000000">
                      <a:alpha val="38000"/>
                    </a:srgbClr>
                  </a:outerShdw>
                </a:effectLst>
                <a:latin typeface="NikoshBAN" pitchFamily="2" charset="0"/>
                <a:cs typeface="NikoshBAN" pitchFamily="2" charset="0"/>
              </a:rPr>
              <a:t>মাল্টি</a:t>
            </a:r>
            <a:r>
              <a:rPr lang="bn-BD" sz="6188" b="1" dirty="0">
                <a:ln w="11430"/>
                <a:effectLst>
                  <a:outerShdw blurRad="50800" dist="39000" dir="5460000" algn="tl">
                    <a:srgbClr val="000000">
                      <a:alpha val="38000"/>
                    </a:srgbClr>
                  </a:outerShdw>
                </a:effectLst>
                <a:latin typeface="NikoshBAN" pitchFamily="2" charset="0"/>
                <a:cs typeface="NikoshBAN" pitchFamily="2" charset="0"/>
              </a:rPr>
              <a:t>মিডিয়া</a:t>
            </a:r>
            <a:r>
              <a:rPr lang="en-US" sz="6188" b="1" dirty="0">
                <a:ln w="11430"/>
                <a:effectLst>
                  <a:outerShdw blurRad="50800" dist="39000" dir="5460000" algn="tl">
                    <a:srgbClr val="000000">
                      <a:alpha val="38000"/>
                    </a:srgbClr>
                  </a:outerShdw>
                </a:effectLst>
                <a:latin typeface="NikoshBAN" pitchFamily="2" charset="0"/>
                <a:cs typeface="NikoshBAN" pitchFamily="2" charset="0"/>
              </a:rPr>
              <a:t> </a:t>
            </a:r>
            <a:r>
              <a:rPr lang="en-US" sz="6188" b="1" dirty="0" err="1">
                <a:ln w="11430"/>
                <a:effectLst>
                  <a:outerShdw blurRad="50800" dist="39000" dir="5460000" algn="tl">
                    <a:srgbClr val="000000">
                      <a:alpha val="38000"/>
                    </a:srgbClr>
                  </a:outerShdw>
                </a:effectLst>
                <a:latin typeface="NikoshBAN" pitchFamily="2" charset="0"/>
                <a:cs typeface="NikoshBAN" pitchFamily="2" charset="0"/>
              </a:rPr>
              <a:t>ক্লাসে</a:t>
            </a:r>
            <a:r>
              <a:rPr lang="en-US" sz="6188" b="1" dirty="0">
                <a:ln w="11430"/>
                <a:effectLst>
                  <a:outerShdw blurRad="50800" dist="39000" dir="5460000" algn="tl">
                    <a:srgbClr val="000000">
                      <a:alpha val="38000"/>
                    </a:srgbClr>
                  </a:outerShdw>
                </a:effectLst>
                <a:latin typeface="NikoshBAN" pitchFamily="2" charset="0"/>
                <a:cs typeface="NikoshBAN" pitchFamily="2" charset="0"/>
              </a:rPr>
              <a:t> </a:t>
            </a:r>
            <a:r>
              <a:rPr lang="en-US" sz="6188" b="1" dirty="0" err="1">
                <a:ln w="11430"/>
                <a:effectLst>
                  <a:outerShdw blurRad="50800" dist="39000" dir="5460000" algn="tl">
                    <a:srgbClr val="000000">
                      <a:alpha val="38000"/>
                    </a:srgbClr>
                  </a:outerShdw>
                </a:effectLst>
                <a:latin typeface="NikoshBAN" pitchFamily="2" charset="0"/>
                <a:cs typeface="NikoshBAN" pitchFamily="2" charset="0"/>
              </a:rPr>
              <a:t>স্বাগত</a:t>
            </a:r>
            <a:r>
              <a:rPr lang="bn-BD" sz="6188" b="1" dirty="0">
                <a:ln w="11430"/>
                <a:effectLst>
                  <a:outerShdw blurRad="50800" dist="39000" dir="5460000" algn="tl">
                    <a:srgbClr val="000000">
                      <a:alpha val="38000"/>
                    </a:srgbClr>
                  </a:outerShdw>
                </a:effectLst>
                <a:latin typeface="NikoshBAN" pitchFamily="2" charset="0"/>
                <a:cs typeface="NikoshBAN" pitchFamily="2" charset="0"/>
              </a:rPr>
              <a:t> </a:t>
            </a:r>
            <a:r>
              <a:rPr lang="bn-IN" sz="5063" b="1" dirty="0">
                <a:ln w="11430"/>
                <a:effectLst>
                  <a:outerShdw blurRad="50800" dist="39000" dir="5460000" algn="tl">
                    <a:srgbClr val="000000">
                      <a:alpha val="38000"/>
                    </a:srgbClr>
                  </a:outerShdw>
                </a:effectLst>
                <a:latin typeface="NikoshBAN" pitchFamily="2" charset="0"/>
                <a:cs typeface="NikoshBAN" pitchFamily="2" charset="0"/>
              </a:rPr>
              <a:t>                                        </a:t>
            </a:r>
            <a:endParaRPr lang="bn-IN" sz="825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172"/>
          <a:stretch/>
        </p:blipFill>
        <p:spPr>
          <a:xfrm>
            <a:off x="3436383" y="1601269"/>
            <a:ext cx="3878826" cy="4235956"/>
          </a:xfrm>
          <a:prstGeom prst="rect">
            <a:avLst/>
          </a:prstGeom>
        </p:spPr>
      </p:pic>
    </p:spTree>
    <p:extLst>
      <p:ext uri="{BB962C8B-B14F-4D97-AF65-F5344CB8AC3E}">
        <p14:creationId xmlns:p14="http://schemas.microsoft.com/office/powerpoint/2010/main" val="3108034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nvPr>
        </p:nvGraphicFramePr>
        <p:xfrm>
          <a:off x="4545806" y="2366293"/>
          <a:ext cx="2338387" cy="1973014"/>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545806" y="2366293"/>
                        <a:ext cx="2338387" cy="1973014"/>
                      </a:xfrm>
                      <a:prstGeom prst="rect">
                        <a:avLst/>
                      </a:prstGeom>
                    </p:spPr>
                  </p:pic>
                </p:oleObj>
              </mc:Fallback>
            </mc:AlternateContent>
          </a:graphicData>
        </a:graphic>
      </p:graphicFrame>
      <p:sp>
        <p:nvSpPr>
          <p:cNvPr id="3" name="TextBox 2"/>
          <p:cNvSpPr txBox="1"/>
          <p:nvPr/>
        </p:nvSpPr>
        <p:spPr>
          <a:xfrm>
            <a:off x="2193082" y="884319"/>
            <a:ext cx="7043836"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নিচের ভিডিওটি দেখি</a:t>
            </a:r>
            <a:endParaRPr lang="en-US" sz="4000" dirty="0">
              <a:effectLst>
                <a:outerShdw blurRad="38100" dist="38100" dir="2700000" algn="tl">
                  <a:srgbClr val="000000">
                    <a:alpha val="43137"/>
                  </a:srgbClr>
                </a:outerShdw>
              </a:effectLst>
            </a:endParaRPr>
          </a:p>
        </p:txBody>
      </p:sp>
      <p:sp>
        <p:nvSpPr>
          <p:cNvPr id="4" name="TextBox 3"/>
          <p:cNvSpPr txBox="1"/>
          <p:nvPr/>
        </p:nvSpPr>
        <p:spPr>
          <a:xfrm>
            <a:off x="1971856" y="5059969"/>
            <a:ext cx="7043836"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ভিডিওটিতে কী দেখলে?</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872" b="16627"/>
          <a:stretch/>
        </p:blipFill>
        <p:spPr>
          <a:xfrm>
            <a:off x="2270365" y="1283109"/>
            <a:ext cx="6889269" cy="3746091"/>
          </a:xfrm>
          <a:prstGeom prst="rect">
            <a:avLst/>
          </a:prstGeom>
          <a:scene3d>
            <a:camera prst="orthographicFront"/>
            <a:lightRig rig="threePt" dir="t"/>
          </a:scene3d>
          <a:sp3d>
            <a:bevelT prst="relaxedInset"/>
          </a:sp3d>
        </p:spPr>
      </p:pic>
      <p:sp>
        <p:nvSpPr>
          <p:cNvPr id="6" name="TextBox 5"/>
          <p:cNvSpPr txBox="1"/>
          <p:nvPr/>
        </p:nvSpPr>
        <p:spPr>
          <a:xfrm>
            <a:off x="2426113" y="339212"/>
            <a:ext cx="6673646" cy="707886"/>
          </a:xfrm>
          <a:prstGeom prst="rect">
            <a:avLst/>
          </a:prstGeom>
          <a:noFill/>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কীসের মাধ্যেমে লিখছে?</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968466" y="5569687"/>
            <a:ext cx="7787148"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 কোন প্রোগ্রামে লেখালেখির কাজ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666568" y="5536720"/>
            <a:ext cx="7787148"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 লেখা দ্রুত হয়</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 ওয়ার্ড প্রসেসরে দ্রুত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968466" y="5629983"/>
            <a:ext cx="7787148"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 সুন্দর হয় কিসে কম্পিউটারে না হাতে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666568" y="5629983"/>
            <a:ext cx="8390945"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  আঁকাবাঁকা হয় না কিসে, কম্পিউটারে না হাতে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435078" y="5662950"/>
            <a:ext cx="10250128"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 ছোট বড় মোট চিকন করা যায় কিসে, কম্পিউটারে না হাতে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43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9"/>
                                        </p:tgtEl>
                                        <p:attrNameLst>
                                          <p:attrName>ppt_w</p:attrName>
                                        </p:attrNameLst>
                                      </p:cBhvr>
                                      <p:tavLst>
                                        <p:tav tm="0">
                                          <p:val>
                                            <p:strVal val="ppt_w"/>
                                          </p:val>
                                        </p:tav>
                                        <p:tav tm="100000">
                                          <p:val>
                                            <p:fltVal val="0"/>
                                          </p:val>
                                        </p:tav>
                                      </p:tavLst>
                                    </p:anim>
                                    <p:anim calcmode="lin" valueType="num">
                                      <p:cBhvr>
                                        <p:cTn id="32" dur="500"/>
                                        <p:tgtEl>
                                          <p:spTgt spid="9"/>
                                        </p:tgtEl>
                                        <p:attrNameLst>
                                          <p:attrName>ppt_h</p:attrName>
                                        </p:attrNameLst>
                                      </p:cBhvr>
                                      <p:tavLst>
                                        <p:tav tm="0">
                                          <p:val>
                                            <p:strVal val="ppt_h"/>
                                          </p:val>
                                        </p:tav>
                                        <p:tav tm="100000">
                                          <p:val>
                                            <p:fltVal val="0"/>
                                          </p:val>
                                        </p:tav>
                                      </p:tavLst>
                                    </p:anim>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10"/>
                                        </p:tgtEl>
                                        <p:attrNameLst>
                                          <p:attrName>ppt_w</p:attrName>
                                        </p:attrNameLst>
                                      </p:cBhvr>
                                      <p:tavLst>
                                        <p:tav tm="0">
                                          <p:val>
                                            <p:strVal val="ppt_w"/>
                                          </p:val>
                                        </p:tav>
                                        <p:tav tm="100000">
                                          <p:val>
                                            <p:fltVal val="0"/>
                                          </p:val>
                                        </p:tav>
                                      </p:tavLst>
                                    </p:anim>
                                    <p:anim calcmode="lin" valueType="num">
                                      <p:cBhvr>
                                        <p:cTn id="42" dur="500"/>
                                        <p:tgtEl>
                                          <p:spTgt spid="10"/>
                                        </p:tgtEl>
                                        <p:attrNameLst>
                                          <p:attrName>ppt_h</p:attrName>
                                        </p:attrNameLst>
                                      </p:cBhvr>
                                      <p:tavLst>
                                        <p:tav tm="0">
                                          <p:val>
                                            <p:strVal val="ppt_h"/>
                                          </p:val>
                                        </p:tav>
                                        <p:tav tm="100000">
                                          <p:val>
                                            <p:fltVal val="0"/>
                                          </p:val>
                                        </p:tav>
                                      </p:tavLst>
                                    </p:anim>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38160"/>
            <a:ext cx="3352800" cy="9002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6300"/>
              </a:lnSpc>
              <a:buNone/>
            </a:pP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জোড়ায়</a:t>
            </a:r>
            <a:r>
              <a:rPr lang="bn-IN" sz="5400" b="1" dirty="0" smtClean="0">
                <a:ln w="11430"/>
                <a:effectLst>
                  <a:outerShdw blurRad="50800" dist="39000" dir="5460000" algn="tl">
                    <a:srgbClr val="000000">
                      <a:alpha val="38000"/>
                    </a:srgbClr>
                  </a:outerShdw>
                </a:effectLst>
                <a:latin typeface="NikoshBAN" pitchFamily="2" charset="0"/>
                <a:cs typeface="NikoshBAN" pitchFamily="2" charset="0"/>
              </a:rPr>
              <a:t> কাজ</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2193082" y="5780782"/>
            <a:ext cx="7043836" cy="1200329"/>
          </a:xfrm>
          <a:prstGeom prst="rect">
            <a:avLst/>
          </a:prstGeom>
          <a:noFill/>
        </p:spPr>
        <p:txBody>
          <a:bodyPr wrap="square" rtlCol="0">
            <a:spAutoFit/>
          </a:bodyPr>
          <a:lstStyle/>
          <a:p>
            <a:pPr marL="457200" indent="-457200" algn="ctr">
              <a:buFont typeface="Wingdings" panose="05000000000000000000" pitchFamily="2" charset="2"/>
              <a:buChar char="q"/>
            </a:pP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প্রসেসর</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গুরুত্ব ব্যাখ্যা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লেখ।</a:t>
            </a:r>
            <a:endParaRPr lang="en-US" sz="3600" dirty="0">
              <a:effectLst>
                <a:outerShdw blurRad="38100" dist="38100" dir="2700000" algn="tl">
                  <a:srgbClr val="000000">
                    <a:alpha val="43137"/>
                  </a:srgbClr>
                </a:outerShdw>
              </a:effectLst>
            </a:endParaRPr>
          </a:p>
          <a:p>
            <a:pPr algn="ct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2920183" y="1243012"/>
            <a:ext cx="6106444" cy="4219575"/>
            <a:chOff x="2920183" y="1243012"/>
            <a:chExt cx="6106444" cy="4219575"/>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6877" y="1243012"/>
              <a:ext cx="5619750" cy="4219575"/>
            </a:xfrm>
            <a:prstGeom prst="rect">
              <a:avLst/>
            </a:prstGeom>
          </p:spPr>
        </p:pic>
        <p:sp>
          <p:nvSpPr>
            <p:cNvPr id="6" name="Rectangle 5"/>
            <p:cNvSpPr/>
            <p:nvPr/>
          </p:nvSpPr>
          <p:spPr>
            <a:xfrm>
              <a:off x="2920183" y="2512141"/>
              <a:ext cx="2868561" cy="1681317"/>
            </a:xfrm>
            <a:prstGeom prst="rect">
              <a:avLst/>
            </a:prstGeom>
            <a:solidFill>
              <a:schemeClr val="bg1"/>
            </a:solidFill>
            <a:ln>
              <a:solidFill>
                <a:schemeClr val="tx1"/>
              </a:solidFill>
            </a:ln>
            <a:scene3d>
              <a:camera prst="isometricOffAxis1Left">
                <a:rot lat="480001" lon="384000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NikoshBAN" panose="02000000000000000000" pitchFamily="2" charset="0"/>
                  <a:cs typeface="NikoshBAN" panose="02000000000000000000" pitchFamily="2" charset="0"/>
                </a:rPr>
                <a:t>আমার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সোনার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বাংলা</a:t>
              </a:r>
              <a:r>
                <a:rPr lang="en-US" sz="2000" dirty="0" smtClean="0">
                  <a:solidFill>
                    <a:schemeClr val="tx1"/>
                  </a:solidFill>
                  <a:latin typeface="NikoshBAN" panose="02000000000000000000" pitchFamily="2" charset="0"/>
                  <a:cs typeface="NikoshBAN" panose="02000000000000000000" pitchFamily="2" charset="0"/>
                </a:rPr>
                <a:t> </a:t>
              </a:r>
            </a:p>
            <a:p>
              <a:pPr algn="ctr"/>
              <a:r>
                <a:rPr lang="en-US" sz="2000" dirty="0" err="1" smtClean="0">
                  <a:solidFill>
                    <a:schemeClr val="tx1"/>
                  </a:solidFill>
                  <a:latin typeface="NikoshBAN" panose="02000000000000000000" pitchFamily="2" charset="0"/>
                  <a:cs typeface="NikoshBAN" panose="02000000000000000000" pitchFamily="2" charset="0"/>
                </a:rPr>
                <a:t>আমি</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তোমায়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ভালবাসি</a:t>
              </a:r>
              <a:endParaRPr lang="en-US" sz="2000"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774998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178"/>
          <a:stretch/>
        </p:blipFill>
        <p:spPr>
          <a:xfrm>
            <a:off x="478663" y="1152375"/>
            <a:ext cx="5333429" cy="3567111"/>
          </a:xfrm>
          <a:prstGeom prst="rect">
            <a:avLst/>
          </a:prstGeom>
          <a:scene3d>
            <a:camera prst="orthographicFront"/>
            <a:lightRig rig="threePt" dir="t"/>
          </a:scene3d>
          <a:sp3d>
            <a:bevelT prst="relaxedInset"/>
          </a:sp3d>
        </p:spPr>
      </p:pic>
      <p:sp>
        <p:nvSpPr>
          <p:cNvPr id="3" name="TextBox 2"/>
          <p:cNvSpPr txBox="1"/>
          <p:nvPr/>
        </p:nvSpPr>
        <p:spPr>
          <a:xfrm>
            <a:off x="2315494" y="368714"/>
            <a:ext cx="6784258"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দেখতে পাচ্ছ?</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17985" y="4780513"/>
            <a:ext cx="5635116"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সড়ক দুর্ঘটনা একটি অভিশাপের মত।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596" y="1152375"/>
            <a:ext cx="3288275" cy="3628138"/>
          </a:xfrm>
          <a:prstGeom prst="rect">
            <a:avLst/>
          </a:prstGeom>
          <a:scene3d>
            <a:camera prst="orthographicFront"/>
            <a:lightRig rig="threePt" dir="t"/>
          </a:scene3d>
          <a:sp3d>
            <a:bevelT prst="relaxedInset"/>
          </a:sp3d>
        </p:spPr>
      </p:pic>
      <p:sp>
        <p:nvSpPr>
          <p:cNvPr id="6" name="TextBox 5"/>
          <p:cNvSpPr txBox="1"/>
          <p:nvPr/>
        </p:nvSpPr>
        <p:spPr>
          <a:xfrm>
            <a:off x="5826840" y="4841540"/>
            <a:ext cx="5635116"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প্রতিদিনই আমরা খবরের কাজে পড়ি।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21221" y="5761972"/>
            <a:ext cx="10943305"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সড়ক দুর্ঘটনা আহত বা নিহত লোকটির জন্য অনেক পরিবার সর্বস্বান্ত হয়ে যায়।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48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5494" y="368714"/>
            <a:ext cx="6784258"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সড়ক দুর্ঘটনা কমানোর জন্য করণীয়</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4527760" y="2015860"/>
            <a:ext cx="6934200" cy="1200329"/>
          </a:xfrm>
          <a:prstGeom prst="rect">
            <a:avLst/>
          </a:prstGeom>
          <a:noFill/>
        </p:spPr>
        <p:txBody>
          <a:bodyPr wrap="square" rtlCol="0">
            <a:spAutoFit/>
          </a:bodyPr>
          <a:lstStyle/>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রাস্তা পার হওয়ার সময় দু্ই পাশে দেখে </a:t>
            </a:r>
            <a:endParaRPr lang="bn-IN" sz="3600"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পার হবে</a:t>
            </a:r>
            <a:r>
              <a:rPr lang="bn-IN" sz="3600" dirty="0" smtClean="0">
                <a:effectLst>
                  <a:outerShdw blurRad="38100" dist="38100" dir="2700000" algn="tl">
                    <a:srgbClr val="000000">
                      <a:alpha val="43137"/>
                    </a:srgbClr>
                  </a:outerShdw>
                </a:effectLst>
                <a:latin typeface="NikoshBAN" pitchFamily="2" charset="0"/>
                <a:cs typeface="NikoshBAN" pitchFamily="2" charset="0"/>
              </a:rPr>
              <a:t>.</a:t>
            </a:r>
            <a:r>
              <a:rPr lang="bn-BD" sz="3600" dirty="0" smtClean="0">
                <a:effectLst>
                  <a:outerShdw blurRad="38100" dist="38100" dir="2700000" algn="tl">
                    <a:srgbClr val="000000">
                      <a:alpha val="43137"/>
                    </a:srgbClr>
                  </a:outerShdw>
                </a:effectLst>
                <a:latin typeface="NikoshBAN" pitchFamily="2" charset="0"/>
                <a:cs typeface="NikoshBAN" pitchFamily="2" charset="0"/>
              </a:rPr>
              <a:t>সব সময় ওভার ব্রিজ দিয়ে পার হবে।</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7" name="Group 6"/>
          <p:cNvGrpSpPr/>
          <p:nvPr/>
        </p:nvGrpSpPr>
        <p:grpSpPr>
          <a:xfrm>
            <a:off x="290727" y="1463155"/>
            <a:ext cx="4399263" cy="2044506"/>
            <a:chOff x="275979" y="1182943"/>
            <a:chExt cx="4266847" cy="20445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79" y="1182944"/>
              <a:ext cx="2187001" cy="2044505"/>
            </a:xfrm>
            <a:prstGeom prst="rect">
              <a:avLst/>
            </a:prstGeom>
            <a:scene3d>
              <a:camera prst="orthographicFront"/>
              <a:lightRig rig="threePt" dir="t"/>
            </a:scene3d>
            <a:sp3d>
              <a:bevelT prst="relaxedInset"/>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589" y="1182943"/>
              <a:ext cx="2051237" cy="2044505"/>
            </a:xfrm>
            <a:prstGeom prst="rect">
              <a:avLst/>
            </a:prstGeom>
            <a:scene3d>
              <a:camera prst="orthographicFront"/>
              <a:lightRig rig="threePt" dir="t"/>
            </a:scene3d>
            <a:sp3d>
              <a:bevelT prst="relaxedInset"/>
            </a:sp3d>
          </p:spPr>
        </p:pic>
      </p:grpSp>
      <p:sp>
        <p:nvSpPr>
          <p:cNvPr id="8" name="TextBox 7"/>
          <p:cNvSpPr txBox="1"/>
          <p:nvPr/>
        </p:nvSpPr>
        <p:spPr>
          <a:xfrm>
            <a:off x="4660492" y="4302929"/>
            <a:ext cx="6489293" cy="1077218"/>
          </a:xfrm>
          <a:prstGeom prst="rect">
            <a:avLst/>
          </a:prstGeom>
          <a:noFill/>
        </p:spPr>
        <p:txBody>
          <a:bodyPr wrap="square" rtlCol="0">
            <a:spAutoFit/>
          </a:bodyPr>
          <a:lstStyle/>
          <a:p>
            <a:pPr algn="ctr"/>
            <a:r>
              <a:rPr lang="bn-BD" sz="3200" dirty="0" smtClean="0">
                <a:effectLst>
                  <a:outerShdw blurRad="38100" dist="38100" dir="2700000" algn="tl">
                    <a:srgbClr val="000000">
                      <a:alpha val="43137"/>
                    </a:srgbClr>
                  </a:outerShdw>
                </a:effectLst>
                <a:latin typeface="NikoshBAN" pitchFamily="2" charset="0"/>
                <a:cs typeface="NikoshBAN" pitchFamily="2" charset="0"/>
              </a:rPr>
              <a:t>গাড়ির ছাদে ভ্রমন করবে না।</a:t>
            </a:r>
            <a:r>
              <a:rPr lang="bn-IN" sz="3200" dirty="0" smtClean="0">
                <a:effectLst>
                  <a:outerShdw blurRad="38100" dist="38100" dir="2700000" algn="tl">
                    <a:srgbClr val="000000">
                      <a:alpha val="43137"/>
                    </a:srgbClr>
                  </a:outerShdw>
                </a:effectLst>
                <a:latin typeface="NikoshBAN" pitchFamily="2" charset="0"/>
                <a:cs typeface="NikoshBAN" pitchFamily="2" charset="0"/>
              </a:rPr>
              <a:t> </a:t>
            </a:r>
            <a:r>
              <a:rPr lang="bn-BD" sz="3200" dirty="0" smtClean="0">
                <a:effectLst>
                  <a:outerShdw blurRad="38100" dist="38100" dir="2700000" algn="tl">
                    <a:srgbClr val="000000">
                      <a:alpha val="43137"/>
                    </a:srgbClr>
                  </a:outerShdw>
                </a:effectLst>
                <a:latin typeface="NikoshBAN" pitchFamily="2" charset="0"/>
                <a:cs typeface="NikoshBAN" pitchFamily="2" charset="0"/>
              </a:rPr>
              <a:t>ড্রাইভার ঝুঁকিপূর্ণভাবে</a:t>
            </a:r>
            <a:endParaRPr lang="bn-IN" sz="3200"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3200" dirty="0" smtClean="0">
                <a:effectLst>
                  <a:outerShdw blurRad="38100" dist="38100" dir="2700000" algn="tl">
                    <a:srgbClr val="000000">
                      <a:alpha val="43137"/>
                    </a:srgbClr>
                  </a:outerShdw>
                </a:effectLst>
                <a:latin typeface="NikoshBAN" pitchFamily="2" charset="0"/>
                <a:cs typeface="NikoshBAN" pitchFamily="2" charset="0"/>
              </a:rPr>
              <a:t> গাড়ি চালালে তাকে সতর্ক করে দেবে।</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1" name="Group 10"/>
          <p:cNvGrpSpPr/>
          <p:nvPr/>
        </p:nvGrpSpPr>
        <p:grpSpPr>
          <a:xfrm>
            <a:off x="325523" y="3882892"/>
            <a:ext cx="4213210" cy="1854223"/>
            <a:chOff x="310775" y="3602680"/>
            <a:chExt cx="4213210" cy="1854223"/>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9000" r="4857"/>
            <a:stretch/>
          </p:blipFill>
          <p:spPr>
            <a:xfrm>
              <a:off x="310775" y="3602680"/>
              <a:ext cx="2117407" cy="1854223"/>
            </a:xfrm>
            <a:prstGeom prst="rect">
              <a:avLst/>
            </a:prstGeom>
            <a:scene3d>
              <a:camera prst="orthographicFront"/>
              <a:lightRig rig="threePt" dir="t"/>
            </a:scene3d>
            <a:sp3d>
              <a:bevelT prst="relaxedInset"/>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317" y="3602680"/>
              <a:ext cx="2080668" cy="1854223"/>
            </a:xfrm>
            <a:prstGeom prst="rect">
              <a:avLst/>
            </a:prstGeom>
            <a:scene3d>
              <a:camera prst="orthographicFront"/>
              <a:lightRig rig="threePt" dir="t"/>
            </a:scene3d>
            <a:sp3d>
              <a:bevelT prst="relaxedInset"/>
            </a:sp3d>
          </p:spPr>
        </p:pic>
      </p:grpSp>
    </p:spTree>
    <p:extLst>
      <p:ext uri="{BB962C8B-B14F-4D97-AF65-F5344CB8AC3E}">
        <p14:creationId xmlns:p14="http://schemas.microsoft.com/office/powerpoint/2010/main" val="23776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2000"/>
                                        <p:tgtEl>
                                          <p:spTgt spid="11"/>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5521" y="1433956"/>
            <a:ext cx="6916992" cy="1200329"/>
          </a:xfrm>
          <a:prstGeom prst="rect">
            <a:avLst/>
          </a:prstGeom>
          <a:noFill/>
        </p:spPr>
        <p:txBody>
          <a:bodyPr wrap="square" rtlCol="0">
            <a:spAutoFit/>
          </a:bodyPr>
          <a:lstStyle/>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সঠিক ড্রাইভিং লাইসেন্স ছাড়া গাড়ি চালাবে না।</a:t>
            </a:r>
          </a:p>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ড্রাইভিংয়ের সমস্ত নিয়ম মেনে গাড়ি চালাবে।</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5" name="Group 4"/>
          <p:cNvGrpSpPr/>
          <p:nvPr/>
        </p:nvGrpSpPr>
        <p:grpSpPr>
          <a:xfrm>
            <a:off x="176401" y="1078392"/>
            <a:ext cx="4349400" cy="1824086"/>
            <a:chOff x="146905" y="1550333"/>
            <a:chExt cx="4349400" cy="1824086"/>
          </a:xfrm>
        </p:grpSpPr>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9508" b="18365"/>
            <a:stretch/>
          </p:blipFill>
          <p:spPr>
            <a:xfrm>
              <a:off x="146905" y="1550333"/>
              <a:ext cx="2242334" cy="1824086"/>
            </a:xfrm>
            <a:prstGeom prst="roundRect">
              <a:avLst/>
            </a:prstGeom>
            <a:scene3d>
              <a:camera prst="orthographicFront"/>
              <a:lightRig rig="threePt" dir="t"/>
            </a:scene3d>
            <a:sp3d>
              <a:bevelT prst="relaxedInse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735" y="1609325"/>
              <a:ext cx="2077570" cy="1720511"/>
            </a:xfrm>
            <a:prstGeom prst="roundRect">
              <a:avLst>
                <a:gd name="adj" fmla="val 8307"/>
              </a:avLst>
            </a:prstGeom>
            <a:scene3d>
              <a:camera prst="orthographicFront"/>
              <a:lightRig rig="threePt" dir="t"/>
            </a:scene3d>
            <a:sp3d>
              <a:bevelT prst="relaxedInset"/>
            </a:sp3d>
          </p:spPr>
        </p:pic>
      </p:grpSp>
      <p:sp>
        <p:nvSpPr>
          <p:cNvPr id="6" name="TextBox 5"/>
          <p:cNvSpPr txBox="1"/>
          <p:nvPr/>
        </p:nvSpPr>
        <p:spPr>
          <a:xfrm>
            <a:off x="4365521" y="3258544"/>
            <a:ext cx="7086600" cy="1200329"/>
          </a:xfrm>
          <a:prstGeom prst="rect">
            <a:avLst/>
          </a:prstGeom>
          <a:noFill/>
        </p:spPr>
        <p:txBody>
          <a:bodyPr wrap="square" rtlCol="0">
            <a:spAutoFit/>
          </a:bodyPr>
          <a:lstStyle/>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যে সব গাড়ী চলাচলের উপযোগী নয়,</a:t>
            </a:r>
            <a:endParaRPr lang="bn-IN" sz="3600"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 সেগুলো পথে নামাবে না।</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9" name="Group 8"/>
          <p:cNvGrpSpPr/>
          <p:nvPr/>
        </p:nvGrpSpPr>
        <p:grpSpPr>
          <a:xfrm>
            <a:off x="304798" y="3017450"/>
            <a:ext cx="4226950" cy="1682519"/>
            <a:chOff x="304798" y="3843354"/>
            <a:chExt cx="4226950" cy="1682519"/>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8" y="3843354"/>
              <a:ext cx="2084441" cy="1682519"/>
            </a:xfrm>
            <a:prstGeom prst="roundRect">
              <a:avLst/>
            </a:prstGeom>
            <a:scene3d>
              <a:camera prst="orthographicFront"/>
              <a:lightRig rig="threePt" dir="t"/>
            </a:scene3d>
            <a:sp3d>
              <a:bevelT prst="relaxedInset"/>
            </a:sp3d>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4348"/>
            <a:stretch/>
          </p:blipFill>
          <p:spPr>
            <a:xfrm>
              <a:off x="2418735" y="3843354"/>
              <a:ext cx="2113013" cy="1682519"/>
            </a:xfrm>
            <a:prstGeom prst="roundRect">
              <a:avLst/>
            </a:prstGeom>
            <a:scene3d>
              <a:camera prst="orthographicFront"/>
              <a:lightRig rig="threePt" dir="t"/>
            </a:scene3d>
            <a:sp3d>
              <a:bevelT prst="relaxedInset"/>
            </a:sp3d>
          </p:spPr>
        </p:pic>
      </p:grpSp>
      <p:sp>
        <p:nvSpPr>
          <p:cNvPr id="10" name="TextBox 9"/>
          <p:cNvSpPr txBox="1"/>
          <p:nvPr/>
        </p:nvSpPr>
        <p:spPr>
          <a:xfrm>
            <a:off x="4956874" y="4962758"/>
            <a:ext cx="5527813" cy="1200329"/>
          </a:xfrm>
          <a:prstGeom prst="rect">
            <a:avLst/>
          </a:prstGeom>
          <a:noFill/>
        </p:spPr>
        <p:txBody>
          <a:bodyPr wrap="square" rtlCol="0">
            <a:spAutoFit/>
          </a:bodyPr>
          <a:lstStyle/>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সঠিকভাবে আইন প্রয়োগ কর।</a:t>
            </a:r>
            <a:r>
              <a:rPr lang="bn-IN" sz="3600" dirty="0" smtClean="0">
                <a:effectLst>
                  <a:outerShdw blurRad="38100" dist="38100" dir="2700000" algn="tl">
                    <a:srgbClr val="000000">
                      <a:alpha val="43137"/>
                    </a:srgbClr>
                  </a:outerShdw>
                </a:effectLst>
                <a:latin typeface="NikoshBAN" pitchFamily="2" charset="0"/>
                <a:cs typeface="NikoshBAN" pitchFamily="2" charset="0"/>
              </a:rPr>
              <a:t> </a:t>
            </a:r>
          </a:p>
          <a:p>
            <a:pPr algn="ctr"/>
            <a:r>
              <a:rPr lang="bn-BD" sz="3600" dirty="0" smtClean="0">
                <a:effectLst>
                  <a:outerShdw blurRad="38100" dist="38100" dir="2700000" algn="tl">
                    <a:srgbClr val="000000">
                      <a:alpha val="43137"/>
                    </a:srgbClr>
                  </a:outerShdw>
                </a:effectLst>
                <a:latin typeface="NikoshBAN" pitchFamily="2" charset="0"/>
                <a:cs typeface="NikoshBAN" pitchFamily="2" charset="0"/>
              </a:rPr>
              <a:t>গণসচেনতা </a:t>
            </a:r>
            <a:r>
              <a:rPr lang="bn-BD" sz="3600" dirty="0">
                <a:effectLst>
                  <a:outerShdw blurRad="38100" dist="38100" dir="2700000" algn="tl">
                    <a:srgbClr val="000000">
                      <a:alpha val="43137"/>
                    </a:srgbClr>
                  </a:outerShdw>
                </a:effectLst>
                <a:latin typeface="NikoshBAN" pitchFamily="2" charset="0"/>
                <a:cs typeface="NikoshBAN" pitchFamily="2" charset="0"/>
              </a:rPr>
              <a:t>তৈরি কর</a:t>
            </a:r>
            <a:r>
              <a:rPr lang="bn-BD" sz="36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4" name="Group 13"/>
          <p:cNvGrpSpPr/>
          <p:nvPr/>
        </p:nvGrpSpPr>
        <p:grpSpPr>
          <a:xfrm>
            <a:off x="288097" y="4814941"/>
            <a:ext cx="4237704" cy="1752689"/>
            <a:chOff x="288097" y="4814941"/>
            <a:chExt cx="4237704" cy="1752689"/>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7495" y="4814941"/>
              <a:ext cx="2058306" cy="1752689"/>
            </a:xfrm>
            <a:prstGeom prst="roundRect">
              <a:avLst/>
            </a:prstGeom>
            <a:scene3d>
              <a:camera prst="orthographicFront"/>
              <a:lightRig rig="threePt" dir="t"/>
            </a:scene3d>
            <a:sp3d>
              <a:bevelT prst="relaxedInset"/>
            </a:sp3d>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5568" t="21111" r="17820" b="14548"/>
            <a:stretch/>
          </p:blipFill>
          <p:spPr>
            <a:xfrm>
              <a:off x="288097" y="4844776"/>
              <a:ext cx="2179398" cy="1722854"/>
            </a:xfrm>
            <a:prstGeom prst="roundRect">
              <a:avLst/>
            </a:prstGeom>
            <a:scene3d>
              <a:camera prst="orthographicFront"/>
              <a:lightRig rig="threePt" dir="t"/>
            </a:scene3d>
            <a:sp3d>
              <a:bevelT prst="relaxedInset"/>
            </a:sp3d>
          </p:spPr>
        </p:pic>
      </p:grpSp>
      <p:sp>
        <p:nvSpPr>
          <p:cNvPr id="15" name="TextBox 14"/>
          <p:cNvSpPr txBox="1"/>
          <p:nvPr/>
        </p:nvSpPr>
        <p:spPr>
          <a:xfrm>
            <a:off x="2330242" y="324470"/>
            <a:ext cx="6784258"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সড়ক দুর্ঘটনা কমানোর জন্য করণীয়</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92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000"/>
                                        <p:tgtEl>
                                          <p:spTgt spid="9"/>
                                        </p:tgtEl>
                                      </p:cBhvr>
                                    </p:animEffect>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63944"/>
            <a:ext cx="3352800" cy="9002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6300"/>
              </a:lnSpc>
              <a:buNone/>
            </a:pP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দলগত</a:t>
            </a:r>
            <a:r>
              <a:rPr lang="bn-IN" sz="5400" b="1" dirty="0" smtClean="0">
                <a:ln w="11430"/>
                <a:effectLst>
                  <a:outerShdw blurRad="50800" dist="39000" dir="5460000" algn="tl">
                    <a:srgbClr val="000000">
                      <a:alpha val="38000"/>
                    </a:srgbClr>
                  </a:outerShdw>
                </a:effectLst>
                <a:latin typeface="NikoshBAN" pitchFamily="2" charset="0"/>
                <a:cs typeface="NikoshBAN" pitchFamily="2" charset="0"/>
              </a:rPr>
              <a:t> কাজ</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1525166" y="5766494"/>
            <a:ext cx="8379668" cy="646331"/>
          </a:xfrm>
          <a:prstGeom prst="rect">
            <a:avLst/>
          </a:prstGeom>
          <a:noFill/>
        </p:spPr>
        <p:txBody>
          <a:bodyPr wrap="square" rtlCol="0">
            <a:spAutoFit/>
          </a:bodyPr>
          <a:lstStyle/>
          <a:p>
            <a:pPr marL="457200" indent="-457200" algn="ctr">
              <a:buFont typeface="Wingdings" panose="05000000000000000000" pitchFamily="2" charset="2"/>
              <a:buChar char="q"/>
            </a:pP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সড়ক দুর্ঘটনা কমানোর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উপায়গুলো লেখ।</a:t>
            </a: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81" y="1316838"/>
            <a:ext cx="6459794" cy="4154814"/>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851756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2966" y="2146355"/>
            <a:ext cx="373903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IN" sz="3200"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অভিশাপ</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42954" y="1550442"/>
            <a:ext cx="10544093"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bn-IN" sz="3200" dirty="0" smtClean="0">
                <a:ln w="0"/>
                <a:effectLst>
                  <a:outerShdw blurRad="38100" dist="38100" dir="2700000" algn="tl">
                    <a:srgbClr val="000000">
                      <a:alpha val="43137"/>
                    </a:srgbClr>
                  </a:outerShdw>
                </a:effectLst>
                <a:latin typeface="NikoshBAN" pitchFamily="2" charset="0"/>
                <a:cs typeface="NikoshBAN" pitchFamily="2" charset="0"/>
              </a:rPr>
              <a:t> সড়ক দুর্ঘটনা কী?</a:t>
            </a:r>
            <a:r>
              <a:rPr lang="bn-BD" sz="3200"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effectLst>
                <a:outerShdw blurRad="38100" dist="38100" dir="2700000" algn="tl">
                  <a:srgbClr val="000000">
                    <a:alpha val="43137"/>
                  </a:srgbClr>
                </a:outerShdw>
              </a:effectLst>
            </a:endParaRPr>
          </a:p>
        </p:txBody>
      </p:sp>
      <p:sp>
        <p:nvSpPr>
          <p:cNvPr id="6" name="Rounded Rectangle 5"/>
          <p:cNvSpPr/>
          <p:nvPr/>
        </p:nvSpPr>
        <p:spPr>
          <a:xfrm>
            <a:off x="4297447" y="532163"/>
            <a:ext cx="2805112" cy="744315"/>
          </a:xfrm>
          <a:prstGeom prst="roundRect">
            <a:avLst>
              <a:gd name="adj" fmla="val 15378"/>
            </a:avLst>
          </a:prstGeom>
          <a:noFill/>
          <a:ln>
            <a:no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None/>
            </a:pPr>
            <a:r>
              <a:rPr lang="bn-BD"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মূল্যায়ন</a:t>
            </a:r>
            <a:endParaRPr lang="bn-BD" sz="4800" b="1" dirty="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871749" y="2743251"/>
            <a:ext cx="373903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 জনক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5287471" y="2164245"/>
            <a:ext cx="373903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পাপ</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5341900" y="2761141"/>
            <a:ext cx="43355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3200"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a:t>
            </a: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আনন্দের</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91451" y="4137527"/>
            <a:ext cx="373903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গান শুনা যায়</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745880" y="4791575"/>
            <a:ext cx="373903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লেখলেখি করা যায়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5233042" y="4155417"/>
            <a:ext cx="373903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3200"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গেম খেলা যায়</a:t>
            </a:r>
          </a:p>
        </p:txBody>
      </p:sp>
      <p:sp>
        <p:nvSpPr>
          <p:cNvPr id="13" name="Rectangle 12"/>
          <p:cNvSpPr/>
          <p:nvPr/>
        </p:nvSpPr>
        <p:spPr>
          <a:xfrm>
            <a:off x="5287470" y="4809465"/>
            <a:ext cx="4254735"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3200"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a:t>
            </a:r>
            <a:r>
              <a:rPr lang="bn-IN" sz="3200"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ইন্টারনেটে ঘুড়ে বেড়ানো যায়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442954" y="3477625"/>
            <a:ext cx="8287657" cy="584775"/>
          </a:xfrm>
          <a:prstGeom prst="rect">
            <a:avLst/>
          </a:prstGeom>
          <a:noFill/>
        </p:spPr>
        <p:txBody>
          <a:bodyPr wrap="square" rtlCol="0">
            <a:spAutoFit/>
          </a:bodyPr>
          <a:lstStyle/>
          <a:p>
            <a:pPr marL="457200" indent="-457200">
              <a:buFont typeface="Wingdings" panose="05000000000000000000" pitchFamily="2" charset="2"/>
              <a:buChar char="q"/>
            </a:pP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 দিয়ে কি হয়?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442954" y="1724873"/>
            <a:ext cx="10544093" cy="5355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endParaRPr lang="en-US" sz="3200" dirty="0">
              <a:effectLst>
                <a:outerShdw blurRad="38100" dist="38100" dir="2700000" algn="tl">
                  <a:srgbClr val="000000">
                    <a:alpha val="43137"/>
                  </a:srgbClr>
                </a:outerShdw>
              </a:effectLst>
            </a:endParaRPr>
          </a:p>
        </p:txBody>
      </p:sp>
      <p:sp>
        <p:nvSpPr>
          <p:cNvPr id="2" name="Horizontal Scroll 1"/>
          <p:cNvSpPr/>
          <p:nvPr/>
        </p:nvSpPr>
        <p:spPr>
          <a:xfrm>
            <a:off x="7900988" y="314441"/>
            <a:ext cx="3086059" cy="1243012"/>
          </a:xfrm>
          <a:prstGeom prst="horizontalScroll">
            <a:avLst/>
          </a:prstGeom>
          <a:pattFill prst="pct10">
            <a:fgClr>
              <a:schemeClr val="tx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 সঠিক হয়েছে</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Horizontal Scroll 15"/>
          <p:cNvSpPr/>
          <p:nvPr/>
        </p:nvSpPr>
        <p:spPr>
          <a:xfrm>
            <a:off x="7900988" y="317419"/>
            <a:ext cx="3086059" cy="1243012"/>
          </a:xfrm>
          <a:prstGeom prst="horizontalScroll">
            <a:avLst/>
          </a:prstGeom>
          <a:pattFill prst="pct10">
            <a:fgClr>
              <a:schemeClr val="tx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আবার চেষ্টা কর</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453455" y="5618966"/>
            <a:ext cx="10544093"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 রাস্তা পারাপারের সময় আমরা কী করবো কী?</a:t>
            </a:r>
            <a:r>
              <a:rPr lang="bn-BD" sz="3200"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effectLst>
                <a:outerShdw blurRad="38100" dist="38100" dir="2700000" algn="tl">
                  <a:srgbClr val="000000">
                    <a:alpha val="43137"/>
                  </a:srgbClr>
                </a:outerShdw>
              </a:effectLst>
            </a:endParaRPr>
          </a:p>
        </p:txBody>
      </p:sp>
      <p:sp>
        <p:nvSpPr>
          <p:cNvPr id="17" name="Rectangle 16"/>
          <p:cNvSpPr/>
          <p:nvPr/>
        </p:nvSpPr>
        <p:spPr>
          <a:xfrm>
            <a:off x="453455" y="5647994"/>
            <a:ext cx="10544093"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 হাতের লেখা সুন্দর দেখা যায় না ওয়ার্ড প্রসেসরে ভাল দেখা যায়?</a:t>
            </a:r>
            <a:r>
              <a:rPr lang="bn-BD" sz="3200"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effectLst>
                <a:outerShdw blurRad="38100" dist="38100" dir="2700000" algn="tl">
                  <a:srgbClr val="000000">
                    <a:alpha val="43137"/>
                  </a:srgbClr>
                </a:outerShdw>
              </a:effectLst>
            </a:endParaRPr>
          </a:p>
        </p:txBody>
      </p:sp>
      <p:sp>
        <p:nvSpPr>
          <p:cNvPr id="18" name="Rectangle 17"/>
          <p:cNvSpPr/>
          <p:nvPr/>
        </p:nvSpPr>
        <p:spPr>
          <a:xfrm>
            <a:off x="427956" y="5632624"/>
            <a:ext cx="10544093"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 সচেতনতা বৃদ্ধি কাদের দায়িত্ব?</a:t>
            </a:r>
            <a:r>
              <a:rPr lang="bn-BD" sz="3200"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729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cTn>
                              </p:par>
                              <p:par>
                                <p:cTn id="20" presetID="22" presetClass="entr" presetSubtype="8" fill="hold" grpId="0" nodeType="with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21"/>
                                        </p:tgtEl>
                                        <p:attrNameLst>
                                          <p:attrName>ppt_w</p:attrName>
                                        </p:attrNameLst>
                                      </p:cBhvr>
                                      <p:tavLst>
                                        <p:tav tm="0">
                                          <p:val>
                                            <p:strVal val="ppt_w"/>
                                          </p:val>
                                        </p:tav>
                                        <p:tav tm="100000">
                                          <p:val>
                                            <p:fltVal val="0"/>
                                          </p:val>
                                        </p:tav>
                                      </p:tavLst>
                                    </p:anim>
                                    <p:anim calcmode="lin" valueType="num">
                                      <p:cBhvr>
                                        <p:cTn id="30" dur="500"/>
                                        <p:tgtEl>
                                          <p:spTgt spid="21"/>
                                        </p:tgtEl>
                                        <p:attrNameLst>
                                          <p:attrName>ppt_h</p:attrName>
                                        </p:attrNameLst>
                                      </p:cBhvr>
                                      <p:tavLst>
                                        <p:tav tm="0">
                                          <p:val>
                                            <p:strVal val="ppt_h"/>
                                          </p:val>
                                        </p:tav>
                                        <p:tav tm="100000">
                                          <p:val>
                                            <p:fltVal val="0"/>
                                          </p:val>
                                        </p:tav>
                                      </p:tavLst>
                                    </p:anim>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0"/>
                                        <p:tgtEl>
                                          <p:spTgt spid="2"/>
                                        </p:tgtEl>
                                      </p:cBhvr>
                                    </p:animEffect>
                                  </p:childTnLst>
                                  <p:subTnLst>
                                    <p:set>
                                      <p:cBhvr override="childStyle">
                                        <p:cTn dur="1" fill="hold" display="0" masterRel="sameClick" afterEffect="1">
                                          <p:stCondLst>
                                            <p:cond evt="end" delay="0">
                                              <p:tn val="49"/>
                                            </p:cond>
                                          </p:stCondLst>
                                        </p:cTn>
                                        <p:tgtEl>
                                          <p:spTgt spid="2"/>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22" presetClass="entr" presetSubtype="8" fill="hold" grpId="1"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0"/>
                                        <p:tgtEl>
                                          <p:spTgt spid="2"/>
                                        </p:tgtEl>
                                      </p:cBhvr>
                                    </p:animEffect>
                                  </p:childTnLst>
                                  <p:subTnLst>
                                    <p:set>
                                      <p:cBhvr override="childStyle">
                                        <p:cTn dur="1" fill="hold" display="0" masterRel="sameClick" afterEffect="1">
                                          <p:stCondLst>
                                            <p:cond evt="end" delay="0">
                                              <p:tn val="55"/>
                                            </p:cond>
                                          </p:stCondLst>
                                        </p:cTn>
                                        <p:tgtEl>
                                          <p:spTgt spid="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0"/>
                                        <p:tgtEl>
                                          <p:spTgt spid="16"/>
                                        </p:tgtEl>
                                      </p:cBhvr>
                                    </p:animEffect>
                                  </p:childTnLst>
                                  <p:subTnLst>
                                    <p:set>
                                      <p:cBhvr override="childStyle">
                                        <p:cTn dur="1" fill="hold" display="0" masterRel="sameClick" afterEffect="1">
                                          <p:stCondLst>
                                            <p:cond evt="end" delay="0">
                                              <p:tn val="61"/>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64" restart="whenNotActive" fill="hold" evtFilter="cancelBubble" nodeType="interactiveSeq">
                <p:stCondLst>
                  <p:cond evt="onClick" delay="0">
                    <p:tgtEl>
                      <p:spTgt spid="7"/>
                    </p:tgtEl>
                  </p:cond>
                </p:stCondLst>
                <p:endSync evt="end" delay="0">
                  <p:rtn val="all"/>
                </p:endSync>
                <p:childTnLst>
                  <p:par>
                    <p:cTn id="65" fill="hold">
                      <p:stCondLst>
                        <p:cond delay="0"/>
                      </p:stCondLst>
                      <p:childTnLst>
                        <p:par>
                          <p:cTn id="66" fill="hold">
                            <p:stCondLst>
                              <p:cond delay="0"/>
                            </p:stCondLst>
                            <p:childTnLst>
                              <p:par>
                                <p:cTn id="67" presetID="22" presetClass="entr" presetSubtype="8" fill="hold" grpId="1"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0"/>
                                        <p:tgtEl>
                                          <p:spTgt spid="16"/>
                                        </p:tgtEl>
                                      </p:cBhvr>
                                    </p:animEffect>
                                  </p:childTnLst>
                                  <p:subTnLst>
                                    <p:set>
                                      <p:cBhvr override="childStyle">
                                        <p:cTn dur="1" fill="hold" display="0" masterRel="sameClick" afterEffect="1">
                                          <p:stCondLst>
                                            <p:cond evt="end" delay="0">
                                              <p:tn val="67"/>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22" presetClass="entr" presetSubtype="8" fill="hold" grpId="2"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0"/>
                                        <p:tgtEl>
                                          <p:spTgt spid="16"/>
                                        </p:tgtEl>
                                      </p:cBhvr>
                                    </p:animEffect>
                                  </p:childTnLst>
                                  <p:subTnLst>
                                    <p:set>
                                      <p:cBhvr override="childStyle">
                                        <p:cTn dur="1" fill="hold" display="0" masterRel="sameClick" afterEffect="1">
                                          <p:stCondLst>
                                            <p:cond evt="end" delay="0">
                                              <p:tn val="73"/>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76" restart="whenNotActive" fill="hold" evtFilter="cancelBubble" nodeType="interactiveSeq">
                <p:stCondLst>
                  <p:cond evt="onClick" delay="0">
                    <p:tgtEl>
                      <p:spTgt spid="10"/>
                    </p:tgtEl>
                  </p:cond>
                </p:stCondLst>
                <p:endSync evt="end" delay="0">
                  <p:rtn val="all"/>
                </p:endSync>
                <p:childTnLst>
                  <p:par>
                    <p:cTn id="77" fill="hold">
                      <p:stCondLst>
                        <p:cond delay="0"/>
                      </p:stCondLst>
                      <p:childTnLst>
                        <p:par>
                          <p:cTn id="78" fill="hold">
                            <p:stCondLst>
                              <p:cond delay="0"/>
                            </p:stCondLst>
                            <p:childTnLst>
                              <p:par>
                                <p:cTn id="79" presetID="22" presetClass="entr" presetSubtype="8" fill="hold" grpId="3"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0"/>
                                        <p:tgtEl>
                                          <p:spTgt spid="16"/>
                                        </p:tgtEl>
                                      </p:cBhvr>
                                    </p:animEffect>
                                  </p:childTnLst>
                                  <p:subTnLst>
                                    <p:set>
                                      <p:cBhvr override="childStyle">
                                        <p:cTn dur="1" fill="hold" display="0" masterRel="sameClick" afterEffect="1">
                                          <p:stCondLst>
                                            <p:cond evt="end" delay="0">
                                              <p:tn val="79"/>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22" presetClass="entr" presetSubtype="8" fill="hold" grpId="4"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left)">
                                      <p:cBhvr>
                                        <p:cTn id="87" dur="5000"/>
                                        <p:tgtEl>
                                          <p:spTgt spid="16"/>
                                        </p:tgtEl>
                                      </p:cBhvr>
                                    </p:animEffect>
                                  </p:childTnLst>
                                  <p:subTnLst>
                                    <p:set>
                                      <p:cBhvr override="childStyle">
                                        <p:cTn dur="1" fill="hold" display="0" masterRel="sameClick" afterEffect="1">
                                          <p:stCondLst>
                                            <p:cond evt="end" delay="0">
                                              <p:tn val="85"/>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3"/>
                    </p:tgtEl>
                  </p:cond>
                </p:stCondLst>
                <p:endSync evt="end" delay="0">
                  <p:rtn val="all"/>
                </p:endSync>
                <p:childTnLst>
                  <p:par>
                    <p:cTn id="89" fill="hold">
                      <p:stCondLst>
                        <p:cond delay="0"/>
                      </p:stCondLst>
                      <p:childTnLst>
                        <p:par>
                          <p:cTn id="90" fill="hold">
                            <p:stCondLst>
                              <p:cond delay="0"/>
                            </p:stCondLst>
                            <p:childTnLst>
                              <p:par>
                                <p:cTn id="91" presetID="22" presetClass="entr" presetSubtype="8" fill="hold" grpId="5"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0"/>
                                        <p:tgtEl>
                                          <p:spTgt spid="16"/>
                                        </p:tgtEl>
                                      </p:cBhvr>
                                    </p:animEffect>
                                  </p:childTnLst>
                                  <p:subTnLst>
                                    <p:set>
                                      <p:cBhvr override="childStyle">
                                        <p:cTn dur="1" fill="hold" display="0" masterRel="sameClick" afterEffect="1">
                                          <p:stCondLst>
                                            <p:cond evt="end" delay="0">
                                              <p:tn val="91"/>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10" grpId="0"/>
      <p:bldP spid="11" grpId="0"/>
      <p:bldP spid="12" grpId="0"/>
      <p:bldP spid="13" grpId="0"/>
      <p:bldP spid="14" grpId="0"/>
      <p:bldP spid="15" grpId="0"/>
      <p:bldP spid="2" grpId="0" animBg="1"/>
      <p:bldP spid="2" grpId="1" animBg="1"/>
      <p:bldP spid="16" grpId="0" animBg="1"/>
      <p:bldP spid="16" grpId="1" animBg="1"/>
      <p:bldP spid="16" grpId="2" animBg="1"/>
      <p:bldP spid="16" grpId="3" animBg="1"/>
      <p:bldP spid="16" grpId="4" animBg="1"/>
      <p:bldP spid="16" grpId="5" animBg="1"/>
      <p:bldP spid="21" grpId="0"/>
      <p:bldP spid="21" grpId="1"/>
      <p:bldP spid="17" grpId="0"/>
      <p:bldP spid="17" grpId="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6699" y="466723"/>
            <a:ext cx="3352800" cy="90601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6300"/>
              </a:lnSpc>
              <a:buNone/>
            </a:pP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বাড়ির</a:t>
            </a:r>
            <a:r>
              <a:rPr lang="bn-IN" sz="5400" b="1" dirty="0" smtClean="0">
                <a:ln w="11430"/>
                <a:effectLst>
                  <a:outerShdw blurRad="50800" dist="39000" dir="5460000" algn="tl">
                    <a:srgbClr val="000000">
                      <a:alpha val="38000"/>
                    </a:srgbClr>
                  </a:outerShdw>
                </a:effectLst>
                <a:latin typeface="NikoshBAN" pitchFamily="2" charset="0"/>
                <a:cs typeface="NikoshBAN" pitchFamily="2" charset="0"/>
              </a:rPr>
              <a:t> কাজ</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604683" y="5664696"/>
            <a:ext cx="10605934"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হাতের লেখা এবং ওয়ার্ড প্রসেসরের মধ্যে পার্থক্য লেখে নিয়ে আসবে।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6998" y="1398550"/>
            <a:ext cx="5876003" cy="4388640"/>
          </a:xfrm>
          <a:prstGeom prst="rect">
            <a:avLst/>
          </a:prstGeom>
        </p:spPr>
      </p:pic>
    </p:spTree>
    <p:extLst>
      <p:ext uri="{BB962C8B-B14F-4D97-AF65-F5344CB8AC3E}">
        <p14:creationId xmlns:p14="http://schemas.microsoft.com/office/powerpoint/2010/main" val="144965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2550" y="681039"/>
            <a:ext cx="8801100" cy="9002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6300"/>
              </a:lnSpc>
              <a:buNone/>
            </a:pP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আজকের</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ক্লাসে</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সবাইকে</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ধন্যবাদ</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535" y="1991035"/>
            <a:ext cx="7279129" cy="3876158"/>
          </a:xfrm>
          <a:prstGeom prst="rect">
            <a:avLst/>
          </a:prstGeom>
        </p:spPr>
      </p:pic>
    </p:spTree>
    <p:extLst>
      <p:ext uri="{BB962C8B-B14F-4D97-AF65-F5344CB8AC3E}">
        <p14:creationId xmlns:p14="http://schemas.microsoft.com/office/powerpoint/2010/main" val="133096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2735" y="3643274"/>
            <a:ext cx="4783650" cy="2800767"/>
          </a:xfrm>
          <a:prstGeom prst="rect">
            <a:avLst/>
          </a:prstGeom>
        </p:spPr>
        <p:txBody>
          <a:bodyPr wrap="square">
            <a:spAutoFit/>
          </a:bodyPr>
          <a:lstStyle/>
          <a:p>
            <a:pPr algn="ctr">
              <a:spcAft>
                <a:spcPts val="600"/>
              </a:spcAft>
              <a:buNone/>
              <a:defRPr/>
            </a:pPr>
            <a:r>
              <a:rPr lang="bn-BD"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৬ষ্</a:t>
            </a:r>
            <a:r>
              <a:rPr lang="bn-IN"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a:t>
            </a:r>
            <a:endParaRPr lang="en-US" sz="312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Aft>
                <a:spcPts val="600"/>
              </a:spcAft>
              <a:buNone/>
              <a:defRPr/>
            </a:pPr>
            <a:r>
              <a:rPr lang="bn-BD"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12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12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12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a:t>
            </a:r>
            <a:endPar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Aft>
                <a:spcPts val="600"/>
              </a:spcAft>
              <a:buNone/>
              <a:defRPr/>
            </a:pPr>
            <a:r>
              <a:rPr lang="bn-BD"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12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চতুর্থ</a:t>
            </a:r>
            <a:r>
              <a:rPr lang="en-US" sz="312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12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পাঠ- ২</a:t>
            </a:r>
            <a:endPar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Aft>
                <a:spcPts val="600"/>
              </a:spcAft>
              <a:buNone/>
              <a:defRPr/>
            </a:pPr>
            <a:r>
              <a:rPr lang="en-US" sz="312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৫০ </a:t>
            </a:r>
            <a:r>
              <a:rPr lang="en-US" sz="312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a:t>
            </a:r>
            <a:r>
              <a:rPr lang="bn-IN"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endPar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spcAft>
                <a:spcPts val="600"/>
              </a:spcAft>
              <a:buNone/>
              <a:defRPr/>
            </a:pPr>
            <a:r>
              <a:rPr lang="en-US"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bn-IN" sz="312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12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৩০/১১/১৯ ইং </a:t>
            </a:r>
            <a:r>
              <a:rPr lang="bn-IN" sz="312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312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3001121" y="607516"/>
            <a:ext cx="5829244"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bn-IN" sz="4800" b="1" dirty="0">
                <a:ln w="11430"/>
                <a:effectLst>
                  <a:outerShdw blurRad="50800" dist="39000" dir="5460000" algn="tl">
                    <a:srgbClr val="000000">
                      <a:alpha val="38000"/>
                    </a:srgbClr>
                  </a:outerShdw>
                </a:effectLst>
                <a:latin typeface="NikoshBAN" pitchFamily="2" charset="0"/>
                <a:cs typeface="NikoshBAN" pitchFamily="2" charset="0"/>
              </a:rPr>
              <a:t>প</a:t>
            </a:r>
            <a:r>
              <a:rPr lang="en-US" sz="4800" b="1" dirty="0" err="1">
                <a:ln w="11430"/>
                <a:effectLst>
                  <a:outerShdw blurRad="50800" dist="39000" dir="5460000" algn="tl">
                    <a:srgbClr val="000000">
                      <a:alpha val="38000"/>
                    </a:srgbClr>
                  </a:outerShdw>
                </a:effectLst>
                <a:latin typeface="NikoshBAN" pitchFamily="2" charset="0"/>
                <a:cs typeface="NikoshBAN" pitchFamily="2" charset="0"/>
              </a:rPr>
              <a:t>রিচিতি</a:t>
            </a:r>
            <a:endParaRPr lang="en-US" sz="48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784" t="6870" r="6234" b="3611"/>
          <a:stretch/>
        </p:blipFill>
        <p:spPr>
          <a:xfrm>
            <a:off x="7748971" y="686519"/>
            <a:ext cx="2040671" cy="2628182"/>
          </a:xfrm>
          <a:prstGeom prst="rect">
            <a:avLst/>
          </a:prstGeom>
          <a:scene3d>
            <a:camera prst="orthographicFront"/>
            <a:lightRig rig="threePt" dir="t"/>
          </a:scene3d>
          <a:sp3d>
            <a:bevelT prst="relaxedInset"/>
          </a:sp3d>
        </p:spPr>
      </p:pic>
      <p:sp>
        <p:nvSpPr>
          <p:cNvPr id="9" name="TextBox 17"/>
          <p:cNvSpPr txBox="1"/>
          <p:nvPr/>
        </p:nvSpPr>
        <p:spPr>
          <a:xfrm>
            <a:off x="558114" y="3750997"/>
            <a:ext cx="5417307"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মাহমুদা খাতুন</a:t>
            </a:r>
          </a:p>
          <a:p>
            <a:pPr algn="ctr">
              <a:spcBef>
                <a:spcPts val="600"/>
              </a:spcBef>
              <a:spcAft>
                <a:spcPts val="600"/>
              </a:spcAft>
            </a:pP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a:t>
            </a:r>
            <a:endPar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Bef>
                <a:spcPts val="600"/>
              </a:spcBef>
              <a:spcAft>
                <a:spcPts val="600"/>
              </a:spcAft>
            </a:pP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নওদাপা</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নবিগঞ্জ দাখিল </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মাদ্রাসা</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বগুড়া</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Bef>
                <a:spcPts val="600"/>
              </a:spcBef>
              <a:spcAft>
                <a:spcPts val="600"/>
              </a:spcAft>
            </a:pPr>
            <a:r>
              <a:rPr lang="bn-IN" sz="3200" spc="-10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বাতায়ন আইডি</a:t>
            </a:r>
            <a:r>
              <a:rPr lang="en-US" sz="3200" spc="-10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spc="-106"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n-IN" sz="3200" spc="-106"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106"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mahmuda6664</a:t>
            </a:r>
            <a:endParaRPr lang="en-US" spc="-106"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076" y="686519"/>
            <a:ext cx="2174789" cy="2697672"/>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356395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04541" y="5862115"/>
            <a:ext cx="5316793"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itchFamily="2" charset="0"/>
                <a:cs typeface="NikoshBAN" pitchFamily="2" charset="0"/>
              </a:rPr>
              <a:t>কী-বোর্ড দিয়ে আমরা ক</a:t>
            </a:r>
            <a:r>
              <a:rPr lang="bn-IN" sz="3600" dirty="0" smtClean="0">
                <a:effectLst>
                  <a:outerShdw blurRad="38100" dist="38100" dir="2700000" algn="tl">
                    <a:srgbClr val="000000">
                      <a:alpha val="43137"/>
                    </a:srgbClr>
                  </a:outerShdw>
                </a:effectLst>
                <a:latin typeface="NikoshBAN" pitchFamily="2" charset="0"/>
                <a:cs typeface="NikoshBAN" pitchFamily="2" charset="0"/>
              </a:rPr>
              <a:t>ী</a:t>
            </a:r>
            <a:r>
              <a:rPr lang="bn-BD" sz="3600" dirty="0" smtClean="0">
                <a:effectLst>
                  <a:outerShdw blurRad="38100" dist="38100" dir="2700000" algn="tl">
                    <a:srgbClr val="000000">
                      <a:alpha val="43137"/>
                    </a:srgbClr>
                  </a:outerShdw>
                </a:effectLst>
                <a:latin typeface="NikoshBAN" pitchFamily="2" charset="0"/>
                <a:cs typeface="NikoshBAN" pitchFamily="2" charset="0"/>
              </a:rPr>
              <a:t> করি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1904999" y="5869118"/>
            <a:ext cx="7696200" cy="584775"/>
          </a:xfrm>
          <a:prstGeom prst="rect">
            <a:avLst/>
          </a:prstGeom>
          <a:noFill/>
        </p:spPr>
        <p:txBody>
          <a:bodyPr wrap="square" rtlCol="0">
            <a:spAutoFit/>
          </a:bodyPr>
          <a:lstStyle/>
          <a:p>
            <a:pPr algn="ctr"/>
            <a:r>
              <a:rPr lang="bn-BD" sz="3200" dirty="0" smtClean="0">
                <a:effectLst>
                  <a:outerShdw blurRad="38100" dist="38100" dir="2700000" algn="tl">
                    <a:srgbClr val="000000">
                      <a:alpha val="43137"/>
                    </a:srgbClr>
                  </a:outerShdw>
                </a:effectLst>
                <a:latin typeface="NikoshBAN" pitchFamily="2" charset="0"/>
                <a:cs typeface="NikoshBAN" pitchFamily="2" charset="0"/>
              </a:rPr>
              <a:t>এটি কী তাহলে আমাদের জীবনে প্রয়োজন আছে?</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1904999" y="415019"/>
            <a:ext cx="7696200"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itchFamily="2" charset="0"/>
                <a:cs typeface="NikoshBAN" pitchFamily="2" charset="0"/>
              </a:rPr>
              <a:t>নিচের</a:t>
            </a:r>
            <a:r>
              <a:rPr lang="bn-BD" sz="4000" dirty="0" smtClean="0">
                <a:effectLst>
                  <a:outerShdw blurRad="38100" dist="38100" dir="2700000" algn="tl">
                    <a:srgbClr val="000000">
                      <a:alpha val="43137"/>
                    </a:srgbClr>
                  </a:outerShdw>
                </a:effectLst>
                <a:latin typeface="NikoshBAN" pitchFamily="2" charset="0"/>
                <a:cs typeface="NikoshBAN" pitchFamily="2" charset="0"/>
              </a:rPr>
              <a:t> চিত্রে ক</a:t>
            </a:r>
            <a:r>
              <a:rPr lang="bn-IN" sz="4000" dirty="0" smtClean="0">
                <a:effectLst>
                  <a:outerShdw blurRad="38100" dist="38100" dir="2700000" algn="tl">
                    <a:srgbClr val="000000">
                      <a:alpha val="43137"/>
                    </a:srgbClr>
                  </a:outerShdw>
                </a:effectLst>
                <a:latin typeface="NikoshBAN" pitchFamily="2" charset="0"/>
                <a:cs typeface="NikoshBAN" pitchFamily="2" charset="0"/>
              </a:rPr>
              <a:t>ী</a:t>
            </a:r>
            <a:r>
              <a:rPr lang="bn-BD" sz="4000" dirty="0" smtClean="0">
                <a:effectLst>
                  <a:outerShdw blurRad="38100" dist="38100" dir="2700000" algn="tl">
                    <a:srgbClr val="000000">
                      <a:alpha val="43137"/>
                    </a:srgbClr>
                  </a:outerShdw>
                </a:effectLst>
                <a:latin typeface="NikoshBAN" pitchFamily="2" charset="0"/>
                <a:cs typeface="NikoshBAN" pitchFamily="2" charset="0"/>
              </a:rPr>
              <a:t> করছে</a:t>
            </a:r>
            <a:r>
              <a:rPr lang="bn-IN" sz="4000" dirty="0" smtClean="0">
                <a:effectLst>
                  <a:outerShdw blurRad="38100" dist="38100" dir="2700000" algn="tl">
                    <a:srgbClr val="000000">
                      <a:alpha val="43137"/>
                    </a:srgbClr>
                  </a:outerShdw>
                </a:effectLst>
                <a:latin typeface="NikoshBAN" pitchFamily="2" charset="0"/>
                <a:cs typeface="NikoshBAN" pitchFamily="2" charset="0"/>
              </a:rPr>
              <a:t>?</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53266" y="637780"/>
            <a:ext cx="7447934" cy="5634055"/>
          </a:xfrm>
          <a:prstGeom prst="rect">
            <a:avLst/>
          </a:prstGeom>
        </p:spPr>
      </p:pic>
    </p:spTree>
    <p:extLst>
      <p:ext uri="{BB962C8B-B14F-4D97-AF65-F5344CB8AC3E}">
        <p14:creationId xmlns:p14="http://schemas.microsoft.com/office/powerpoint/2010/main" val="375329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424584"/>
            <a:ext cx="7772400" cy="212365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600" dirty="0" smtClean="0">
                <a:ln w="11430"/>
                <a:effectLst>
                  <a:outerShdw blurRad="50800" dist="39000" dir="5460000" algn="tl">
                    <a:srgbClr val="000000">
                      <a:alpha val="38000"/>
                    </a:srgbClr>
                  </a:outerShdw>
                </a:effectLst>
                <a:latin typeface="NikoshBAN" pitchFamily="2" charset="0"/>
                <a:cs typeface="NikoshBAN" pitchFamily="2" charset="0"/>
              </a:rPr>
              <a:t>তথ্য ও যোগাযোগ প্রযুক্তিতে ওয়ার্ড প্রসেসরের গুরুত্ব</a:t>
            </a:r>
            <a:endParaRPr lang="en-US" sz="6600"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671916"/>
            <a:ext cx="3810000" cy="3238500"/>
          </a:xfrm>
          <a:prstGeom prst="rect">
            <a:avLst/>
          </a:prstGeom>
        </p:spPr>
      </p:pic>
    </p:spTree>
    <p:extLst>
      <p:ext uri="{BB962C8B-B14F-4D97-AF65-F5344CB8AC3E}">
        <p14:creationId xmlns:p14="http://schemas.microsoft.com/office/powerpoint/2010/main" val="2000812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17705" y="496585"/>
            <a:ext cx="5605043"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bn-IN" sz="5400" b="1" dirty="0">
                <a:ln w="11430"/>
                <a:effectLst>
                  <a:outerShdw blurRad="50800" dist="39000" dir="5460000" algn="tl">
                    <a:srgbClr val="000000">
                      <a:alpha val="38000"/>
                    </a:srgbClr>
                  </a:outerShdw>
                </a:effectLst>
                <a:latin typeface="NikoshBAN" pitchFamily="2" charset="0"/>
                <a:cs typeface="NikoshBAN" pitchFamily="2" charset="0"/>
              </a:rPr>
              <a:t>শিখনফল</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Rounded Rectangular Callout 4"/>
          <p:cNvSpPr/>
          <p:nvPr/>
        </p:nvSpPr>
        <p:spPr>
          <a:xfrm>
            <a:off x="2064772" y="1814051"/>
            <a:ext cx="4085303" cy="707923"/>
          </a:xfrm>
          <a:prstGeom prst="wedgeRoundRectCallout">
            <a:avLst>
              <a:gd name="adj1" fmla="val -26248"/>
              <a:gd name="adj2" fmla="val 80682"/>
              <a:gd name="adj3" fmla="val 16667"/>
            </a:avLst>
          </a:prstGeom>
          <a:solidFill>
            <a:schemeClr val="bg1">
              <a:lumMod val="8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শেষে শিক্ষার্থীরা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2" name="Diagram 1"/>
          <p:cNvGraphicFramePr/>
          <p:nvPr>
            <p:extLst/>
          </p:nvPr>
        </p:nvGraphicFramePr>
        <p:xfrm>
          <a:off x="1169568" y="2389239"/>
          <a:ext cx="8416884" cy="4051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08329" y="5367160"/>
            <a:ext cx="6338595" cy="646331"/>
          </a:xfrm>
          <a:prstGeom prst="rect">
            <a:avLst/>
          </a:prstGeom>
        </p:spPr>
        <p:txBody>
          <a:bodyPr wrap="none">
            <a:spAutoFit/>
          </a:bodyPr>
          <a:lstStyle/>
          <a:p>
            <a:pPr lvl="0"/>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সড়ক দুর্ঘটনা কমানোর উপায় বলতে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7042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8744" y="5752920"/>
            <a:ext cx="4279214"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itchFamily="2" charset="0"/>
                <a:cs typeface="NikoshBAN" pitchFamily="2" charset="0"/>
              </a:rPr>
              <a:t>উপরের ছবির ব্যাক্তিকে চিন?</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1990568" y="388745"/>
            <a:ext cx="7525063" cy="707886"/>
          </a:xfrm>
          <a:prstGeom prst="rect">
            <a:avLst/>
          </a:prstGeom>
          <a:noFill/>
        </p:spPr>
        <p:txBody>
          <a:bodyPr wrap="square" rtlCol="0">
            <a:spAutoFit/>
          </a:bodyPr>
          <a:lstStyle/>
          <a:p>
            <a:pPr algn="ct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 কী দেখতে পাচ্ছ?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3598744" y="5719554"/>
            <a:ext cx="509185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উপরের ঠিকানার ব্যাক্তিকে চিন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411480" y="1996523"/>
            <a:ext cx="4629580" cy="2677656"/>
          </a:xfrm>
          <a:prstGeom prst="rect">
            <a:avLst/>
          </a:prstGeom>
          <a:ln w="38100">
            <a:solidFill>
              <a:schemeClr val="tx1"/>
            </a:solidFill>
          </a:ln>
        </p:spPr>
        <p:txBody>
          <a:bodyPr wrap="square">
            <a:spAutoFit/>
          </a:bodyPr>
          <a:lstStyle/>
          <a:p>
            <a:pPr algn="ctr">
              <a:spcBef>
                <a:spcPts val="600"/>
              </a:spcBef>
              <a:spcAft>
                <a:spcPts val="600"/>
              </a:spcAft>
            </a:pP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মাহমুদা খাতুন</a:t>
            </a:r>
          </a:p>
          <a:p>
            <a:pPr algn="ctr">
              <a:spcBef>
                <a:spcPts val="600"/>
              </a:spcBef>
              <a:spcAft>
                <a:spcPts val="600"/>
              </a:spcAft>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আইসিটি</a:t>
            </a:r>
            <a:endPar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Bef>
                <a:spcPts val="600"/>
              </a:spcBef>
              <a:spcAft>
                <a:spcPts val="600"/>
              </a:spcAft>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নওদাপা</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নবিগঞ্জ দাখিল মাদ্রাসা</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বগুড়া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p>
        </p:txBody>
      </p:sp>
      <p:sp>
        <p:nvSpPr>
          <p:cNvPr id="8" name="TextBox 7"/>
          <p:cNvSpPr txBox="1"/>
          <p:nvPr/>
        </p:nvSpPr>
        <p:spPr>
          <a:xfrm>
            <a:off x="2761826" y="5752920"/>
            <a:ext cx="6190005"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কথায় বলে একটা ছবি একশ কথার সমান।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4377" y="1521507"/>
            <a:ext cx="2807162" cy="3359933"/>
          </a:xfrm>
          <a:prstGeom prst="rect">
            <a:avLst/>
          </a:prstGeom>
          <a:ln>
            <a:noFill/>
          </a:ln>
          <a:effectLst>
            <a:outerShdw blurRad="190500" algn="tl" rotWithShape="0">
              <a:srgbClr val="000000">
                <a:alpha val="70000"/>
              </a:srgbClr>
            </a:outerShdw>
          </a:effectLst>
          <a:scene3d>
            <a:camera prst="orthographicFront"/>
            <a:lightRig rig="threePt" dir="t"/>
          </a:scene3d>
          <a:sp3d>
            <a:bevelT prst="relaxedInset"/>
          </a:sp3d>
        </p:spPr>
      </p:pic>
    </p:spTree>
    <p:extLst>
      <p:ext uri="{BB962C8B-B14F-4D97-AF65-F5344CB8AC3E}">
        <p14:creationId xmlns:p14="http://schemas.microsoft.com/office/powerpoint/2010/main" val="2692010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1"/>
                                        </p:tgtEl>
                                        <p:attrNameLst>
                                          <p:attrName>ppt_w</p:attrName>
                                        </p:attrNameLst>
                                      </p:cBhvr>
                                      <p:tavLst>
                                        <p:tav tm="0">
                                          <p:val>
                                            <p:strVal val="ppt_w"/>
                                          </p:val>
                                        </p:tav>
                                        <p:tav tm="100000">
                                          <p:val>
                                            <p:fltVal val="0"/>
                                          </p:val>
                                        </p:tav>
                                      </p:tavLst>
                                    </p:anim>
                                    <p:anim calcmode="lin" valueType="num">
                                      <p:cBhvr>
                                        <p:cTn id="12" dur="500"/>
                                        <p:tgtEl>
                                          <p:spTgt spid="11"/>
                                        </p:tgtEl>
                                        <p:attrNameLst>
                                          <p:attrName>ppt_h</p:attrName>
                                        </p:attrNameLst>
                                      </p:cBhvr>
                                      <p:tavLst>
                                        <p:tav tm="0">
                                          <p:val>
                                            <p:strVal val="ppt_h"/>
                                          </p:val>
                                        </p:tav>
                                        <p:tav tm="100000">
                                          <p:val>
                                            <p:fltVal val="0"/>
                                          </p:val>
                                        </p:tav>
                                      </p:tavLst>
                                    </p:anim>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6" presetClass="entr" presetSubtype="32"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2"/>
                                        </p:tgtEl>
                                        <p:attrNameLst>
                                          <p:attrName>ppt_w</p:attrName>
                                        </p:attrNameLst>
                                      </p:cBhvr>
                                      <p:tavLst>
                                        <p:tav tm="0">
                                          <p:val>
                                            <p:strVal val="ppt_w"/>
                                          </p:val>
                                        </p:tav>
                                        <p:tav tm="100000">
                                          <p:val>
                                            <p:fltVal val="0"/>
                                          </p:val>
                                        </p:tav>
                                      </p:tavLst>
                                    </p:anim>
                                    <p:anim calcmode="lin" valueType="num">
                                      <p:cBhvr>
                                        <p:cTn id="22" dur="500"/>
                                        <p:tgtEl>
                                          <p:spTgt spid="2"/>
                                        </p:tgtEl>
                                        <p:attrNameLst>
                                          <p:attrName>ppt_h</p:attrName>
                                        </p:attrNameLst>
                                      </p:cBhvr>
                                      <p:tavLst>
                                        <p:tav tm="0">
                                          <p:val>
                                            <p:strVal val="ppt_h"/>
                                          </p:val>
                                        </p:tav>
                                        <p:tav tm="100000">
                                          <p:val>
                                            <p:fltVal val="0"/>
                                          </p:val>
                                        </p:tav>
                                      </p:tavLst>
                                    </p:anim>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0979" y="1111261"/>
            <a:ext cx="4800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NikoshBAN" pitchFamily="2" charset="0"/>
                <a:cs typeface="NikoshBAN" pitchFamily="2" charset="0"/>
              </a:rPr>
              <a:t>Road Accident; A Curse</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5052554" y="1776506"/>
            <a:ext cx="6046838" cy="3970318"/>
          </a:xfrm>
          <a:prstGeom prst="rect">
            <a:avLst/>
          </a:prstGeom>
          <a:noFill/>
        </p:spPr>
        <p:txBody>
          <a:bodyPr wrap="square" rtlCol="0">
            <a:spAutoFit/>
          </a:bodyPr>
          <a:lstStyle/>
          <a:p>
            <a:pPr algn="just"/>
            <a:r>
              <a:rPr lang="bn-BD" sz="2800" b="1" dirty="0" smtClean="0">
                <a:effectLst>
                  <a:outerShdw blurRad="38100" dist="38100" dir="2700000" algn="tl">
                    <a:srgbClr val="000000">
                      <a:alpha val="43137"/>
                    </a:srgbClr>
                  </a:outerShdw>
                </a:effectLst>
                <a:latin typeface="NikoshBAN" pitchFamily="2" charset="0"/>
                <a:cs typeface="NikoshBAN" pitchFamily="2" charset="0"/>
              </a:rPr>
              <a:t>আমাদের দেশে সড়ক দুর্ঘটনা</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একটি অভিশাপের মতো। খবরের কাগজে যখন আমরা দুর্ঘটনার খবর পড়ি তখন মানুষগুলোকে চিনি না বলে তাদের আপনজনের দুঃখটা আমরা সব সময় বুঝতে পারি না। শুধু যে মনে দুঃখ প</a:t>
            </a:r>
            <a:r>
              <a:rPr lang="en-US" sz="2800" b="1" smtClean="0">
                <a:effectLst>
                  <a:outerShdw blurRad="38100" dist="38100" dir="2700000" algn="tl">
                    <a:srgbClr val="000000">
                      <a:alpha val="43137"/>
                    </a:srgbClr>
                  </a:outerShdw>
                </a:effectLst>
                <a:latin typeface="NikoshBAN" pitchFamily="2" charset="0"/>
                <a:cs typeface="NikoshBAN" pitchFamily="2" charset="0"/>
              </a:rPr>
              <a:t>া</a:t>
            </a:r>
            <a:r>
              <a:rPr lang="bn-BD" sz="2800" b="1" smtClean="0">
                <a:effectLst>
                  <a:outerShdw blurRad="38100" dist="38100" dir="2700000" algn="tl">
                    <a:srgbClr val="000000">
                      <a:alpha val="43137"/>
                    </a:srgbClr>
                  </a:outerShdw>
                </a:effectLst>
                <a:latin typeface="NikoshBAN" pitchFamily="2" charset="0"/>
                <a:cs typeface="NikoshBAN" pitchFamily="2" charset="0"/>
              </a:rPr>
              <a:t>য়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তা নয়, অনেক সময় পরিবারের যে মানুষটি রোজগার করত, হয়তো সেই মানুষটি দুর্ঘটনায় মারা যায় বলে পুরো পরিবারটিই পথে বসে যায়। দুর্ঘটনায় যারা আহত হয় তাদের চিকিৎসা করতে গিয়ে অনেক পরিবার সর্বস্বান্ত হয়ে যায়।</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5708856" y="327373"/>
            <a:ext cx="4822723" cy="707886"/>
          </a:xfrm>
          <a:prstGeom prst="rect">
            <a:avLst/>
          </a:prstGeom>
        </p:spPr>
        <p:txBody>
          <a:bodyPr wrap="square">
            <a:spAutoFit/>
          </a:bodyPr>
          <a:lstStyle/>
          <a:p>
            <a:pPr algn="ctr"/>
            <a:r>
              <a:rPr lang="bn-IN" sz="4000" b="1" dirty="0" smtClean="0">
                <a:effectLst>
                  <a:outerShdw blurRad="38100" dist="38100" dir="2700000" algn="tl">
                    <a:srgbClr val="000000">
                      <a:alpha val="43137"/>
                    </a:srgbClr>
                  </a:outerShdw>
                </a:effectLst>
                <a:latin typeface="NikoshBAN" pitchFamily="2" charset="0"/>
                <a:cs typeface="NikoshBAN" pitchFamily="2" charset="0"/>
              </a:rPr>
              <a:t>সড়ক দুর্ঘটনা: একটি অভিশাপ</a:t>
            </a:r>
            <a:endParaRPr lang="en-US" sz="4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321" t="2461" r="5054" b="2915"/>
          <a:stretch/>
        </p:blipFill>
        <p:spPr>
          <a:xfrm>
            <a:off x="663680" y="620179"/>
            <a:ext cx="4089665" cy="5126645"/>
          </a:xfrm>
          <a:prstGeom prst="rect">
            <a:avLst/>
          </a:prstGeom>
          <a:scene3d>
            <a:camera prst="orthographicFront"/>
            <a:lightRig rig="threePt" dir="t"/>
          </a:scene3d>
          <a:sp3d>
            <a:bevelT prst="relaxedInset"/>
          </a:sp3d>
        </p:spPr>
      </p:pic>
      <p:sp>
        <p:nvSpPr>
          <p:cNvPr id="8" name="TextBox 7"/>
          <p:cNvSpPr txBox="1"/>
          <p:nvPr/>
        </p:nvSpPr>
        <p:spPr>
          <a:xfrm>
            <a:off x="663680" y="5894702"/>
            <a:ext cx="10279623"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উপরের লেখা দুইটি ভাল করে লক্ষ করে বল কোনটি বোঝা যায়?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569044" y="5888849"/>
            <a:ext cx="10279623"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হাতের লেখা অন্যটা ওয়ার্ড প্রসসরে লেখা।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265472" y="5923261"/>
            <a:ext cx="10848668"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নিজেরাই আবিস্কার করতে পারছো ওয়ার্ড প্রসেসর দিয়ে কী করা যায়।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21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4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9"/>
                                        </p:tgtEl>
                                        <p:attrNameLst>
                                          <p:attrName>ppt_w</p:attrName>
                                        </p:attrNameLst>
                                      </p:cBhvr>
                                      <p:tavLst>
                                        <p:tav tm="0">
                                          <p:val>
                                            <p:strVal val="ppt_w"/>
                                          </p:val>
                                        </p:tav>
                                        <p:tav tm="100000">
                                          <p:val>
                                            <p:fltVal val="0"/>
                                          </p:val>
                                        </p:tav>
                                      </p:tavLst>
                                    </p:anim>
                                    <p:anim calcmode="lin" valueType="num">
                                      <p:cBhvr>
                                        <p:cTn id="26" dur="500"/>
                                        <p:tgtEl>
                                          <p:spTgt spid="9"/>
                                        </p:tgtEl>
                                        <p:attrNameLst>
                                          <p:attrName>ppt_h</p:attrName>
                                        </p:attrNameLst>
                                      </p:cBhvr>
                                      <p:tavLst>
                                        <p:tav tm="0">
                                          <p:val>
                                            <p:strVal val="ppt_h"/>
                                          </p:val>
                                        </p:tav>
                                        <p:tav tm="100000">
                                          <p:val>
                                            <p:fltVal val="0"/>
                                          </p:val>
                                        </p:tav>
                                      </p:tavLst>
                                    </p:anim>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4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90" y="1060539"/>
            <a:ext cx="5093726" cy="4289561"/>
          </a:xfrm>
          <a:prstGeom prst="rect">
            <a:avLst/>
          </a:prstGeom>
        </p:spPr>
      </p:pic>
      <p:pic>
        <p:nvPicPr>
          <p:cNvPr id="3" name="Picture 2"/>
          <p:cNvPicPr>
            <a:picLocks noChangeAspect="1"/>
          </p:cNvPicPr>
          <p:nvPr/>
        </p:nvPicPr>
        <p:blipFill>
          <a:blip r:embed="rId3">
            <a:clrChange>
              <a:clrFrom>
                <a:srgbClr val="FCFBF9"/>
              </a:clrFrom>
              <a:clrTo>
                <a:srgbClr val="FCFBF9">
                  <a:alpha val="0"/>
                </a:srgbClr>
              </a:clrTo>
            </a:clrChange>
            <a:extLst>
              <a:ext uri="{28A0092B-C50C-407E-A947-70E740481C1C}">
                <a14:useLocalDpi xmlns:a14="http://schemas.microsoft.com/office/drawing/2010/main" val="0"/>
              </a:ext>
            </a:extLst>
          </a:blip>
          <a:stretch>
            <a:fillRect/>
          </a:stretch>
        </p:blipFill>
        <p:spPr>
          <a:xfrm>
            <a:off x="4921534" y="1431726"/>
            <a:ext cx="5756299" cy="3458074"/>
          </a:xfrm>
          <a:prstGeom prst="rect">
            <a:avLst/>
          </a:prstGeom>
        </p:spPr>
      </p:pic>
      <p:sp>
        <p:nvSpPr>
          <p:cNvPr id="4" name="TextBox 3"/>
          <p:cNvSpPr txBox="1"/>
          <p:nvPr/>
        </p:nvSpPr>
        <p:spPr>
          <a:xfrm>
            <a:off x="2389242" y="324463"/>
            <a:ext cx="6725264"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দেখতে পাচ্ছ?</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45190" y="5276360"/>
            <a:ext cx="10919339" cy="1200329"/>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অর্থ শব্দ, প্রসেসিং অর্থ প্রক্রিয়া। দুটি একসাথে করলে হয় শব্দ প্রক্রিয়া।</a:t>
            </a:r>
          </a:p>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সফটওয়্যারের দ্বারা লেখালেখির কাজ করা হয় তাকে ওয়ার্ড প্রসেসর বলে।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67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90676"/>
            <a:ext cx="3352800" cy="9002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6300"/>
              </a:lnSpc>
              <a:buNone/>
            </a:pPr>
            <a:r>
              <a:rPr lang="bn-IN" sz="5400" b="1" dirty="0" smtClean="0">
                <a:ln w="11430"/>
                <a:effectLst>
                  <a:outerShdw blurRad="50800" dist="39000" dir="5460000" algn="tl">
                    <a:srgbClr val="000000">
                      <a:alpha val="38000"/>
                    </a:srgbClr>
                  </a:outerShdw>
                </a:effectLst>
                <a:latin typeface="NikoshBAN" pitchFamily="2" charset="0"/>
                <a:cs typeface="NikoshBAN" pitchFamily="2" charset="0"/>
              </a:rPr>
              <a:t>একক কাজ</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2193082" y="5780782"/>
            <a:ext cx="7043836" cy="646331"/>
          </a:xfrm>
          <a:prstGeom prst="rect">
            <a:avLst/>
          </a:prstGeom>
          <a:noFill/>
        </p:spPr>
        <p:txBody>
          <a:bodyPr wrap="square" rtlCol="0">
            <a:spAutoFit/>
          </a:bodyPr>
          <a:lstStyle/>
          <a:p>
            <a:pPr marL="457200" indent="-457200" algn="ctr">
              <a:buFont typeface="Wingdings" panose="05000000000000000000" pitchFamily="2" charset="2"/>
              <a:buChar char="q"/>
            </a:pP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প্রসেসর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000" r="8000"/>
          <a:stretch/>
        </p:blipFill>
        <p:spPr>
          <a:xfrm>
            <a:off x="3025926" y="1489587"/>
            <a:ext cx="5660874" cy="4001579"/>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3845358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610</Words>
  <Application>Microsoft Office PowerPoint</Application>
  <PresentationFormat>Custom</PresentationFormat>
  <Paragraphs>90</Paragraphs>
  <Slides>19</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Tanha</dc:creator>
  <cp:lastModifiedBy>Tanha</cp:lastModifiedBy>
  <cp:revision>3</cp:revision>
  <dcterms:created xsi:type="dcterms:W3CDTF">2019-11-30T10:52:04Z</dcterms:created>
  <dcterms:modified xsi:type="dcterms:W3CDTF">2019-12-07T12:49:40Z</dcterms:modified>
</cp:coreProperties>
</file>