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5" r:id="rId6"/>
    <p:sldId id="280" r:id="rId7"/>
    <p:sldId id="266" r:id="rId8"/>
    <p:sldId id="267" r:id="rId9"/>
    <p:sldId id="281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B7C8-8EEF-4D3A-A575-BBC8BA739A05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0CD89-EB64-450F-9DF6-70B8AFEA3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02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B7C8-8EEF-4D3A-A575-BBC8BA739A05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0CD89-EB64-450F-9DF6-70B8AFEA3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9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B7C8-8EEF-4D3A-A575-BBC8BA739A05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0CD89-EB64-450F-9DF6-70B8AFEA3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8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B7C8-8EEF-4D3A-A575-BBC8BA739A05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0CD89-EB64-450F-9DF6-70B8AFEA3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91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B7C8-8EEF-4D3A-A575-BBC8BA739A05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0CD89-EB64-450F-9DF6-70B8AFEA3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65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B7C8-8EEF-4D3A-A575-BBC8BA739A05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0CD89-EB64-450F-9DF6-70B8AFEA3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13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B7C8-8EEF-4D3A-A575-BBC8BA739A05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0CD89-EB64-450F-9DF6-70B8AFEA3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91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B7C8-8EEF-4D3A-A575-BBC8BA739A05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0CD89-EB64-450F-9DF6-70B8AFEA3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17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B7C8-8EEF-4D3A-A575-BBC8BA739A05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0CD89-EB64-450F-9DF6-70B8AFEA3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63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B7C8-8EEF-4D3A-A575-BBC8BA739A05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0CD89-EB64-450F-9DF6-70B8AFEA3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8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B7C8-8EEF-4D3A-A575-BBC8BA739A05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0CD89-EB64-450F-9DF6-70B8AFEA3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61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1B7C8-8EEF-4D3A-A575-BBC8BA739A05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0CD89-EB64-450F-9DF6-70B8AFEA3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8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00B0F0"/>
            </a:gs>
            <a:gs pos="74000">
              <a:srgbClr val="FF0000"/>
            </a:gs>
            <a:gs pos="50000">
              <a:srgbClr val="FFC000"/>
            </a:gs>
            <a:gs pos="94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2527" y="3942441"/>
            <a:ext cx="962230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smtClean="0"/>
              <a:t>স্বাগতম</a:t>
            </a:r>
            <a:endParaRPr lang="en-US" sz="199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51"/>
            <a:ext cx="11774660" cy="37032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8208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00B0F0"/>
            </a:gs>
            <a:gs pos="74000">
              <a:srgbClr val="FF0000"/>
            </a:gs>
            <a:gs pos="50000">
              <a:srgbClr val="FFC000"/>
            </a:gs>
            <a:gs pos="94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4062" y="661182"/>
            <a:ext cx="10719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আলোর</a:t>
            </a:r>
            <a:r>
              <a:rPr lang="en-US" sz="6000" dirty="0" smtClean="0"/>
              <a:t> </a:t>
            </a:r>
            <a:r>
              <a:rPr lang="en-US" sz="6000" dirty="0" err="1" smtClean="0"/>
              <a:t>প্রতিফলনের</a:t>
            </a:r>
            <a:r>
              <a:rPr lang="en-US" sz="6000" dirty="0" smtClean="0"/>
              <a:t> </a:t>
            </a:r>
            <a:r>
              <a:rPr lang="en-US" sz="6000" dirty="0" err="1" smtClean="0"/>
              <a:t>প্রকারভেদ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742048" y="3263705"/>
            <a:ext cx="8567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১. </a:t>
            </a:r>
            <a:r>
              <a:rPr lang="en-US" sz="5400" dirty="0" err="1" smtClean="0"/>
              <a:t>নিয়মিত</a:t>
            </a:r>
            <a:r>
              <a:rPr lang="en-US" sz="5400" dirty="0" smtClean="0"/>
              <a:t> </a:t>
            </a:r>
            <a:r>
              <a:rPr lang="en-US" sz="5400" dirty="0" err="1" smtClean="0"/>
              <a:t>প্রতিফলন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742049" y="5026595"/>
            <a:ext cx="8567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২</a:t>
            </a:r>
            <a:r>
              <a:rPr lang="en-US" sz="5400" dirty="0" smtClean="0"/>
              <a:t>. </a:t>
            </a:r>
            <a:r>
              <a:rPr lang="en-US" sz="5400" dirty="0" err="1" smtClean="0"/>
              <a:t>ব্যাপ্তি</a:t>
            </a:r>
            <a:r>
              <a:rPr lang="en-US" sz="5400" dirty="0" smtClean="0"/>
              <a:t>  </a:t>
            </a:r>
            <a:r>
              <a:rPr lang="en-US" sz="5400" dirty="0" err="1" smtClean="0"/>
              <a:t>প্রতিফলন</a:t>
            </a:r>
            <a:r>
              <a:rPr lang="en-US" sz="5400" dirty="0" smtClean="0"/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7884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00B0F0"/>
            </a:gs>
            <a:gs pos="74000">
              <a:srgbClr val="FF0000"/>
            </a:gs>
            <a:gs pos="50000">
              <a:srgbClr val="FFC000"/>
            </a:gs>
            <a:gs pos="94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708" y="112541"/>
            <a:ext cx="8567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১. </a:t>
            </a:r>
            <a:r>
              <a:rPr lang="en-US" sz="5400" dirty="0" err="1" smtClean="0"/>
              <a:t>নিয়মিত</a:t>
            </a:r>
            <a:r>
              <a:rPr lang="en-US" sz="5400" dirty="0" smtClean="0"/>
              <a:t> </a:t>
            </a:r>
            <a:r>
              <a:rPr lang="en-US" sz="5400" dirty="0" err="1" smtClean="0"/>
              <a:t>প্রতিফলন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562708" y="3868616"/>
            <a:ext cx="114088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যদি</a:t>
            </a:r>
            <a:r>
              <a:rPr lang="en-US" sz="4000" dirty="0" smtClean="0"/>
              <a:t> </a:t>
            </a:r>
            <a:r>
              <a:rPr lang="en-US" sz="4000" dirty="0" err="1" smtClean="0"/>
              <a:t>একগুচ্ছ</a:t>
            </a:r>
            <a:r>
              <a:rPr lang="en-US" sz="4000" dirty="0" smtClean="0"/>
              <a:t> </a:t>
            </a:r>
            <a:r>
              <a:rPr lang="en-US" sz="4000" dirty="0" err="1" smtClean="0"/>
              <a:t>সমান্তরাল</a:t>
            </a:r>
            <a:r>
              <a:rPr lang="en-US" sz="4000" dirty="0" smtClean="0"/>
              <a:t> </a:t>
            </a:r>
            <a:r>
              <a:rPr lang="en-US" sz="4000" dirty="0" err="1" smtClean="0"/>
              <a:t>আলোক</a:t>
            </a:r>
            <a:r>
              <a:rPr lang="en-US" sz="4000" dirty="0" smtClean="0"/>
              <a:t> </a:t>
            </a:r>
            <a:r>
              <a:rPr lang="en-US" sz="4000" dirty="0" err="1" smtClean="0"/>
              <a:t>রশ্মি</a:t>
            </a:r>
            <a:r>
              <a:rPr lang="en-US" sz="4000" dirty="0" smtClean="0"/>
              <a:t> </a:t>
            </a:r>
            <a:r>
              <a:rPr lang="en-US" sz="4000" dirty="0" err="1" smtClean="0"/>
              <a:t>কোন</a:t>
            </a:r>
            <a:r>
              <a:rPr lang="en-US" sz="4000" dirty="0" smtClean="0"/>
              <a:t> </a:t>
            </a:r>
            <a:r>
              <a:rPr lang="en-US" sz="4000" dirty="0" err="1" smtClean="0"/>
              <a:t>পৃষ্ঠে</a:t>
            </a:r>
            <a:r>
              <a:rPr lang="en-US" sz="4000" dirty="0" smtClean="0"/>
              <a:t> </a:t>
            </a:r>
            <a:r>
              <a:rPr lang="en-US" sz="4000" dirty="0" err="1" smtClean="0"/>
              <a:t>আপতিত</a:t>
            </a:r>
            <a:r>
              <a:rPr lang="en-US" sz="4000" dirty="0" smtClean="0"/>
              <a:t> </a:t>
            </a:r>
            <a:r>
              <a:rPr lang="en-US" sz="4000" dirty="0" err="1" smtClean="0"/>
              <a:t>হয়ে</a:t>
            </a:r>
            <a:r>
              <a:rPr lang="en-US" sz="4000" dirty="0"/>
              <a:t> </a:t>
            </a:r>
            <a:r>
              <a:rPr lang="en-US" sz="4000" dirty="0" err="1" smtClean="0"/>
              <a:t>প্রতিফলনের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পর</a:t>
            </a:r>
            <a:r>
              <a:rPr lang="en-US" sz="4000" dirty="0" smtClean="0"/>
              <a:t> </a:t>
            </a:r>
            <a:r>
              <a:rPr lang="en-US" sz="4000" dirty="0" err="1" smtClean="0"/>
              <a:t>রশ্মিগুচ্ছ</a:t>
            </a:r>
            <a:r>
              <a:rPr lang="en-US" sz="4000" dirty="0" smtClean="0"/>
              <a:t> </a:t>
            </a:r>
            <a:r>
              <a:rPr lang="en-US" sz="4000" dirty="0" err="1" smtClean="0"/>
              <a:t>সমান্তরাল</a:t>
            </a:r>
            <a:r>
              <a:rPr lang="en-US" sz="4000" dirty="0" smtClean="0"/>
              <a:t> </a:t>
            </a:r>
            <a:r>
              <a:rPr lang="en-US" sz="4000" dirty="0" err="1" smtClean="0"/>
              <a:t>থাকে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বা</a:t>
            </a:r>
            <a:r>
              <a:rPr lang="en-US" sz="4000" dirty="0" smtClean="0"/>
              <a:t> </a:t>
            </a:r>
            <a:r>
              <a:rPr lang="en-US" sz="4000" dirty="0" err="1" smtClean="0"/>
              <a:t>অপসারী</a:t>
            </a:r>
            <a:r>
              <a:rPr lang="en-US" sz="4000" dirty="0" smtClean="0"/>
              <a:t> </a:t>
            </a:r>
            <a:r>
              <a:rPr lang="en-US" sz="4000" dirty="0" err="1" smtClean="0"/>
              <a:t>গুচ্ছে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পরিণত</a:t>
            </a:r>
            <a:r>
              <a:rPr lang="en-US" sz="4000" dirty="0" smtClean="0"/>
              <a:t> </a:t>
            </a:r>
            <a:r>
              <a:rPr lang="en-US" sz="4000" dirty="0" err="1" smtClean="0"/>
              <a:t>হয়</a:t>
            </a:r>
            <a:r>
              <a:rPr lang="en-US" sz="4000" dirty="0" smtClean="0"/>
              <a:t>  </a:t>
            </a:r>
            <a:r>
              <a:rPr lang="en-US" sz="4000" dirty="0" err="1" smtClean="0"/>
              <a:t>তবে</a:t>
            </a:r>
            <a:r>
              <a:rPr lang="en-US" sz="4000" dirty="0" smtClean="0"/>
              <a:t> </a:t>
            </a:r>
            <a:r>
              <a:rPr lang="en-US" sz="4000" dirty="0" err="1" smtClean="0"/>
              <a:t>আলোর</a:t>
            </a:r>
            <a:r>
              <a:rPr lang="en-US" sz="4000" dirty="0" smtClean="0"/>
              <a:t> </a:t>
            </a:r>
            <a:r>
              <a:rPr lang="en-US" sz="4000" dirty="0" err="1" smtClean="0"/>
              <a:t>সেই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প্রতিফলনকে</a:t>
            </a:r>
            <a:r>
              <a:rPr lang="en-US" sz="4000" dirty="0" smtClean="0"/>
              <a:t>  </a:t>
            </a:r>
            <a:r>
              <a:rPr lang="en-US" sz="4000" dirty="0" err="1" smtClean="0"/>
              <a:t>নিয়মিত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প্রতিফলন</a:t>
            </a:r>
            <a:r>
              <a:rPr lang="en-US" sz="4000" dirty="0" smtClean="0"/>
              <a:t> </a:t>
            </a:r>
            <a:r>
              <a:rPr lang="en-US" sz="4000" dirty="0" err="1" smtClean="0"/>
              <a:t>বলে</a:t>
            </a:r>
            <a:r>
              <a:rPr lang="en-US" sz="4000" dirty="0" smtClean="0"/>
              <a:t> ।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7880"/>
            <a:ext cx="12191999" cy="282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00B0F0"/>
            </a:gs>
            <a:gs pos="74000">
              <a:srgbClr val="FF0000"/>
            </a:gs>
            <a:gs pos="50000">
              <a:srgbClr val="FFC000"/>
            </a:gs>
            <a:gs pos="94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1040" y="102902"/>
            <a:ext cx="8567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২</a:t>
            </a:r>
            <a:r>
              <a:rPr lang="en-US" sz="5400" dirty="0" smtClean="0"/>
              <a:t>. </a:t>
            </a:r>
            <a:r>
              <a:rPr lang="en-US" sz="5400" dirty="0" err="1" smtClean="0"/>
              <a:t>ব্যাপ্তি</a:t>
            </a:r>
            <a:r>
              <a:rPr lang="en-US" sz="5400" dirty="0" smtClean="0"/>
              <a:t>  </a:t>
            </a:r>
            <a:r>
              <a:rPr lang="en-US" sz="5400" dirty="0" err="1" smtClean="0"/>
              <a:t>প্রতিফলন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86398" y="3687901"/>
            <a:ext cx="114088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যদি</a:t>
            </a:r>
            <a:r>
              <a:rPr lang="en-US" sz="4000" dirty="0" smtClean="0"/>
              <a:t> </a:t>
            </a:r>
            <a:r>
              <a:rPr lang="en-US" sz="4000" dirty="0" err="1" smtClean="0"/>
              <a:t>একগুচ্ছ</a:t>
            </a:r>
            <a:r>
              <a:rPr lang="en-US" sz="4000" dirty="0" smtClean="0"/>
              <a:t> </a:t>
            </a:r>
            <a:r>
              <a:rPr lang="en-US" sz="4000" dirty="0" err="1" smtClean="0"/>
              <a:t>সমান্তরাল</a:t>
            </a:r>
            <a:r>
              <a:rPr lang="en-US" sz="4000" dirty="0" smtClean="0"/>
              <a:t> </a:t>
            </a:r>
            <a:r>
              <a:rPr lang="en-US" sz="4000" dirty="0" err="1" smtClean="0"/>
              <a:t>আলোক</a:t>
            </a:r>
            <a:r>
              <a:rPr lang="en-US" sz="4000" dirty="0" smtClean="0"/>
              <a:t> </a:t>
            </a:r>
            <a:r>
              <a:rPr lang="en-US" sz="4000" dirty="0" err="1" smtClean="0"/>
              <a:t>রশ্মি</a:t>
            </a:r>
            <a:r>
              <a:rPr lang="en-US" sz="4000" dirty="0" smtClean="0"/>
              <a:t> </a:t>
            </a:r>
            <a:r>
              <a:rPr lang="en-US" sz="4000" dirty="0" err="1" smtClean="0"/>
              <a:t>কোন</a:t>
            </a:r>
            <a:r>
              <a:rPr lang="en-US" sz="4000" dirty="0" smtClean="0"/>
              <a:t> </a:t>
            </a:r>
            <a:r>
              <a:rPr lang="en-US" sz="4000" dirty="0" err="1" smtClean="0"/>
              <a:t>পৃষ্ঠে</a:t>
            </a:r>
            <a:r>
              <a:rPr lang="en-US" sz="4000" dirty="0" smtClean="0"/>
              <a:t> </a:t>
            </a:r>
            <a:r>
              <a:rPr lang="en-US" sz="4000" dirty="0" err="1" smtClean="0"/>
              <a:t>আপতিত</a:t>
            </a:r>
            <a:r>
              <a:rPr lang="en-US" sz="4000" dirty="0" smtClean="0"/>
              <a:t> </a:t>
            </a:r>
            <a:r>
              <a:rPr lang="en-US" sz="4000" dirty="0" err="1" smtClean="0"/>
              <a:t>হয়ে</a:t>
            </a:r>
            <a:r>
              <a:rPr lang="en-US" sz="4000" dirty="0"/>
              <a:t> </a:t>
            </a:r>
            <a:r>
              <a:rPr lang="en-US" sz="4000" dirty="0" err="1" smtClean="0"/>
              <a:t>প্রতিফলনের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পর</a:t>
            </a:r>
            <a:r>
              <a:rPr lang="en-US" sz="4000" dirty="0" smtClean="0"/>
              <a:t> </a:t>
            </a:r>
            <a:r>
              <a:rPr lang="en-US" sz="4000" dirty="0" err="1" smtClean="0"/>
              <a:t>রশ্মিগুচ্ছ</a:t>
            </a:r>
            <a:r>
              <a:rPr lang="en-US" sz="4000" dirty="0" smtClean="0"/>
              <a:t> </a:t>
            </a:r>
            <a:r>
              <a:rPr lang="en-US" sz="4000" dirty="0" err="1" smtClean="0"/>
              <a:t>সমান্তরাল</a:t>
            </a:r>
            <a:r>
              <a:rPr lang="en-US" sz="4000" dirty="0" smtClean="0"/>
              <a:t> </a:t>
            </a:r>
            <a:r>
              <a:rPr lang="en-US" sz="4000" dirty="0" err="1" smtClean="0"/>
              <a:t>না</a:t>
            </a:r>
            <a:r>
              <a:rPr lang="en-US" sz="4000" dirty="0" smtClean="0"/>
              <a:t> </a:t>
            </a:r>
            <a:r>
              <a:rPr lang="en-US" sz="4000" dirty="0" err="1" smtClean="0"/>
              <a:t>থাকে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বা</a:t>
            </a:r>
            <a:r>
              <a:rPr lang="en-US" sz="4000" dirty="0" smtClean="0"/>
              <a:t> </a:t>
            </a:r>
            <a:r>
              <a:rPr lang="en-US" sz="4000" dirty="0" err="1" smtClean="0"/>
              <a:t>অভিসারী</a:t>
            </a:r>
            <a:r>
              <a:rPr lang="en-US" sz="4000" dirty="0" smtClean="0"/>
              <a:t> </a:t>
            </a:r>
            <a:r>
              <a:rPr lang="en-US" sz="4000" dirty="0" err="1" smtClean="0"/>
              <a:t>বা</a:t>
            </a:r>
            <a:r>
              <a:rPr lang="en-US" sz="4000" dirty="0" smtClean="0"/>
              <a:t> </a:t>
            </a:r>
            <a:r>
              <a:rPr lang="en-US" sz="4000" dirty="0" err="1" smtClean="0"/>
              <a:t>অপসারী</a:t>
            </a:r>
            <a:r>
              <a:rPr lang="en-US" sz="4000" dirty="0" smtClean="0"/>
              <a:t> </a:t>
            </a:r>
            <a:r>
              <a:rPr lang="en-US" sz="4000" dirty="0" err="1" smtClean="0"/>
              <a:t>গুচ্ছে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পরিণত</a:t>
            </a:r>
            <a:r>
              <a:rPr lang="en-US" sz="4000" dirty="0" smtClean="0"/>
              <a:t> </a:t>
            </a:r>
            <a:r>
              <a:rPr lang="en-US" sz="4000" dirty="0" err="1" smtClean="0"/>
              <a:t>না</a:t>
            </a:r>
            <a:r>
              <a:rPr lang="en-US" sz="4000" dirty="0" smtClean="0"/>
              <a:t> </a:t>
            </a:r>
            <a:r>
              <a:rPr lang="en-US" sz="4000" dirty="0" err="1" smtClean="0"/>
              <a:t>হয়</a:t>
            </a:r>
            <a:r>
              <a:rPr lang="en-US" sz="4000" dirty="0" smtClean="0"/>
              <a:t>   </a:t>
            </a:r>
            <a:r>
              <a:rPr lang="en-US" sz="4000" dirty="0" err="1" smtClean="0"/>
              <a:t>তবে</a:t>
            </a:r>
            <a:r>
              <a:rPr lang="en-US" sz="4000" dirty="0" smtClean="0"/>
              <a:t> </a:t>
            </a:r>
            <a:r>
              <a:rPr lang="en-US" sz="4000" dirty="0" err="1" smtClean="0"/>
              <a:t>আলোর</a:t>
            </a:r>
            <a:r>
              <a:rPr lang="en-US" sz="4000" dirty="0" smtClean="0"/>
              <a:t> </a:t>
            </a:r>
            <a:r>
              <a:rPr lang="en-US" sz="4000" dirty="0" err="1" smtClean="0"/>
              <a:t>সেই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প্রতিফলনকে</a:t>
            </a:r>
            <a:r>
              <a:rPr lang="en-US" sz="4000" dirty="0" smtClean="0"/>
              <a:t>  </a:t>
            </a:r>
            <a:r>
              <a:rPr lang="en-US" sz="4000" dirty="0" err="1" smtClean="0"/>
              <a:t>ব্যাপ্তি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প্রতিফলন</a:t>
            </a:r>
            <a:r>
              <a:rPr lang="en-US" sz="4000" dirty="0" smtClean="0"/>
              <a:t> </a:t>
            </a:r>
            <a:r>
              <a:rPr lang="en-US" sz="4000" dirty="0" err="1" smtClean="0"/>
              <a:t>বলে</a:t>
            </a:r>
            <a:r>
              <a:rPr lang="en-US" sz="4000" dirty="0" smtClean="0"/>
              <a:t> ।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32"/>
            <a:ext cx="11813344" cy="266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2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00B0F0"/>
            </a:gs>
            <a:gs pos="74000">
              <a:srgbClr val="FF0000"/>
            </a:gs>
            <a:gs pos="50000">
              <a:srgbClr val="FFC000"/>
            </a:gs>
            <a:gs pos="94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0998" y="436098"/>
            <a:ext cx="396708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দলীয়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কাজ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25083" y="2177458"/>
            <a:ext cx="1181686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ক </a:t>
            </a:r>
            <a:r>
              <a:rPr lang="en-US" sz="3600" dirty="0" err="1" smtClean="0"/>
              <a:t>দলঃ</a:t>
            </a:r>
            <a:r>
              <a:rPr lang="en-US" sz="3600" dirty="0" smtClean="0"/>
              <a:t>            </a:t>
            </a:r>
            <a:r>
              <a:rPr lang="en-US" sz="3600" dirty="0" err="1" smtClean="0"/>
              <a:t>নিয়মিত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প্রতিফলনের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সংঙ্গা</a:t>
            </a:r>
            <a:r>
              <a:rPr lang="en-US" sz="3600" dirty="0" smtClean="0"/>
              <a:t> </a:t>
            </a:r>
            <a:r>
              <a:rPr lang="en-US" sz="3600" dirty="0" err="1" smtClean="0"/>
              <a:t>সহ</a:t>
            </a:r>
            <a:r>
              <a:rPr lang="en-US" sz="3600" dirty="0" smtClean="0"/>
              <a:t> </a:t>
            </a:r>
            <a:r>
              <a:rPr lang="en-US" sz="3600" dirty="0" err="1" smtClean="0"/>
              <a:t>উদাহরণ</a:t>
            </a:r>
            <a:r>
              <a:rPr lang="en-US" sz="3600" dirty="0" smtClean="0"/>
              <a:t> </a:t>
            </a:r>
            <a:r>
              <a:rPr lang="en-US" sz="3600" dirty="0" err="1" smtClean="0"/>
              <a:t>দাও</a:t>
            </a:r>
            <a:r>
              <a:rPr lang="en-US" sz="3600" dirty="0" smtClean="0"/>
              <a:t> ।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36098" y="3810001"/>
            <a:ext cx="116058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খ  </a:t>
            </a:r>
            <a:r>
              <a:rPr lang="en-US" sz="3600" dirty="0" err="1" smtClean="0"/>
              <a:t>দলঃ</a:t>
            </a:r>
            <a:r>
              <a:rPr lang="en-US" sz="3600" dirty="0" smtClean="0"/>
              <a:t>            </a:t>
            </a:r>
            <a:r>
              <a:rPr lang="en-US" sz="3600" dirty="0" err="1" smtClean="0"/>
              <a:t>ব্যাপ্তি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প্রতিফলনের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সংঙ্গা</a:t>
            </a:r>
            <a:r>
              <a:rPr lang="en-US" sz="3600" dirty="0" smtClean="0"/>
              <a:t> </a:t>
            </a:r>
            <a:r>
              <a:rPr lang="en-US" sz="3600" dirty="0" err="1" smtClean="0"/>
              <a:t>সহ</a:t>
            </a:r>
            <a:r>
              <a:rPr lang="en-US" sz="3600" dirty="0" smtClean="0"/>
              <a:t> </a:t>
            </a:r>
            <a:r>
              <a:rPr lang="en-US" sz="3600" dirty="0" err="1" smtClean="0"/>
              <a:t>উদাহরণ</a:t>
            </a:r>
            <a:r>
              <a:rPr lang="en-US" sz="3600" dirty="0" smtClean="0"/>
              <a:t> </a:t>
            </a:r>
            <a:r>
              <a:rPr lang="en-US" sz="3600" dirty="0" err="1" smtClean="0"/>
              <a:t>দাও</a:t>
            </a:r>
            <a:r>
              <a:rPr lang="en-US" sz="3600" dirty="0" smtClean="0"/>
              <a:t> ।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371470" y="609505"/>
            <a:ext cx="38686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সময়ঃ</a:t>
            </a:r>
            <a:r>
              <a:rPr lang="en-US" sz="3200" dirty="0" smtClean="0"/>
              <a:t> ৭ </a:t>
            </a:r>
            <a:r>
              <a:rPr lang="en-US" sz="3200" dirty="0" err="1" smtClean="0"/>
              <a:t>মিনিট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133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00B0F0"/>
            </a:gs>
            <a:gs pos="74000">
              <a:srgbClr val="FF0000"/>
            </a:gs>
            <a:gs pos="50000">
              <a:srgbClr val="FFC000"/>
            </a:gs>
            <a:gs pos="94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9809" y="464234"/>
            <a:ext cx="3277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মূল্যায়ন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478302" y="1927274"/>
            <a:ext cx="948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১.আলোর </a:t>
            </a:r>
            <a:r>
              <a:rPr lang="en-US" sz="3600" dirty="0" err="1" smtClean="0"/>
              <a:t>প্রতিফলন</a:t>
            </a:r>
            <a:r>
              <a:rPr lang="en-US" sz="3600" dirty="0" smtClean="0"/>
              <a:t> </a:t>
            </a:r>
            <a:r>
              <a:rPr lang="en-US" sz="3600" dirty="0" err="1" smtClean="0"/>
              <a:t>কী</a:t>
            </a:r>
            <a:r>
              <a:rPr lang="en-US" sz="3600" dirty="0" smtClean="0"/>
              <a:t> 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78302" y="3113315"/>
            <a:ext cx="948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২</a:t>
            </a:r>
            <a:r>
              <a:rPr lang="en-US" sz="3600" dirty="0" smtClean="0"/>
              <a:t>.নিয়মিত  </a:t>
            </a:r>
            <a:r>
              <a:rPr lang="en-US" sz="3600" dirty="0" err="1" smtClean="0"/>
              <a:t>প্রতিফলন</a:t>
            </a:r>
            <a:r>
              <a:rPr lang="en-US" sz="3600" dirty="0" smtClean="0"/>
              <a:t> </a:t>
            </a:r>
            <a:r>
              <a:rPr lang="en-US" sz="3600" dirty="0" err="1" smtClean="0"/>
              <a:t>কী</a:t>
            </a:r>
            <a:r>
              <a:rPr lang="en-US" sz="3600" dirty="0" smtClean="0"/>
              <a:t> 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69034" y="4243754"/>
            <a:ext cx="948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৩.ব্যাপ্তি  </a:t>
            </a:r>
            <a:r>
              <a:rPr lang="en-US" sz="3600" dirty="0" err="1" smtClean="0"/>
              <a:t>প্রতিফলন</a:t>
            </a:r>
            <a:r>
              <a:rPr lang="en-US" sz="3600" dirty="0" smtClean="0"/>
              <a:t> </a:t>
            </a:r>
            <a:r>
              <a:rPr lang="en-US" sz="3600" dirty="0" err="1" smtClean="0"/>
              <a:t>কী</a:t>
            </a:r>
            <a:r>
              <a:rPr lang="en-US" sz="3600" dirty="0" smtClean="0"/>
              <a:t> ?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371470" y="609505"/>
            <a:ext cx="38686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সময়ঃ</a:t>
            </a:r>
            <a:r>
              <a:rPr lang="en-US" sz="3200" dirty="0" smtClean="0"/>
              <a:t> ৪ </a:t>
            </a:r>
            <a:r>
              <a:rPr lang="en-US" sz="3200" dirty="0" err="1" smtClean="0"/>
              <a:t>মিনিট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8977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00B0F0"/>
            </a:gs>
            <a:gs pos="74000">
              <a:srgbClr val="FF0000"/>
            </a:gs>
            <a:gs pos="50000">
              <a:srgbClr val="FFC000"/>
            </a:gs>
            <a:gs pos="94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1668" y="548641"/>
            <a:ext cx="3418449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</a:rPr>
              <a:t>বাড়ির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কাজ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9655" y="2222695"/>
            <a:ext cx="9326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নিয়মিত</a:t>
            </a:r>
            <a:r>
              <a:rPr lang="en-US" sz="4000" dirty="0" smtClean="0"/>
              <a:t> ও </a:t>
            </a:r>
            <a:r>
              <a:rPr lang="en-US" sz="4000" dirty="0" err="1" smtClean="0"/>
              <a:t>ব্যাপ্তি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প্রতিফলনের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পার্থক্য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বাড়ি</a:t>
            </a:r>
            <a:r>
              <a:rPr lang="en-US" sz="4000" dirty="0" smtClean="0"/>
              <a:t> </a:t>
            </a:r>
            <a:r>
              <a:rPr lang="en-US" sz="4000" dirty="0" err="1" smtClean="0"/>
              <a:t>থেকে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লিখে</a:t>
            </a:r>
            <a:r>
              <a:rPr lang="en-US" sz="4000" dirty="0" smtClean="0"/>
              <a:t> </a:t>
            </a:r>
            <a:r>
              <a:rPr lang="en-US" sz="4000" dirty="0" err="1" smtClean="0"/>
              <a:t>আনতে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হবে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1513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00B0F0"/>
            </a:gs>
            <a:gs pos="74000">
              <a:srgbClr val="FF0000"/>
            </a:gs>
            <a:gs pos="50000">
              <a:srgbClr val="FFC000"/>
            </a:gs>
            <a:gs pos="94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7773" y="407964"/>
            <a:ext cx="4389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ধন্যবাদ</a:t>
            </a:r>
            <a:endParaRPr lang="en-US" sz="8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142" y="2462923"/>
            <a:ext cx="6858000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4059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00B0F0"/>
            </a:gs>
            <a:gs pos="74000">
              <a:srgbClr val="FF0000"/>
            </a:gs>
            <a:gs pos="50000">
              <a:srgbClr val="FFC000"/>
            </a:gs>
            <a:gs pos="94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3046" y="1856935"/>
            <a:ext cx="5303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ক্লাস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পরিচালনায়</a:t>
            </a:r>
            <a:endParaRPr lang="en-US" sz="3600" dirty="0" smtClean="0"/>
          </a:p>
          <a:p>
            <a:r>
              <a:rPr lang="en-US" sz="3600" dirty="0" err="1" smtClean="0"/>
              <a:t>বি.এম</a:t>
            </a:r>
            <a:r>
              <a:rPr lang="en-US" sz="3600" dirty="0" smtClean="0"/>
              <a:t> </a:t>
            </a:r>
            <a:r>
              <a:rPr lang="en-US" sz="3600" dirty="0" err="1" smtClean="0"/>
              <a:t>সাইফুর</a:t>
            </a:r>
            <a:r>
              <a:rPr lang="en-US" sz="3600" dirty="0" smtClean="0"/>
              <a:t> </a:t>
            </a:r>
            <a:r>
              <a:rPr lang="en-US" sz="3600" dirty="0" err="1" smtClean="0"/>
              <a:t>রহমান</a:t>
            </a:r>
            <a:endParaRPr lang="en-US" sz="3600" dirty="0" smtClean="0"/>
          </a:p>
          <a:p>
            <a:r>
              <a:rPr lang="en-US" sz="3600" dirty="0" err="1" smtClean="0"/>
              <a:t>প্রভাষক</a:t>
            </a:r>
            <a:r>
              <a:rPr lang="en-US" sz="3600" dirty="0" smtClean="0"/>
              <a:t>(ICT)</a:t>
            </a:r>
          </a:p>
          <a:p>
            <a:r>
              <a:rPr lang="en-US" sz="3600" dirty="0" err="1" smtClean="0"/>
              <a:t>পল্লীমঙ্গল</a:t>
            </a:r>
            <a:r>
              <a:rPr lang="en-US" sz="3600" dirty="0" smtClean="0"/>
              <a:t> </a:t>
            </a:r>
            <a:r>
              <a:rPr lang="en-US" sz="3600" dirty="0" err="1" smtClean="0"/>
              <a:t>আদর্শ</a:t>
            </a:r>
            <a:r>
              <a:rPr lang="en-US" sz="3600" dirty="0" smtClean="0"/>
              <a:t> </a:t>
            </a:r>
            <a:r>
              <a:rPr lang="en-US" sz="3600" dirty="0" err="1" smtClean="0"/>
              <a:t>কলেজ</a:t>
            </a:r>
            <a:endParaRPr lang="en-US" sz="3600" dirty="0" smtClean="0"/>
          </a:p>
          <a:p>
            <a:r>
              <a:rPr lang="en-US" sz="3600" dirty="0" err="1" smtClean="0"/>
              <a:t>ইছামতি</a:t>
            </a:r>
            <a:r>
              <a:rPr lang="en-US" sz="3600" dirty="0" smtClean="0"/>
              <a:t> ,</a:t>
            </a:r>
            <a:r>
              <a:rPr lang="en-US" sz="3600" dirty="0" err="1" smtClean="0"/>
              <a:t>অভয়নগর,যশোর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568418" y="1603717"/>
            <a:ext cx="42484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পাঠ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পরিচিতি</a:t>
            </a:r>
            <a:endParaRPr lang="en-US" sz="3600" dirty="0" smtClean="0"/>
          </a:p>
          <a:p>
            <a:r>
              <a:rPr lang="en-US" sz="3600" dirty="0" err="1" smtClean="0"/>
              <a:t>দ্বাদশ</a:t>
            </a:r>
            <a:r>
              <a:rPr lang="en-US" sz="3600" dirty="0" smtClean="0"/>
              <a:t> </a:t>
            </a:r>
            <a:r>
              <a:rPr lang="en-US" sz="3600" dirty="0" err="1" smtClean="0"/>
              <a:t>শ্রেণি</a:t>
            </a:r>
            <a:r>
              <a:rPr lang="en-US" sz="3600" dirty="0" smtClean="0"/>
              <a:t> </a:t>
            </a:r>
          </a:p>
          <a:p>
            <a:r>
              <a:rPr lang="en-US" sz="3600" dirty="0" err="1" smtClean="0"/>
              <a:t>অধ্যায়ঃ</a:t>
            </a:r>
            <a:r>
              <a:rPr lang="en-US" sz="3600" dirty="0" smtClean="0"/>
              <a:t> </a:t>
            </a:r>
            <a:r>
              <a:rPr lang="en-US" sz="3600" dirty="0" err="1" smtClean="0"/>
              <a:t>অষ্টম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1172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00B0F0"/>
            </a:gs>
            <a:gs pos="74000">
              <a:srgbClr val="FF0000"/>
            </a:gs>
            <a:gs pos="50000">
              <a:srgbClr val="FFC000"/>
            </a:gs>
            <a:gs pos="94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874" y="478302"/>
            <a:ext cx="8117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নিচের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ছবিগুলো</a:t>
            </a:r>
            <a:r>
              <a:rPr lang="en-US" sz="4400" dirty="0" smtClean="0"/>
              <a:t> </a:t>
            </a:r>
            <a:r>
              <a:rPr lang="en-US" sz="4400" dirty="0" err="1" smtClean="0"/>
              <a:t>লক্ষ্য</a:t>
            </a:r>
            <a:r>
              <a:rPr lang="en-US" sz="4400" dirty="0" smtClean="0"/>
              <a:t> </a:t>
            </a:r>
            <a:r>
              <a:rPr lang="en-US" sz="4400" dirty="0" err="1" smtClean="0"/>
              <a:t>করি</a:t>
            </a:r>
            <a:r>
              <a:rPr lang="en-US" sz="4400" dirty="0" smtClean="0"/>
              <a:t> …..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3" y="2576147"/>
            <a:ext cx="4770120" cy="40919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653" y="242855"/>
            <a:ext cx="4159348" cy="2500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403" y="3084342"/>
            <a:ext cx="6858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5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00B0F0"/>
            </a:gs>
            <a:gs pos="74000">
              <a:srgbClr val="FF0000"/>
            </a:gs>
            <a:gs pos="50000">
              <a:srgbClr val="FFC000"/>
            </a:gs>
            <a:gs pos="94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8972" y="661182"/>
            <a:ext cx="80889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আজকের</a:t>
            </a:r>
            <a:r>
              <a:rPr lang="en-US" sz="4800" dirty="0" smtClean="0"/>
              <a:t> </a:t>
            </a:r>
            <a:r>
              <a:rPr lang="en-US" sz="4800" dirty="0" err="1" smtClean="0"/>
              <a:t>আলোচনার</a:t>
            </a:r>
            <a:r>
              <a:rPr lang="en-US" sz="4800" dirty="0" smtClean="0"/>
              <a:t> </a:t>
            </a:r>
            <a:r>
              <a:rPr lang="en-US" sz="4800" dirty="0" err="1" smtClean="0"/>
              <a:t>বিষয়</a:t>
            </a:r>
            <a:r>
              <a:rPr lang="en-US" sz="4800" dirty="0" smtClean="0"/>
              <a:t> </a:t>
            </a:r>
            <a:r>
              <a:rPr lang="en-US" sz="4800" dirty="0" err="1" smtClean="0"/>
              <a:t>কী</a:t>
            </a:r>
            <a:r>
              <a:rPr lang="en-US" sz="4800" dirty="0" smtClean="0"/>
              <a:t> </a:t>
            </a:r>
            <a:r>
              <a:rPr lang="en-US" sz="4800" dirty="0" err="1" smtClean="0"/>
              <a:t>হতে</a:t>
            </a:r>
            <a:r>
              <a:rPr lang="en-US" sz="4800" dirty="0" smtClean="0"/>
              <a:t> </a:t>
            </a:r>
            <a:r>
              <a:rPr lang="en-US" sz="4800" dirty="0" err="1" smtClean="0"/>
              <a:t>পারে</a:t>
            </a:r>
            <a:r>
              <a:rPr lang="en-US" sz="4800" dirty="0" smtClean="0"/>
              <a:t> ?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74" y="1997613"/>
            <a:ext cx="5160718" cy="25084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8972" y="4684541"/>
            <a:ext cx="90173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/>
              <a:t>আলোর</a:t>
            </a:r>
            <a:r>
              <a:rPr lang="en-US" sz="8800" dirty="0" smtClean="0"/>
              <a:t> </a:t>
            </a:r>
            <a:r>
              <a:rPr lang="en-US" sz="8800" dirty="0" err="1" smtClean="0"/>
              <a:t>প্রতিফলন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9189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00B0F0"/>
            </a:gs>
            <a:gs pos="74000">
              <a:srgbClr val="FF0000"/>
            </a:gs>
            <a:gs pos="50000">
              <a:srgbClr val="FFC000"/>
            </a:gs>
            <a:gs pos="94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234" y="214944"/>
            <a:ext cx="10745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এই</a:t>
            </a:r>
            <a:r>
              <a:rPr lang="en-US" sz="6000" dirty="0" smtClean="0"/>
              <a:t> </a:t>
            </a:r>
            <a:r>
              <a:rPr lang="en-US" sz="6000" dirty="0" err="1" smtClean="0"/>
              <a:t>পাঠ</a:t>
            </a:r>
            <a:r>
              <a:rPr lang="en-US" sz="6000" dirty="0" smtClean="0"/>
              <a:t> </a:t>
            </a:r>
            <a:r>
              <a:rPr lang="en-US" sz="6000" dirty="0" err="1" smtClean="0"/>
              <a:t>শেষে</a:t>
            </a:r>
            <a:r>
              <a:rPr lang="en-US" sz="6000" dirty="0" smtClean="0"/>
              <a:t> </a:t>
            </a:r>
            <a:r>
              <a:rPr lang="en-US" sz="6000" dirty="0" err="1" smtClean="0"/>
              <a:t>শিক্ষার্থীরা</a:t>
            </a:r>
            <a:r>
              <a:rPr lang="en-US" sz="6000" dirty="0" smtClean="0"/>
              <a:t> ……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798320" y="2192215"/>
            <a:ext cx="5570806" cy="1041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45920" y="1603716"/>
            <a:ext cx="5570806" cy="1041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873160"/>
            <a:ext cx="11760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১.আলোর </a:t>
            </a:r>
            <a:r>
              <a:rPr lang="en-US" sz="4000" dirty="0" err="1" smtClean="0"/>
              <a:t>প্রতিফলন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কী</a:t>
            </a:r>
            <a:r>
              <a:rPr lang="en-US" sz="4000" dirty="0" smtClean="0"/>
              <a:t> </a:t>
            </a:r>
            <a:r>
              <a:rPr lang="en-US" sz="4000" dirty="0" err="1" smtClean="0"/>
              <a:t>তা</a:t>
            </a:r>
            <a:r>
              <a:rPr lang="en-US" sz="4000" dirty="0" smtClean="0"/>
              <a:t> </a:t>
            </a:r>
            <a:r>
              <a:rPr lang="en-US" sz="4000" dirty="0" err="1" smtClean="0"/>
              <a:t>বলতে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পারবে</a:t>
            </a:r>
            <a:r>
              <a:rPr lang="en-US" sz="4000" dirty="0" smtClean="0"/>
              <a:t>, 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91204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২</a:t>
            </a:r>
            <a:r>
              <a:rPr lang="en-US" sz="4000" dirty="0" smtClean="0"/>
              <a:t>.আলোর </a:t>
            </a:r>
            <a:r>
              <a:rPr lang="en-US" sz="4000" dirty="0" err="1" smtClean="0"/>
              <a:t>প্রতিফলন</a:t>
            </a:r>
            <a:r>
              <a:rPr lang="en-US" sz="4000" dirty="0" smtClean="0"/>
              <a:t> </a:t>
            </a:r>
            <a:r>
              <a:rPr lang="en-US" sz="4000" dirty="0" err="1" smtClean="0"/>
              <a:t>এর</a:t>
            </a:r>
            <a:r>
              <a:rPr lang="en-US" sz="4000" dirty="0" smtClean="0"/>
              <a:t> </a:t>
            </a:r>
            <a:r>
              <a:rPr lang="en-US" sz="4000" dirty="0" err="1" smtClean="0"/>
              <a:t>সুত্র</a:t>
            </a:r>
            <a:r>
              <a:rPr lang="en-US" sz="4000" dirty="0" smtClean="0"/>
              <a:t> </a:t>
            </a:r>
            <a:r>
              <a:rPr lang="en-US" sz="4000" dirty="0" err="1" smtClean="0"/>
              <a:t>বলতে</a:t>
            </a:r>
            <a:r>
              <a:rPr lang="en-US" sz="4000" dirty="0" smtClean="0"/>
              <a:t> ও </a:t>
            </a:r>
            <a:r>
              <a:rPr lang="en-US" sz="4000" dirty="0" err="1" smtClean="0"/>
              <a:t>ব্যাখা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পারবে</a:t>
            </a:r>
            <a:r>
              <a:rPr lang="en-US" sz="4000" dirty="0" smtClean="0"/>
              <a:t> ,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12542" y="4625914"/>
            <a:ext cx="12079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৩</a:t>
            </a:r>
            <a:r>
              <a:rPr lang="en-US" sz="4000" dirty="0" smtClean="0"/>
              <a:t>.আলোর </a:t>
            </a:r>
            <a:r>
              <a:rPr lang="en-US" sz="4000" dirty="0" err="1" smtClean="0"/>
              <a:t>প্রতিফলন</a:t>
            </a:r>
            <a:r>
              <a:rPr lang="en-US" sz="4000" dirty="0" smtClean="0"/>
              <a:t> </a:t>
            </a:r>
            <a:r>
              <a:rPr lang="en-US" sz="4000" dirty="0" err="1" smtClean="0"/>
              <a:t>এর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প্রকার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ভেদ</a:t>
            </a:r>
            <a:r>
              <a:rPr lang="en-US" sz="4000" dirty="0" smtClean="0"/>
              <a:t> </a:t>
            </a:r>
            <a:r>
              <a:rPr lang="en-US" sz="4000" dirty="0" err="1" smtClean="0"/>
              <a:t>আলোচনা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পারবে</a:t>
            </a:r>
            <a:r>
              <a:rPr lang="en-US" sz="4000" dirty="0" smtClean="0"/>
              <a:t> 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1537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00B0F0"/>
            </a:gs>
            <a:gs pos="74000">
              <a:srgbClr val="FF0000"/>
            </a:gs>
            <a:gs pos="50000">
              <a:srgbClr val="FFC000"/>
            </a:gs>
            <a:gs pos="94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8972" y="661182"/>
            <a:ext cx="8088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নিচের</a:t>
            </a:r>
            <a:r>
              <a:rPr lang="en-US" sz="4800" dirty="0" smtClean="0"/>
              <a:t> </a:t>
            </a:r>
            <a:r>
              <a:rPr lang="en-US" sz="4800" dirty="0" err="1" smtClean="0"/>
              <a:t>ভিডিও</a:t>
            </a:r>
            <a:r>
              <a:rPr lang="en-US" sz="4800" dirty="0" smtClean="0"/>
              <a:t> </a:t>
            </a:r>
            <a:r>
              <a:rPr lang="en-US" sz="4800" dirty="0" err="1" smtClean="0"/>
              <a:t>লক্ষ্য</a:t>
            </a:r>
            <a:r>
              <a:rPr lang="en-US" sz="4800" dirty="0" smtClean="0"/>
              <a:t> </a:t>
            </a:r>
            <a:r>
              <a:rPr lang="en-US" sz="4800" dirty="0" err="1" smtClean="0"/>
              <a:t>করি</a:t>
            </a:r>
            <a:r>
              <a:rPr lang="en-US" sz="4800" dirty="0" smtClean="0"/>
              <a:t> …</a:t>
            </a:r>
            <a:endParaRPr lang="en-US" sz="4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902154"/>
              </p:ext>
            </p:extLst>
          </p:nvPr>
        </p:nvGraphicFramePr>
        <p:xfrm>
          <a:off x="2447780" y="2183521"/>
          <a:ext cx="5683346" cy="2601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47780" y="2183521"/>
                        <a:ext cx="5683346" cy="2601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51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00B0F0"/>
            </a:gs>
            <a:gs pos="74000">
              <a:srgbClr val="FF0000"/>
            </a:gs>
            <a:gs pos="50000">
              <a:srgbClr val="FFC000"/>
            </a:gs>
            <a:gs pos="94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9483" y="618978"/>
            <a:ext cx="768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আলোর</a:t>
            </a:r>
            <a:r>
              <a:rPr lang="en-US" sz="5400" dirty="0" smtClean="0"/>
              <a:t> </a:t>
            </a:r>
            <a:r>
              <a:rPr lang="en-US" sz="5400" dirty="0" err="1" smtClean="0"/>
              <a:t>প্রতিফলন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675249" y="2321169"/>
            <a:ext cx="10424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আলো</a:t>
            </a:r>
            <a:r>
              <a:rPr lang="en-US" sz="3600" dirty="0" smtClean="0"/>
              <a:t> </a:t>
            </a:r>
            <a:r>
              <a:rPr lang="en-US" sz="3600" dirty="0" err="1" smtClean="0"/>
              <a:t>যখন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বায়ু</a:t>
            </a:r>
            <a:r>
              <a:rPr lang="en-US" sz="3600" dirty="0" smtClean="0"/>
              <a:t> </a:t>
            </a:r>
            <a:r>
              <a:rPr lang="en-US" sz="3600" dirty="0" err="1" smtClean="0"/>
              <a:t>বা</a:t>
            </a:r>
            <a:r>
              <a:rPr lang="en-US" sz="3600" dirty="0" smtClean="0"/>
              <a:t> </a:t>
            </a:r>
            <a:r>
              <a:rPr lang="en-US" sz="3600" dirty="0" err="1" smtClean="0"/>
              <a:t>অন্য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কোন</a:t>
            </a:r>
            <a:r>
              <a:rPr lang="en-US" sz="3600" dirty="0" smtClean="0"/>
              <a:t> </a:t>
            </a:r>
            <a:r>
              <a:rPr lang="en-US" sz="3600" dirty="0" err="1" smtClean="0"/>
              <a:t>স্বচ্ছ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মাধ্যমের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ভিতর</a:t>
            </a:r>
            <a:r>
              <a:rPr lang="en-US" sz="3600" dirty="0"/>
              <a:t> </a:t>
            </a:r>
            <a:r>
              <a:rPr lang="en-US" sz="3600" dirty="0" smtClean="0"/>
              <a:t>‍</a:t>
            </a:r>
            <a:r>
              <a:rPr lang="en-US" sz="3600" dirty="0" err="1" smtClean="0"/>
              <a:t>দিয়ে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যাওয়ার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সময়</a:t>
            </a:r>
            <a:r>
              <a:rPr lang="en-US" sz="3600" dirty="0" smtClean="0"/>
              <a:t> </a:t>
            </a:r>
            <a:r>
              <a:rPr lang="en-US" sz="3600" dirty="0" err="1" smtClean="0"/>
              <a:t>অন্য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কোন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মাধ্যমে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বাধা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তখন</a:t>
            </a:r>
            <a:r>
              <a:rPr lang="en-US" sz="3600" dirty="0" smtClean="0"/>
              <a:t> </a:t>
            </a:r>
            <a:r>
              <a:rPr lang="en-US" sz="3600" dirty="0" err="1" smtClean="0"/>
              <a:t>দুই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মাধ্যমের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বিভেদতল</a:t>
            </a:r>
            <a:r>
              <a:rPr lang="en-US" sz="3600" dirty="0" smtClean="0"/>
              <a:t> </a:t>
            </a:r>
            <a:r>
              <a:rPr lang="en-US" sz="3600" dirty="0" err="1" smtClean="0"/>
              <a:t>থেকে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কিছু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পরিমাণ</a:t>
            </a:r>
            <a:r>
              <a:rPr lang="en-US" sz="3600" dirty="0" smtClean="0"/>
              <a:t> </a:t>
            </a:r>
            <a:r>
              <a:rPr lang="en-US" sz="3600" dirty="0" err="1" smtClean="0"/>
              <a:t>আলো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প্রথম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মাধ্যমে</a:t>
            </a:r>
            <a:r>
              <a:rPr lang="en-US" sz="3600" dirty="0" smtClean="0"/>
              <a:t>  </a:t>
            </a:r>
            <a:r>
              <a:rPr lang="en-US" sz="3600" dirty="0" err="1" smtClean="0"/>
              <a:t>ফিরে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আসে</a:t>
            </a:r>
            <a:r>
              <a:rPr lang="en-US" sz="3600" dirty="0" smtClean="0"/>
              <a:t> ।</a:t>
            </a:r>
            <a:r>
              <a:rPr lang="en-US" sz="3600" dirty="0" err="1" smtClean="0"/>
              <a:t>একে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আলোর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প্রতিফলন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বলে</a:t>
            </a:r>
            <a:r>
              <a:rPr lang="en-US" sz="3600" dirty="0" smtClean="0"/>
              <a:t> 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3187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00B0F0"/>
            </a:gs>
            <a:gs pos="74000">
              <a:srgbClr val="FF0000"/>
            </a:gs>
            <a:gs pos="50000">
              <a:srgbClr val="FFC000"/>
            </a:gs>
            <a:gs pos="94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4062" y="661182"/>
            <a:ext cx="7779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আলোর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প্রতিফলনের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সুত্র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03384" y="1935203"/>
            <a:ext cx="8060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আলোর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প্রতিফলন</a:t>
            </a:r>
            <a:r>
              <a:rPr lang="en-US" sz="2400" dirty="0" smtClean="0"/>
              <a:t> </a:t>
            </a:r>
            <a:r>
              <a:rPr lang="en-US" sz="2400" dirty="0" err="1" smtClean="0"/>
              <a:t>দুটি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সুত্র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মেনে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চলে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67286" y="3426453"/>
            <a:ext cx="12070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১.আপতিত </a:t>
            </a:r>
            <a:r>
              <a:rPr lang="en-US" sz="3200" dirty="0" err="1" smtClean="0"/>
              <a:t>রশ্মি</a:t>
            </a:r>
            <a:r>
              <a:rPr lang="en-US" sz="3200" dirty="0" smtClean="0"/>
              <a:t> ,</a:t>
            </a:r>
            <a:r>
              <a:rPr lang="en-US" sz="3200" dirty="0" err="1" smtClean="0"/>
              <a:t>আপতন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বিন্দুতে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প্রতিফলকের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উপর</a:t>
            </a:r>
            <a:r>
              <a:rPr lang="en-US" sz="3200" dirty="0" smtClean="0"/>
              <a:t> </a:t>
            </a:r>
            <a:r>
              <a:rPr lang="en-US" sz="3200" dirty="0" err="1" smtClean="0"/>
              <a:t>অংকিত</a:t>
            </a:r>
            <a:r>
              <a:rPr lang="en-US" sz="3200" dirty="0" smtClean="0"/>
              <a:t> </a:t>
            </a:r>
            <a:r>
              <a:rPr lang="en-US" sz="3200" dirty="0" err="1" smtClean="0"/>
              <a:t>অভিলম্ব</a:t>
            </a:r>
            <a:r>
              <a:rPr lang="en-US" sz="3200" dirty="0" smtClean="0"/>
              <a:t>  </a:t>
            </a:r>
            <a:r>
              <a:rPr lang="en-US" sz="3200" dirty="0" err="1" smtClean="0"/>
              <a:t>এবং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প্রতিফলিত</a:t>
            </a:r>
            <a:r>
              <a:rPr lang="en-US" sz="3200" dirty="0" smtClean="0"/>
              <a:t> </a:t>
            </a:r>
            <a:r>
              <a:rPr lang="en-US" sz="3200" dirty="0" err="1" smtClean="0"/>
              <a:t>রশ্মি</a:t>
            </a:r>
            <a:r>
              <a:rPr lang="en-US" sz="3200" dirty="0" smtClean="0"/>
              <a:t>  </a:t>
            </a:r>
            <a:r>
              <a:rPr lang="en-US" sz="3200" dirty="0" err="1" smtClean="0"/>
              <a:t>একই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সমতলে</a:t>
            </a:r>
            <a:r>
              <a:rPr lang="en-US" sz="3200" dirty="0" smtClean="0"/>
              <a:t> </a:t>
            </a:r>
            <a:r>
              <a:rPr lang="en-US" sz="3200" dirty="0" err="1" smtClean="0"/>
              <a:t>থাকে</a:t>
            </a:r>
            <a:r>
              <a:rPr lang="en-US" sz="3200" dirty="0" smtClean="0"/>
              <a:t> ।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67286" y="4948481"/>
            <a:ext cx="10663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২.আপতন </a:t>
            </a:r>
            <a:r>
              <a:rPr lang="en-US" sz="3200" dirty="0" err="1" smtClean="0"/>
              <a:t>কোন</a:t>
            </a:r>
            <a:r>
              <a:rPr lang="en-US" sz="3200" dirty="0" smtClean="0"/>
              <a:t> ও </a:t>
            </a:r>
            <a:r>
              <a:rPr lang="en-US" sz="3200" dirty="0" err="1" smtClean="0"/>
              <a:t>প্রতিফলন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কোন</a:t>
            </a:r>
            <a:r>
              <a:rPr lang="en-US" sz="3200" dirty="0" smtClean="0"/>
              <a:t> </a:t>
            </a:r>
            <a:r>
              <a:rPr lang="en-US" sz="3200" dirty="0" err="1" smtClean="0"/>
              <a:t>সর্বদা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হয়</a:t>
            </a:r>
            <a:r>
              <a:rPr lang="en-US" sz="3200" dirty="0" smtClean="0"/>
              <a:t> 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9827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00B0F0"/>
            </a:gs>
            <a:gs pos="74000">
              <a:srgbClr val="FF0000"/>
            </a:gs>
            <a:gs pos="50000">
              <a:srgbClr val="FFC000"/>
            </a:gs>
            <a:gs pos="94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26080" y="393895"/>
            <a:ext cx="8060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/>
              <a:t>একক</a:t>
            </a:r>
            <a:r>
              <a:rPr lang="en-US" sz="6600" dirty="0" smtClean="0"/>
              <a:t> </a:t>
            </a:r>
            <a:r>
              <a:rPr lang="en-US" sz="6600" dirty="0" err="1" smtClean="0"/>
              <a:t>কাজ</a:t>
            </a:r>
            <a:r>
              <a:rPr lang="en-US" sz="6600" dirty="0" smtClean="0"/>
              <a:t> </a:t>
            </a:r>
            <a:endParaRPr lang="en-US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478302" y="1927274"/>
            <a:ext cx="948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১.আলোর </a:t>
            </a:r>
            <a:r>
              <a:rPr lang="en-US" sz="3600" dirty="0" err="1" smtClean="0"/>
              <a:t>প্রতিফলন</a:t>
            </a:r>
            <a:r>
              <a:rPr lang="en-US" sz="3600" dirty="0" smtClean="0"/>
              <a:t> </a:t>
            </a:r>
            <a:r>
              <a:rPr lang="en-US" sz="3600" dirty="0" err="1" smtClean="0"/>
              <a:t>কী</a:t>
            </a:r>
            <a:r>
              <a:rPr lang="en-US" sz="3600" dirty="0" smtClean="0"/>
              <a:t> 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78302" y="2998988"/>
            <a:ext cx="948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১.আলোর </a:t>
            </a:r>
            <a:r>
              <a:rPr lang="en-US" sz="3600" dirty="0" err="1" smtClean="0"/>
              <a:t>প্রতিফলন</a:t>
            </a:r>
            <a:r>
              <a:rPr lang="en-US" sz="3600" dirty="0" smtClean="0"/>
              <a:t> </a:t>
            </a:r>
            <a:r>
              <a:rPr lang="en-US" sz="3600" dirty="0" err="1" smtClean="0"/>
              <a:t>এর</a:t>
            </a:r>
            <a:r>
              <a:rPr lang="en-US" sz="3600" dirty="0" smtClean="0"/>
              <a:t> ২য় </a:t>
            </a:r>
            <a:r>
              <a:rPr lang="en-US" sz="3600" dirty="0" err="1" smtClean="0"/>
              <a:t>সুত্রটি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বিবৃতি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কর</a:t>
            </a:r>
            <a:r>
              <a:rPr lang="en-US" sz="3600" dirty="0" smtClean="0"/>
              <a:t>  ?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7216726" y="1501891"/>
            <a:ext cx="3868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সময়ঃ</a:t>
            </a:r>
            <a:r>
              <a:rPr lang="en-US" sz="3200" dirty="0" smtClean="0"/>
              <a:t> ৪ </a:t>
            </a:r>
            <a:r>
              <a:rPr lang="en-US" sz="3200" dirty="0" err="1" smtClean="0"/>
              <a:t>মিনিট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0880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287</Words>
  <Application>Microsoft Office PowerPoint</Application>
  <PresentationFormat>Widescreen</PresentationFormat>
  <Paragraphs>46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Syfur Rahman</dc:creator>
  <cp:lastModifiedBy>Syfur Rahman</cp:lastModifiedBy>
  <cp:revision>11</cp:revision>
  <dcterms:created xsi:type="dcterms:W3CDTF">2019-12-07T00:35:57Z</dcterms:created>
  <dcterms:modified xsi:type="dcterms:W3CDTF">2019-12-07T02:50:17Z</dcterms:modified>
</cp:coreProperties>
</file>