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2" r:id="rId7"/>
    <p:sldId id="260" r:id="rId8"/>
    <p:sldId id="261" r:id="rId9"/>
    <p:sldId id="263" r:id="rId10"/>
    <p:sldId id="268" r:id="rId11"/>
    <p:sldId id="269" r:id="rId12"/>
    <p:sldId id="271" r:id="rId13"/>
    <p:sldId id="264" r:id="rId14"/>
    <p:sldId id="266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A5EDF5"/>
    <a:srgbClr val="CB96F2"/>
    <a:srgbClr val="A6F4A2"/>
    <a:srgbClr val="FFFF99"/>
    <a:srgbClr val="CCFF99"/>
    <a:srgbClr val="00FFFF"/>
    <a:srgbClr val="3D2AC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E1FF7-7F27-45D8-9EDE-99D6D63B38DA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B03F5-79CC-4E73-9A28-DB954A09F539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4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বায়ুদূষণের</a:t>
          </a:r>
          <a:endParaRPr lang="en-US" sz="4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r>
            <a: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6C25B53-87DB-42EE-8B6E-C2E4CFF94753}" type="parTrans" cxnId="{E46C0C17-91FE-4104-99CC-07D035945409}">
      <dgm:prSet/>
      <dgm:spPr/>
      <dgm:t>
        <a:bodyPr/>
        <a:lstStyle/>
        <a:p>
          <a:endParaRPr lang="en-US"/>
        </a:p>
      </dgm:t>
    </dgm:pt>
    <dgm:pt modelId="{920A3AB2-7259-4A56-9699-F8DD7AF16AA6}" type="sibTrans" cxnId="{E46C0C17-91FE-4104-99CC-07D035945409}">
      <dgm:prSet/>
      <dgm:spPr/>
      <dgm:t>
        <a:bodyPr/>
        <a:lstStyle/>
        <a:p>
          <a:endParaRPr lang="en-US"/>
        </a:p>
      </dgm:t>
    </dgm:pt>
    <dgm:pt modelId="{57AF0775-538F-4436-B3A8-4D11D7B8D2F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2400" dirty="0" smtClean="0">
              <a:solidFill>
                <a:srgbClr val="FF006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শিল্পকারখানার ধোঁয়া  </a:t>
          </a:r>
          <a:endParaRPr lang="en-US" sz="6000" dirty="0">
            <a:solidFill>
              <a:srgbClr val="FF0066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AD2505-77B4-43B4-8974-CA1F5C31CC61}" type="parTrans" cxnId="{F3D82BF6-C4FA-4DE6-A15B-375EF2FD8DEC}">
      <dgm:prSet/>
      <dgm:spPr/>
      <dgm:t>
        <a:bodyPr/>
        <a:lstStyle/>
        <a:p>
          <a:endParaRPr lang="en-US"/>
        </a:p>
      </dgm:t>
    </dgm:pt>
    <dgm:pt modelId="{927309BA-2FF3-416B-8740-71AAEC50F62D}" type="sibTrans" cxnId="{F3D82BF6-C4FA-4DE6-A15B-375EF2FD8DEC}">
      <dgm:prSet/>
      <dgm:spPr/>
      <dgm:t>
        <a:bodyPr/>
        <a:lstStyle/>
        <a:p>
          <a:endParaRPr lang="en-US"/>
        </a:p>
      </dgm:t>
    </dgm:pt>
    <dgm:pt modelId="{03744075-B9D8-4B8C-9205-1BCD46D9936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IN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যানবাহনের ধোঁয়া </a:t>
          </a:r>
          <a:endParaRPr lang="en-US" sz="57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6350" stA="60000" endA="900" endPos="580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1C5FC-7AC9-4870-A2C6-4ACAAD5AEA18}" type="parTrans" cxnId="{0888F52E-E81F-49C0-8F41-868A81BDE900}">
      <dgm:prSet/>
      <dgm:spPr/>
      <dgm:t>
        <a:bodyPr/>
        <a:lstStyle/>
        <a:p>
          <a:endParaRPr lang="en-US"/>
        </a:p>
      </dgm:t>
    </dgm:pt>
    <dgm:pt modelId="{D6D84C40-D77E-4E5B-8F53-A460CB362D16}" type="sibTrans" cxnId="{0888F52E-E81F-49C0-8F41-868A81BDE900}">
      <dgm:prSet/>
      <dgm:spPr/>
      <dgm:t>
        <a:bodyPr/>
        <a:lstStyle/>
        <a:p>
          <a:endParaRPr lang="en-US"/>
        </a:p>
      </dgm:t>
    </dgm:pt>
    <dgm:pt modelId="{93C7F67E-6E0B-49BD-893B-AE2142158D0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IN" sz="3600" dirty="0" smtClean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আবর্জনা</a:t>
          </a:r>
          <a:endParaRPr lang="en-US" sz="6500" dirty="0"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A1CC35-29A2-45BD-A7EA-251601CBEA0B}" type="parTrans" cxnId="{93C87D90-C000-47A3-B1E1-68EBAE0D290D}">
      <dgm:prSet/>
      <dgm:spPr/>
      <dgm:t>
        <a:bodyPr/>
        <a:lstStyle/>
        <a:p>
          <a:endParaRPr lang="en-US"/>
        </a:p>
      </dgm:t>
    </dgm:pt>
    <dgm:pt modelId="{99C293FB-AC62-45A5-B9D8-4358097D6AB6}" type="sibTrans" cxnId="{93C87D90-C000-47A3-B1E1-68EBAE0D290D}">
      <dgm:prSet/>
      <dgm:spPr/>
      <dgm:t>
        <a:bodyPr/>
        <a:lstStyle/>
        <a:p>
          <a:endParaRPr lang="en-US"/>
        </a:p>
      </dgm:t>
    </dgm:pt>
    <dgm:pt modelId="{495D86DE-3B90-49B3-8096-2E15356DC066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IN" sz="2400" b="1" dirty="0" smtClean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নির্বিচারে বনজঙ্গল কাটা </a:t>
          </a:r>
          <a:endParaRPr lang="en-US" sz="5700" b="1" dirty="0"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A98548-41A2-4A35-9672-364728051689}" type="parTrans" cxnId="{611551E4-D672-4C6F-903B-BA0862955D1B}">
      <dgm:prSet/>
      <dgm:spPr/>
      <dgm:t>
        <a:bodyPr/>
        <a:lstStyle/>
        <a:p>
          <a:endParaRPr lang="en-US"/>
        </a:p>
      </dgm:t>
    </dgm:pt>
    <dgm:pt modelId="{CBBF8114-AE65-44F2-9F24-DE82B62897FD}" type="sibTrans" cxnId="{611551E4-D672-4C6F-903B-BA0862955D1B}">
      <dgm:prSet/>
      <dgm:spPr/>
      <dgm:t>
        <a:bodyPr/>
        <a:lstStyle/>
        <a:p>
          <a:endParaRPr lang="en-US"/>
        </a:p>
      </dgm:t>
    </dgm:pt>
    <dgm:pt modelId="{688782C4-7F02-4645-A190-19F4A24B043B}" type="pres">
      <dgm:prSet presAssocID="{CE6E1FF7-7F27-45D8-9EDE-99D6D63B38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FFEBAF-982D-44D0-8B3E-BBE971CE37FB}" type="pres">
      <dgm:prSet presAssocID="{CE6E1FF7-7F27-45D8-9EDE-99D6D63B38DA}" presName="matrix" presStyleCnt="0"/>
      <dgm:spPr/>
    </dgm:pt>
    <dgm:pt modelId="{3C58146C-9737-48AA-9440-32848583910B}" type="pres">
      <dgm:prSet presAssocID="{CE6E1FF7-7F27-45D8-9EDE-99D6D63B38DA}" presName="tile1" presStyleLbl="node1" presStyleIdx="0" presStyleCnt="4"/>
      <dgm:spPr/>
      <dgm:t>
        <a:bodyPr/>
        <a:lstStyle/>
        <a:p>
          <a:endParaRPr lang="en-US"/>
        </a:p>
      </dgm:t>
    </dgm:pt>
    <dgm:pt modelId="{17950091-2FB5-4F60-A008-1F4E9A6A2343}" type="pres">
      <dgm:prSet presAssocID="{CE6E1FF7-7F27-45D8-9EDE-99D6D63B38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17AED-F689-4767-9CE2-9C96AC70C5BC}" type="pres">
      <dgm:prSet presAssocID="{CE6E1FF7-7F27-45D8-9EDE-99D6D63B38DA}" presName="tile2" presStyleLbl="node1" presStyleIdx="1" presStyleCnt="4"/>
      <dgm:spPr/>
      <dgm:t>
        <a:bodyPr/>
        <a:lstStyle/>
        <a:p>
          <a:endParaRPr lang="en-US"/>
        </a:p>
      </dgm:t>
    </dgm:pt>
    <dgm:pt modelId="{EF4EC1F2-1D7B-4F42-A44E-0D929ADD8C34}" type="pres">
      <dgm:prSet presAssocID="{CE6E1FF7-7F27-45D8-9EDE-99D6D63B38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56477-4C88-40B7-B5DE-DAC208A428E4}" type="pres">
      <dgm:prSet presAssocID="{CE6E1FF7-7F27-45D8-9EDE-99D6D63B38DA}" presName="tile3" presStyleLbl="node1" presStyleIdx="2" presStyleCnt="4"/>
      <dgm:spPr/>
      <dgm:t>
        <a:bodyPr/>
        <a:lstStyle/>
        <a:p>
          <a:endParaRPr lang="en-US"/>
        </a:p>
      </dgm:t>
    </dgm:pt>
    <dgm:pt modelId="{71C97558-06BD-497F-BFE3-5FD88C96C08E}" type="pres">
      <dgm:prSet presAssocID="{CE6E1FF7-7F27-45D8-9EDE-99D6D63B38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01ED5-7CA0-477F-8CD4-DF3E55298513}" type="pres">
      <dgm:prSet presAssocID="{CE6E1FF7-7F27-45D8-9EDE-99D6D63B38DA}" presName="tile4" presStyleLbl="node1" presStyleIdx="3" presStyleCnt="4"/>
      <dgm:spPr/>
      <dgm:t>
        <a:bodyPr/>
        <a:lstStyle/>
        <a:p>
          <a:endParaRPr lang="en-US"/>
        </a:p>
      </dgm:t>
    </dgm:pt>
    <dgm:pt modelId="{E3699110-AD39-42FB-B8E3-31FEFB57F1A7}" type="pres">
      <dgm:prSet presAssocID="{CE6E1FF7-7F27-45D8-9EDE-99D6D63B38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AFFDF-04A5-4055-B2B3-14403D58AADE}" type="pres">
      <dgm:prSet presAssocID="{CE6E1FF7-7F27-45D8-9EDE-99D6D63B38DA}" presName="centerTile" presStyleLbl="fgShp" presStyleIdx="0" presStyleCnt="1" custScaleX="96950" custScaleY="8359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145F9-B844-4918-81E2-15B3FA8BE6E6}" type="presOf" srcId="{495D86DE-3B90-49B3-8096-2E15356DC066}" destId="{34801ED5-7CA0-477F-8CD4-DF3E55298513}" srcOrd="0" destOrd="0" presId="urn:microsoft.com/office/officeart/2005/8/layout/matrix1"/>
    <dgm:cxn modelId="{52400EDD-0F23-48BA-94A1-35B71D222349}" type="presOf" srcId="{93C7F67E-6E0B-49BD-893B-AE2142158D05}" destId="{F9956477-4C88-40B7-B5DE-DAC208A428E4}" srcOrd="0" destOrd="0" presId="urn:microsoft.com/office/officeart/2005/8/layout/matrix1"/>
    <dgm:cxn modelId="{34C8BAD5-A0E6-4409-AE7B-8336EE61A930}" type="presOf" srcId="{03744075-B9D8-4B8C-9205-1BCD46D9936B}" destId="{AFF17AED-F689-4767-9CE2-9C96AC70C5BC}" srcOrd="0" destOrd="0" presId="urn:microsoft.com/office/officeart/2005/8/layout/matrix1"/>
    <dgm:cxn modelId="{0931E3B0-F485-4B5A-8D22-DA5822945D1E}" type="presOf" srcId="{57AF0775-538F-4436-B3A8-4D11D7B8D2F0}" destId="{3C58146C-9737-48AA-9440-32848583910B}" srcOrd="0" destOrd="0" presId="urn:microsoft.com/office/officeart/2005/8/layout/matrix1"/>
    <dgm:cxn modelId="{611551E4-D672-4C6F-903B-BA0862955D1B}" srcId="{50CB03F5-79CC-4E73-9A28-DB954A09F539}" destId="{495D86DE-3B90-49B3-8096-2E15356DC066}" srcOrd="3" destOrd="0" parTransId="{29A98548-41A2-4A35-9672-364728051689}" sibTransId="{CBBF8114-AE65-44F2-9F24-DE82B62897FD}"/>
    <dgm:cxn modelId="{6A77B4EB-3649-4F13-B29C-7B8D18768995}" type="presOf" srcId="{03744075-B9D8-4B8C-9205-1BCD46D9936B}" destId="{EF4EC1F2-1D7B-4F42-A44E-0D929ADD8C34}" srcOrd="1" destOrd="0" presId="urn:microsoft.com/office/officeart/2005/8/layout/matrix1"/>
    <dgm:cxn modelId="{0ED05C00-B837-4EBF-A975-35FC71726A3C}" type="presOf" srcId="{50CB03F5-79CC-4E73-9A28-DB954A09F539}" destId="{C0FAFFDF-04A5-4055-B2B3-14403D58AADE}" srcOrd="0" destOrd="0" presId="urn:microsoft.com/office/officeart/2005/8/layout/matrix1"/>
    <dgm:cxn modelId="{E46C0C17-91FE-4104-99CC-07D035945409}" srcId="{CE6E1FF7-7F27-45D8-9EDE-99D6D63B38DA}" destId="{50CB03F5-79CC-4E73-9A28-DB954A09F539}" srcOrd="0" destOrd="0" parTransId="{66C25B53-87DB-42EE-8B6E-C2E4CFF94753}" sibTransId="{920A3AB2-7259-4A56-9699-F8DD7AF16AA6}"/>
    <dgm:cxn modelId="{F3D82BF6-C4FA-4DE6-A15B-375EF2FD8DEC}" srcId="{50CB03F5-79CC-4E73-9A28-DB954A09F539}" destId="{57AF0775-538F-4436-B3A8-4D11D7B8D2F0}" srcOrd="0" destOrd="0" parTransId="{F8AD2505-77B4-43B4-8974-CA1F5C31CC61}" sibTransId="{927309BA-2FF3-416B-8740-71AAEC50F62D}"/>
    <dgm:cxn modelId="{47B805AC-1166-4AA9-9D3E-8F6B87BA2319}" type="presOf" srcId="{57AF0775-538F-4436-B3A8-4D11D7B8D2F0}" destId="{17950091-2FB5-4F60-A008-1F4E9A6A2343}" srcOrd="1" destOrd="0" presId="urn:microsoft.com/office/officeart/2005/8/layout/matrix1"/>
    <dgm:cxn modelId="{8D71E7DE-2710-47E1-887A-DC35BDDC5701}" type="presOf" srcId="{93C7F67E-6E0B-49BD-893B-AE2142158D05}" destId="{71C97558-06BD-497F-BFE3-5FD88C96C08E}" srcOrd="1" destOrd="0" presId="urn:microsoft.com/office/officeart/2005/8/layout/matrix1"/>
    <dgm:cxn modelId="{E11003B6-F1F4-40B1-9AA7-581C6B1ECA94}" type="presOf" srcId="{495D86DE-3B90-49B3-8096-2E15356DC066}" destId="{E3699110-AD39-42FB-B8E3-31FEFB57F1A7}" srcOrd="1" destOrd="0" presId="urn:microsoft.com/office/officeart/2005/8/layout/matrix1"/>
    <dgm:cxn modelId="{93C87D90-C000-47A3-B1E1-68EBAE0D290D}" srcId="{50CB03F5-79CC-4E73-9A28-DB954A09F539}" destId="{93C7F67E-6E0B-49BD-893B-AE2142158D05}" srcOrd="2" destOrd="0" parTransId="{ABA1CC35-29A2-45BD-A7EA-251601CBEA0B}" sibTransId="{99C293FB-AC62-45A5-B9D8-4358097D6AB6}"/>
    <dgm:cxn modelId="{770292C3-95FE-4C14-B748-81BC7BC522B6}" type="presOf" srcId="{CE6E1FF7-7F27-45D8-9EDE-99D6D63B38DA}" destId="{688782C4-7F02-4645-A190-19F4A24B043B}" srcOrd="0" destOrd="0" presId="urn:microsoft.com/office/officeart/2005/8/layout/matrix1"/>
    <dgm:cxn modelId="{0888F52E-E81F-49C0-8F41-868A81BDE900}" srcId="{50CB03F5-79CC-4E73-9A28-DB954A09F539}" destId="{03744075-B9D8-4B8C-9205-1BCD46D9936B}" srcOrd="1" destOrd="0" parTransId="{C201C5FC-7AC9-4870-A2C6-4ACAAD5AEA18}" sibTransId="{D6D84C40-D77E-4E5B-8F53-A460CB362D16}"/>
    <dgm:cxn modelId="{D2F6ACF6-F098-4EF6-B2A7-7CF89D0C4ABB}" type="presParOf" srcId="{688782C4-7F02-4645-A190-19F4A24B043B}" destId="{53FFEBAF-982D-44D0-8B3E-BBE971CE37FB}" srcOrd="0" destOrd="0" presId="urn:microsoft.com/office/officeart/2005/8/layout/matrix1"/>
    <dgm:cxn modelId="{A92E6D73-3C91-4D06-B852-42F56CABAF74}" type="presParOf" srcId="{53FFEBAF-982D-44D0-8B3E-BBE971CE37FB}" destId="{3C58146C-9737-48AA-9440-32848583910B}" srcOrd="0" destOrd="0" presId="urn:microsoft.com/office/officeart/2005/8/layout/matrix1"/>
    <dgm:cxn modelId="{2FBE9200-C0E8-4537-9700-A8933C2255E3}" type="presParOf" srcId="{53FFEBAF-982D-44D0-8B3E-BBE971CE37FB}" destId="{17950091-2FB5-4F60-A008-1F4E9A6A2343}" srcOrd="1" destOrd="0" presId="urn:microsoft.com/office/officeart/2005/8/layout/matrix1"/>
    <dgm:cxn modelId="{E519C478-FF8B-454F-B7D7-76C4BAF012BB}" type="presParOf" srcId="{53FFEBAF-982D-44D0-8B3E-BBE971CE37FB}" destId="{AFF17AED-F689-4767-9CE2-9C96AC70C5BC}" srcOrd="2" destOrd="0" presId="urn:microsoft.com/office/officeart/2005/8/layout/matrix1"/>
    <dgm:cxn modelId="{2B9089BE-04A8-4A37-97D6-5C19951034FB}" type="presParOf" srcId="{53FFEBAF-982D-44D0-8B3E-BBE971CE37FB}" destId="{EF4EC1F2-1D7B-4F42-A44E-0D929ADD8C34}" srcOrd="3" destOrd="0" presId="urn:microsoft.com/office/officeart/2005/8/layout/matrix1"/>
    <dgm:cxn modelId="{798A2AC1-E7FD-4C66-8033-688F13E1B853}" type="presParOf" srcId="{53FFEBAF-982D-44D0-8B3E-BBE971CE37FB}" destId="{F9956477-4C88-40B7-B5DE-DAC208A428E4}" srcOrd="4" destOrd="0" presId="urn:microsoft.com/office/officeart/2005/8/layout/matrix1"/>
    <dgm:cxn modelId="{6129A6EA-3785-4B9D-8004-3A7C83F72272}" type="presParOf" srcId="{53FFEBAF-982D-44D0-8B3E-BBE971CE37FB}" destId="{71C97558-06BD-497F-BFE3-5FD88C96C08E}" srcOrd="5" destOrd="0" presId="urn:microsoft.com/office/officeart/2005/8/layout/matrix1"/>
    <dgm:cxn modelId="{1548DC1C-6789-4538-814D-958DEFB7A46E}" type="presParOf" srcId="{53FFEBAF-982D-44D0-8B3E-BBE971CE37FB}" destId="{34801ED5-7CA0-477F-8CD4-DF3E55298513}" srcOrd="6" destOrd="0" presId="urn:microsoft.com/office/officeart/2005/8/layout/matrix1"/>
    <dgm:cxn modelId="{6C5496DA-7FAB-42DF-B502-F4AF1DA7741D}" type="presParOf" srcId="{53FFEBAF-982D-44D0-8B3E-BBE971CE37FB}" destId="{E3699110-AD39-42FB-B8E3-31FEFB57F1A7}" srcOrd="7" destOrd="0" presId="urn:microsoft.com/office/officeart/2005/8/layout/matrix1"/>
    <dgm:cxn modelId="{68DD2A05-4BA8-475C-AEE2-ADAD0C9064F7}" type="presParOf" srcId="{688782C4-7F02-4645-A190-19F4A24B043B}" destId="{C0FAFFDF-04A5-4055-B2B3-14403D58AA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53F48-9AB3-4CB2-998B-8119528D82E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7791C-7C72-43B7-9EF7-2D24D5BADBEA}">
      <dgm:prSet phldrT="[Text]" custT="1"/>
      <dgm:spPr>
        <a:solidFill>
          <a:srgbClr val="A5EDF5"/>
        </a:solidFill>
      </dgm:spPr>
      <dgm:t>
        <a:bodyPr/>
        <a:lstStyle/>
        <a:p>
          <a:r>
            <a:rPr lang="bn-IN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১.এসিড বৃষ্টি</a:t>
          </a:r>
          <a:r>
            <a:rPr lang="bn-IN" sz="4000" dirty="0" smtClean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কী?  </a:t>
          </a:r>
          <a:endParaRPr lang="en-US" sz="4000" dirty="0">
            <a:solidFill>
              <a:srgbClr val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24E5B9-AC29-4E0B-9D65-A91CCA3365B0}" type="parTrans" cxnId="{7B13B6A6-1F31-4AE2-8D41-FC4ECCB9524D}">
      <dgm:prSet/>
      <dgm:spPr/>
      <dgm:t>
        <a:bodyPr/>
        <a:lstStyle/>
        <a:p>
          <a:endParaRPr lang="en-US"/>
        </a:p>
      </dgm:t>
    </dgm:pt>
    <dgm:pt modelId="{ADBF3580-91EB-4D17-A0D0-E1EEFF82D739}" type="sibTrans" cxnId="{7B13B6A6-1F31-4AE2-8D41-FC4ECCB9524D}">
      <dgm:prSet/>
      <dgm:spPr/>
      <dgm:t>
        <a:bodyPr/>
        <a:lstStyle/>
        <a:p>
          <a:endParaRPr lang="en-US"/>
        </a:p>
      </dgm:t>
    </dgm:pt>
    <dgm:pt modelId="{9C67DEA9-2EF5-4F48-A2CB-2D35EC63A84C}">
      <dgm:prSet phldrT="[Text]" custT="1"/>
      <dgm:spPr>
        <a:solidFill>
          <a:srgbClr val="FFFF99"/>
        </a:solidFill>
      </dgm:spPr>
      <dgm:t>
        <a:bodyPr/>
        <a:lstStyle/>
        <a:p>
          <a:r>
            <a:rPr lang="bn-IN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40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bn-IN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r>
            <a:rPr lang="en-US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bn-IN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r>
            <a:rPr lang="en-US" sz="2400" dirty="0" smtClean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rgbClr val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7AC02F-F085-4DBF-BA3F-D6DA5136ABA6}" type="parTrans" cxnId="{4AE0B95E-E430-4E89-B71A-71CE0A2A409B}">
      <dgm:prSet/>
      <dgm:spPr/>
      <dgm:t>
        <a:bodyPr/>
        <a:lstStyle/>
        <a:p>
          <a:endParaRPr lang="en-US"/>
        </a:p>
      </dgm:t>
    </dgm:pt>
    <dgm:pt modelId="{2A1EEFC0-20F9-4BD1-94C9-3F8FC88B99B8}" type="sibTrans" cxnId="{4AE0B95E-E430-4E89-B71A-71CE0A2A409B}">
      <dgm:prSet/>
      <dgm:spPr/>
      <dgm:t>
        <a:bodyPr/>
        <a:lstStyle/>
        <a:p>
          <a:endParaRPr lang="en-US"/>
        </a:p>
      </dgm:t>
    </dgm:pt>
    <dgm:pt modelId="{39BA158D-F18A-42E2-8471-D26234950C25}">
      <dgm:prSet custT="1"/>
      <dgm:spPr>
        <a:solidFill>
          <a:srgbClr val="A6F4A2"/>
        </a:solidFill>
      </dgm:spPr>
      <dgm:t>
        <a:bodyPr/>
        <a:lstStyle/>
        <a:p>
          <a:pPr algn="l"/>
          <a:r>
            <a:rPr lang="bn-IN" sz="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IN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.বায়ুর দূষক কী কী ?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IN" sz="8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68BBF6-7C97-4F41-A72C-6EF9399C191E}" type="parTrans" cxnId="{810AB81A-C982-4DB7-A84B-761CA8CD66BA}">
      <dgm:prSet/>
      <dgm:spPr/>
      <dgm:t>
        <a:bodyPr/>
        <a:lstStyle/>
        <a:p>
          <a:endParaRPr lang="en-US"/>
        </a:p>
      </dgm:t>
    </dgm:pt>
    <dgm:pt modelId="{D1B51FAE-0B56-4ED8-A82C-E88B17F015FE}" type="sibTrans" cxnId="{810AB81A-C982-4DB7-A84B-761CA8CD66BA}">
      <dgm:prSet/>
      <dgm:spPr/>
      <dgm:t>
        <a:bodyPr/>
        <a:lstStyle/>
        <a:p>
          <a:endParaRPr lang="en-US"/>
        </a:p>
      </dgm:t>
    </dgm:pt>
    <dgm:pt modelId="{56BA096E-11EC-49BE-90F1-FDCC32465A5E}">
      <dgm:prSet custT="1"/>
      <dgm:spPr>
        <a:solidFill>
          <a:srgbClr val="CB96F2"/>
        </a:solidFill>
      </dgm:spPr>
      <dgm:t>
        <a:bodyPr/>
        <a:lstStyle/>
        <a:p>
          <a:pPr algn="l"/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4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bn-IN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 কেন ক্ষতিকর ? </a:t>
          </a:r>
          <a:r>
            <a:rPr lang="bn-IN" sz="20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48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" b="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611FAF-148F-4C1C-A30D-403C5176AF9F}" type="parTrans" cxnId="{0BDB590D-CA85-4849-8CF1-A9EB4F075A33}">
      <dgm:prSet/>
      <dgm:spPr/>
      <dgm:t>
        <a:bodyPr/>
        <a:lstStyle/>
        <a:p>
          <a:endParaRPr lang="en-US"/>
        </a:p>
      </dgm:t>
    </dgm:pt>
    <dgm:pt modelId="{DCCDBBEA-D46C-4EB2-AA59-16789004071D}" type="sibTrans" cxnId="{0BDB590D-CA85-4849-8CF1-A9EB4F075A33}">
      <dgm:prSet/>
      <dgm:spPr/>
      <dgm:t>
        <a:bodyPr/>
        <a:lstStyle/>
        <a:p>
          <a:endParaRPr lang="en-US"/>
        </a:p>
      </dgm:t>
    </dgm:pt>
    <dgm:pt modelId="{5F60AC9A-A144-4CCE-AA34-22E2D4B93CF8}" type="pres">
      <dgm:prSet presAssocID="{EFF53F48-9AB3-4CB2-998B-8119528D82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F8DF0-48F0-4FEB-8D03-242509F4ADFC}" type="pres">
      <dgm:prSet presAssocID="{E727791C-7C72-43B7-9EF7-2D24D5BADBEA}" presName="parentText" presStyleLbl="node1" presStyleIdx="0" presStyleCnt="4" custLinFactY="-237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038F8-0B8F-495D-9356-A28D9F55B678}" type="pres">
      <dgm:prSet presAssocID="{ADBF3580-91EB-4D17-A0D0-E1EEFF82D739}" presName="spacer" presStyleCnt="0"/>
      <dgm:spPr/>
    </dgm:pt>
    <dgm:pt modelId="{C17FA148-92DF-4193-B9A8-3578D82D0218}" type="pres">
      <dgm:prSet presAssocID="{9C67DEA9-2EF5-4F48-A2CB-2D35EC63A84C}" presName="parentText" presStyleLbl="node1" presStyleIdx="1" presStyleCnt="4" custLinFactY="18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EE7B1-DF45-4E42-9761-FBD5DE0EFC24}" type="pres">
      <dgm:prSet presAssocID="{2A1EEFC0-20F9-4BD1-94C9-3F8FC88B99B8}" presName="spacer" presStyleCnt="0"/>
      <dgm:spPr/>
    </dgm:pt>
    <dgm:pt modelId="{F02D0047-8C28-44E1-AAD0-03101AA76407}" type="pres">
      <dgm:prSet presAssocID="{39BA158D-F18A-42E2-8471-D26234950C25}" presName="parentText" presStyleLbl="node1" presStyleIdx="2" presStyleCnt="4" custLinFactY="62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45205-9A18-4341-9A49-9CBDA79C3E85}" type="pres">
      <dgm:prSet presAssocID="{D1B51FAE-0B56-4ED8-A82C-E88B17F015FE}" presName="spacer" presStyleCnt="0"/>
      <dgm:spPr/>
    </dgm:pt>
    <dgm:pt modelId="{9CBFCB4D-C64C-47EB-905F-A22404877907}" type="pres">
      <dgm:prSet presAssocID="{56BA096E-11EC-49BE-90F1-FDCC32465A5E}" presName="parentText" presStyleLbl="node1" presStyleIdx="3" presStyleCnt="4" custLinFactY="21906" custLinFactNeighborX="-5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CF00F-64A9-4D5C-B103-A9A45680F22F}" type="presOf" srcId="{E727791C-7C72-43B7-9EF7-2D24D5BADBEA}" destId="{FB5F8DF0-48F0-4FEB-8D03-242509F4ADFC}" srcOrd="0" destOrd="0" presId="urn:microsoft.com/office/officeart/2005/8/layout/vList2"/>
    <dgm:cxn modelId="{7B13B6A6-1F31-4AE2-8D41-FC4ECCB9524D}" srcId="{EFF53F48-9AB3-4CB2-998B-8119528D82EB}" destId="{E727791C-7C72-43B7-9EF7-2D24D5BADBEA}" srcOrd="0" destOrd="0" parTransId="{7C24E5B9-AC29-4E0B-9D65-A91CCA3365B0}" sibTransId="{ADBF3580-91EB-4D17-A0D0-E1EEFF82D739}"/>
    <dgm:cxn modelId="{A38CAD72-E27A-44AF-81EE-7B883A7F5D7B}" type="presOf" srcId="{56BA096E-11EC-49BE-90F1-FDCC32465A5E}" destId="{9CBFCB4D-C64C-47EB-905F-A22404877907}" srcOrd="0" destOrd="0" presId="urn:microsoft.com/office/officeart/2005/8/layout/vList2"/>
    <dgm:cxn modelId="{9EC2B32F-E3F5-464C-AF49-A02EAA373FF3}" type="presOf" srcId="{39BA158D-F18A-42E2-8471-D26234950C25}" destId="{F02D0047-8C28-44E1-AAD0-03101AA76407}" srcOrd="0" destOrd="0" presId="urn:microsoft.com/office/officeart/2005/8/layout/vList2"/>
    <dgm:cxn modelId="{5ECABFAD-7C26-4C1D-B418-9E6E94BB6D91}" type="presOf" srcId="{EFF53F48-9AB3-4CB2-998B-8119528D82EB}" destId="{5F60AC9A-A144-4CCE-AA34-22E2D4B93CF8}" srcOrd="0" destOrd="0" presId="urn:microsoft.com/office/officeart/2005/8/layout/vList2"/>
    <dgm:cxn modelId="{0BDB590D-CA85-4849-8CF1-A9EB4F075A33}" srcId="{EFF53F48-9AB3-4CB2-998B-8119528D82EB}" destId="{56BA096E-11EC-49BE-90F1-FDCC32465A5E}" srcOrd="3" destOrd="0" parTransId="{6C611FAF-148F-4C1C-A30D-403C5176AF9F}" sibTransId="{DCCDBBEA-D46C-4EB2-AA59-16789004071D}"/>
    <dgm:cxn modelId="{79A3FA46-E371-4A37-97F9-5A8842A7712A}" type="presOf" srcId="{9C67DEA9-2EF5-4F48-A2CB-2D35EC63A84C}" destId="{C17FA148-92DF-4193-B9A8-3578D82D0218}" srcOrd="0" destOrd="0" presId="urn:microsoft.com/office/officeart/2005/8/layout/vList2"/>
    <dgm:cxn modelId="{4AE0B95E-E430-4E89-B71A-71CE0A2A409B}" srcId="{EFF53F48-9AB3-4CB2-998B-8119528D82EB}" destId="{9C67DEA9-2EF5-4F48-A2CB-2D35EC63A84C}" srcOrd="1" destOrd="0" parTransId="{357AC02F-F085-4DBF-BA3F-D6DA5136ABA6}" sibTransId="{2A1EEFC0-20F9-4BD1-94C9-3F8FC88B99B8}"/>
    <dgm:cxn modelId="{810AB81A-C982-4DB7-A84B-761CA8CD66BA}" srcId="{EFF53F48-9AB3-4CB2-998B-8119528D82EB}" destId="{39BA158D-F18A-42E2-8471-D26234950C25}" srcOrd="2" destOrd="0" parTransId="{B068BBF6-7C97-4F41-A72C-6EF9399C191E}" sibTransId="{D1B51FAE-0B56-4ED8-A82C-E88B17F015FE}"/>
    <dgm:cxn modelId="{ACDDAB95-9955-4DB9-A760-DED7BC60C317}" type="presParOf" srcId="{5F60AC9A-A144-4CCE-AA34-22E2D4B93CF8}" destId="{FB5F8DF0-48F0-4FEB-8D03-242509F4ADFC}" srcOrd="0" destOrd="0" presId="urn:microsoft.com/office/officeart/2005/8/layout/vList2"/>
    <dgm:cxn modelId="{C5A7D304-9CD9-4F11-8B74-B6D1CAD288E6}" type="presParOf" srcId="{5F60AC9A-A144-4CCE-AA34-22E2D4B93CF8}" destId="{FE0038F8-0B8F-495D-9356-A28D9F55B678}" srcOrd="1" destOrd="0" presId="urn:microsoft.com/office/officeart/2005/8/layout/vList2"/>
    <dgm:cxn modelId="{E34CBFDF-E6D5-4765-9D99-57DDC00072FF}" type="presParOf" srcId="{5F60AC9A-A144-4CCE-AA34-22E2D4B93CF8}" destId="{C17FA148-92DF-4193-B9A8-3578D82D0218}" srcOrd="2" destOrd="0" presId="urn:microsoft.com/office/officeart/2005/8/layout/vList2"/>
    <dgm:cxn modelId="{29041305-E9CA-4D3E-9F09-9C3787FC17DE}" type="presParOf" srcId="{5F60AC9A-A144-4CCE-AA34-22E2D4B93CF8}" destId="{ABDEE7B1-DF45-4E42-9761-FBD5DE0EFC24}" srcOrd="3" destOrd="0" presId="urn:microsoft.com/office/officeart/2005/8/layout/vList2"/>
    <dgm:cxn modelId="{5830A68A-FE9A-495C-B083-EF23FF27BC90}" type="presParOf" srcId="{5F60AC9A-A144-4CCE-AA34-22E2D4B93CF8}" destId="{F02D0047-8C28-44E1-AAD0-03101AA76407}" srcOrd="4" destOrd="0" presId="urn:microsoft.com/office/officeart/2005/8/layout/vList2"/>
    <dgm:cxn modelId="{ABA8C8FD-5D89-40A4-ACB9-DC986649E5D3}" type="presParOf" srcId="{5F60AC9A-A144-4CCE-AA34-22E2D4B93CF8}" destId="{A8A45205-9A18-4341-9A49-9CBDA79C3E85}" srcOrd="5" destOrd="0" presId="urn:microsoft.com/office/officeart/2005/8/layout/vList2"/>
    <dgm:cxn modelId="{C8B4B902-5F72-4F86-A5A9-08A450468EF1}" type="presParOf" srcId="{5F60AC9A-A144-4CCE-AA34-22E2D4B93CF8}" destId="{9CBFCB4D-C64C-47EB-905F-A224048779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5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8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91F3-F899-4A66-B43A-1F4F612DE53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512A-0072-4CF8-9E27-F194B3BE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524" y="2543357"/>
            <a:ext cx="6053070" cy="3883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7" y="314325"/>
            <a:ext cx="4343398" cy="155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4969" y="900114"/>
            <a:ext cx="3170405" cy="1243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2" t="3499" r="21254" b="2501"/>
          <a:stretch/>
        </p:blipFill>
        <p:spPr>
          <a:xfrm>
            <a:off x="171448" y="214312"/>
            <a:ext cx="4343401" cy="2771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1" y="228834"/>
            <a:ext cx="4271962" cy="2738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D2AC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1" y="3943349"/>
            <a:ext cx="4271962" cy="2747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7163" y="3043239"/>
            <a:ext cx="8843962" cy="832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ইটভাটা, যানবাহন, কলকারখানা ও সিগারেট থেকে নির্গত বিষাক্ত ধোঁয়া বায়ুতে মিশে কার্বন ডাইঅক্সাইড,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মনোঅক্সাইড , সালফার ডাইঅক্সাইড ইত্যাদি গ্যাসের পরিমাণ বৃদ্ধি করে যা মানুষের জন্য ক্ষতিকর ।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929064"/>
            <a:ext cx="4314825" cy="2786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71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484938"/>
            <a:ext cx="3429000" cy="3415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018" y="505157"/>
            <a:ext cx="4843871" cy="3366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Oval Callout 3"/>
          <p:cNvSpPr/>
          <p:nvPr/>
        </p:nvSpPr>
        <p:spPr>
          <a:xfrm>
            <a:off x="734246" y="4321886"/>
            <a:ext cx="8250550" cy="1966650"/>
          </a:xfrm>
          <a:prstGeom prst="wedgeEllipseCallout">
            <a:avLst>
              <a:gd name="adj1" fmla="val 2619"/>
              <a:gd name="adj2" fmla="val -71959"/>
            </a:avLst>
          </a:prstGeom>
          <a:solidFill>
            <a:srgbClr val="A5EDF5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ও শিল্পকারখানা থেকে নির্গত কার্বন ডাইঅক্সাইড গ্যস বায়ুতে মিশে যায় । </a:t>
            </a:r>
          </a:p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 গাছ-পালা বায়ু থেকে কার্বন ডাইঅক্সাইড গ্যাস খাদ্য হিসাবে গ্রহন  করে । নির্বিচারে      বনজঙ্গল কেটে ফেলার কারণে বায়ুতে কার্বন ডাইঅক্সাইডের পরিমাণ আরও বেরে যায় ।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53451" y="409625"/>
            <a:ext cx="3975917" cy="1702511"/>
          </a:xfrm>
          <a:prstGeom prst="cloudCallout">
            <a:avLst>
              <a:gd name="adj1" fmla="val 2176"/>
              <a:gd name="adj2" fmla="val 114886"/>
            </a:avLst>
          </a:prstGeom>
          <a:solidFill>
            <a:srgbClr val="34FC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friendshelpingeachotherstudyforatestconversatio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89" y="545708"/>
            <a:ext cx="2189409" cy="1975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Explosion 2 3"/>
          <p:cNvSpPr/>
          <p:nvPr/>
        </p:nvSpPr>
        <p:spPr>
          <a:xfrm>
            <a:off x="7038139" y="358828"/>
            <a:ext cx="2105861" cy="1498548"/>
          </a:xfrm>
          <a:prstGeom prst="irregularSeal2">
            <a:avLst/>
          </a:prstGeom>
          <a:solidFill>
            <a:srgbClr val="3DEA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মিনিট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28606" y="3706098"/>
            <a:ext cx="8458200" cy="1648495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006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কেন দূষিত হয় ? ব্যাখ্যা কর ।   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66" y="265045"/>
            <a:ext cx="3682774" cy="2301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65" y="3869802"/>
            <a:ext cx="3882118" cy="2401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D2AC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73" y="3830519"/>
            <a:ext cx="3772198" cy="2416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73" y="292816"/>
            <a:ext cx="3843339" cy="2313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88" y="3257550"/>
            <a:ext cx="884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" y="2855007"/>
            <a:ext cx="8758237" cy="726520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 গ্রহনের ফলে ফুসফুসে ক্যান্সার, শ্বাসকষ্টজনিত রোগ, চোখে অ্যালার্জি ইত্যাদি দেখা দেয়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3474" y="400050"/>
            <a:ext cx="384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ফুসফুসে                            ক্যান্সার </a:t>
            </a:r>
            <a:endParaRPr lang="en-US" sz="2400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1239" y="5748561"/>
            <a:ext cx="11144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9450" y="5139485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চোখে অ্যালার্জি 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7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3" y="642938"/>
            <a:ext cx="4033158" cy="362576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069" y="657224"/>
            <a:ext cx="3873345" cy="3611482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Rectangular Callout 5"/>
          <p:cNvSpPr/>
          <p:nvPr/>
        </p:nvSpPr>
        <p:spPr>
          <a:xfrm>
            <a:off x="171444" y="4843463"/>
            <a:ext cx="4343400" cy="1314450"/>
          </a:xfrm>
          <a:prstGeom prst="wedgeRectCallout">
            <a:avLst>
              <a:gd name="adj1" fmla="val -1096"/>
              <a:gd name="adj2" fmla="val -140761"/>
            </a:avLst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বায়ুদূষণের ফলে পৃথিবীর তাপমাত্র বেড়ে যায় ।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কোনো কোনো অঞ্চলে খরা দেখা দেয় ।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695819" y="4867276"/>
            <a:ext cx="4343400" cy="1314450"/>
          </a:xfrm>
          <a:prstGeom prst="wedgeRectCallout">
            <a:avLst>
              <a:gd name="adj1" fmla="val 1865"/>
              <a:gd name="adj2" fmla="val -141848"/>
            </a:avLst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বায়ুদূষণের ফলে সমুদ্রপৃষ্ঠের গড় উচ্চতা বেড়ে যায় ।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সমুদ্র উপকূলবর্তী নিচু স্থলভূমি পানিতে ডুবে যায়  । 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3" y="554960"/>
            <a:ext cx="2294469" cy="17538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loud Callout 2"/>
          <p:cNvSpPr/>
          <p:nvPr/>
        </p:nvSpPr>
        <p:spPr>
          <a:xfrm>
            <a:off x="2689902" y="447236"/>
            <a:ext cx="4067034" cy="1460311"/>
          </a:xfrm>
          <a:prstGeom prst="cloudCallout">
            <a:avLst>
              <a:gd name="adj1" fmla="val -23243"/>
              <a:gd name="adj2" fmla="val 1557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6802877" y="372089"/>
            <a:ext cx="2341123" cy="1742462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মিনিট </a:t>
            </a:r>
            <a:endParaRPr lang="en-US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5645" y="3678528"/>
            <a:ext cx="8506882" cy="2228045"/>
          </a:xfrm>
          <a:prstGeom prst="horizontalScroll">
            <a:avLst/>
          </a:prstGeom>
          <a:solidFill>
            <a:srgbClr val="93E9ED"/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 থেকে নির্গত ধোঁয়া জীব পরিবেশের উপর কী প্রভাব ফেলে ব্যাখ্যা কর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4699343"/>
              </p:ext>
            </p:extLst>
          </p:nvPr>
        </p:nvGraphicFramePr>
        <p:xfrm>
          <a:off x="729615" y="1891239"/>
          <a:ext cx="7585710" cy="425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loud Callout 1"/>
          <p:cNvSpPr/>
          <p:nvPr/>
        </p:nvSpPr>
        <p:spPr>
          <a:xfrm>
            <a:off x="1894114" y="142875"/>
            <a:ext cx="4749575" cy="1310185"/>
          </a:xfrm>
          <a:prstGeom prst="cloudCallout">
            <a:avLst>
              <a:gd name="adj1" fmla="val -8704"/>
              <a:gd name="adj2" fmla="val 1005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6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F8DF0-48F0-4FEB-8D03-242509F4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FB5F8DF0-48F0-4FEB-8D03-242509F4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FB5F8DF0-48F0-4FEB-8D03-242509F4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7FA148-92DF-4193-B9A8-3578D82D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C17FA148-92DF-4193-B9A8-3578D82D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C17FA148-92DF-4193-B9A8-3578D82D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2D0047-8C28-44E1-AAD0-03101AA7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F02D0047-8C28-44E1-AAD0-03101AA7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F02D0047-8C28-44E1-AAD0-03101AA7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BFCB4D-C64C-47EB-905F-A2240487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9CBFCB4D-C64C-47EB-905F-A2240487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9CBFCB4D-C64C-47EB-905F-A2240487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43125" y="157163"/>
            <a:ext cx="4900613" cy="1428751"/>
          </a:xfrm>
          <a:prstGeom prst="cloudCallout">
            <a:avLst>
              <a:gd name="adj1" fmla="val 482"/>
              <a:gd name="adj2" fmla="val 158862"/>
            </a:avLst>
          </a:prstGeom>
          <a:solidFill>
            <a:srgbClr val="55DB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69085" y="2735037"/>
            <a:ext cx="8297839" cy="20038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সিগারেট থেকে নির্গত ধোঁয়া মানুষের জন্য মারাত্নক ক্ষতিকর এ সম্পর্কে তোমার মতামত কী ।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17" y="4738869"/>
            <a:ext cx="3246630" cy="162927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48831" y="257629"/>
            <a:ext cx="1460310" cy="655093"/>
          </a:xfrm>
          <a:prstGeom prst="cloudCallout">
            <a:avLst>
              <a:gd name="adj1" fmla="val 134307"/>
              <a:gd name="adj2" fmla="val 279901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7306614" y="275405"/>
            <a:ext cx="1460310" cy="655093"/>
          </a:xfrm>
          <a:prstGeom prst="cloudCallout">
            <a:avLst>
              <a:gd name="adj1" fmla="val -78237"/>
              <a:gd name="adj2" fmla="val 319220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06" y="379451"/>
            <a:ext cx="8236554" cy="1846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62362" y="2227738"/>
            <a:ext cx="497696" cy="3955182"/>
            <a:chOff x="4418097" y="2115403"/>
            <a:chExt cx="458533" cy="3712191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57784" y="214314"/>
            <a:ext cx="8486168" cy="1600199"/>
            <a:chOff x="320550" y="560917"/>
            <a:chExt cx="8371265" cy="1324177"/>
          </a:xfrm>
          <a:solidFill>
            <a:srgbClr val="FFFFFF"/>
          </a:solidFill>
          <a:effectLst/>
        </p:grpSpPr>
        <p:sp>
          <p:nvSpPr>
            <p:cNvPr id="7" name="Down Ribbon 6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9157" y="843471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0638" y="2141923"/>
            <a:ext cx="3614138" cy="4130290"/>
            <a:chOff x="386365" y="2034860"/>
            <a:chExt cx="3786389" cy="3876541"/>
          </a:xfrm>
          <a:solidFill>
            <a:srgbClr val="CCFFFF"/>
          </a:solidFill>
        </p:grpSpPr>
        <p:sp>
          <p:nvSpPr>
            <p:cNvPr id="10" name="TextBox 9"/>
            <p:cNvSpPr txBox="1"/>
            <p:nvPr/>
          </p:nvSpPr>
          <p:spPr>
            <a:xfrm>
              <a:off x="386365" y="2034860"/>
              <a:ext cx="3786389" cy="38765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63490" y="2292439"/>
              <a:ext cx="3252544" cy="3553330"/>
              <a:chOff x="818036" y="2266682"/>
              <a:chExt cx="3252544" cy="3553330"/>
            </a:xfrm>
            <a:grpFill/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9482" y="2266682"/>
                <a:ext cx="1328123" cy="1473406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12700" stA="38000" endPos="28000" dist="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18036" y="3994511"/>
                <a:ext cx="3163450" cy="55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মো. আব্দুল মজিদ মিঞা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88690" y="4554011"/>
                <a:ext cx="2108846" cy="2836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00942" y="4895276"/>
                <a:ext cx="3169638" cy="3283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বাজার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ফাজিল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মাদরাসা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00942" y="5316042"/>
                <a:ext cx="3169638" cy="2336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।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0942" y="5595399"/>
                <a:ext cx="3169638" cy="22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984" y="2197323"/>
              <a:ext cx="829632" cy="764817"/>
            </a:xfrm>
            <a:prstGeom prst="round2DiagRect">
              <a:avLst>
                <a:gd name="adj1" fmla="val 16667"/>
                <a:gd name="adj2" fmla="val 0"/>
              </a:avLst>
            </a:prstGeom>
            <a:grpFill/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5100641" y="2210533"/>
            <a:ext cx="3743317" cy="4047960"/>
            <a:chOff x="5100033" y="2099255"/>
            <a:chExt cx="3657601" cy="3799269"/>
          </a:xfrm>
          <a:solidFill>
            <a:srgbClr val="CCFFFF"/>
          </a:solidFill>
        </p:grpSpPr>
        <p:sp>
          <p:nvSpPr>
            <p:cNvPr id="20" name="TextBox 19"/>
            <p:cNvSpPr txBox="1"/>
            <p:nvPr/>
          </p:nvSpPr>
          <p:spPr>
            <a:xfrm>
              <a:off x="5100033" y="2099255"/>
              <a:ext cx="3657601" cy="379926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293216" y="2318233"/>
              <a:ext cx="3160384" cy="3389045"/>
              <a:chOff x="5293216" y="2318233"/>
              <a:chExt cx="3160384" cy="3389045"/>
            </a:xfrm>
            <a:grpFill/>
          </p:grpSpPr>
          <p:grpSp>
            <p:nvGrpSpPr>
              <p:cNvPr id="22" name="Group 21"/>
              <p:cNvGrpSpPr/>
              <p:nvPr/>
            </p:nvGrpSpPr>
            <p:grpSpPr>
              <a:xfrm>
                <a:off x="5293216" y="4061012"/>
                <a:ext cx="3160384" cy="1646266"/>
                <a:chOff x="5229490" y="3574289"/>
                <a:chExt cx="2426904" cy="1646266"/>
              </a:xfrm>
              <a:grpFill/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229490" y="3574289"/>
                  <a:ext cx="2416578" cy="43661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 – </a:t>
                  </a:r>
                  <a:r>
                    <a:rPr lang="en-US" b="1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সপ্তম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239381" y="4098724"/>
                  <a:ext cx="2355056" cy="47331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   –  বিজ্ঞান 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243599" y="4744183"/>
                  <a:ext cx="2412795" cy="47637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 –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b="1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ত্রয়োদশ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5949" y="2318233"/>
                <a:ext cx="1495634" cy="151323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97406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76" y="1312836"/>
            <a:ext cx="4906656" cy="4116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71526" y="314325"/>
            <a:ext cx="7629525" cy="640795"/>
          </a:xfrm>
          <a:prstGeom prst="rect">
            <a:avLst/>
          </a:prstGeom>
          <a:solidFill>
            <a:srgbClr val="CC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2" y="5686425"/>
            <a:ext cx="7700963" cy="655082"/>
          </a:xfrm>
          <a:prstGeom prst="rect">
            <a:avLst/>
          </a:prstGeom>
          <a:solidFill>
            <a:srgbClr val="CCFF99"/>
          </a:solidFill>
          <a:ln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একটি ফ্যান ঘুরছে । ফ্যান ঘুরলে আমরা কী পাই ।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12" y="5681663"/>
            <a:ext cx="7700963" cy="655082"/>
          </a:xfrm>
          <a:prstGeom prst="rect">
            <a:avLst/>
          </a:prstGeom>
          <a:solidFill>
            <a:srgbClr val="A5EDF5"/>
          </a:solidFill>
          <a:ln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ফ্যান ঘুরলে আমরা বাতাস বা বায়ু পাই । 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98"/>
          <a:stretch/>
        </p:blipFill>
        <p:spPr>
          <a:xfrm>
            <a:off x="795342" y="1228725"/>
            <a:ext cx="7572859" cy="41005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728663" y="314326"/>
            <a:ext cx="7686678" cy="626507"/>
          </a:xfrm>
          <a:prstGeom prst="rect">
            <a:avLst/>
          </a:prstGeom>
          <a:solidFill>
            <a:srgbClr val="CCFF99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বায়ু বিশুদ্ধ না দূষিত 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828675" y="5572124"/>
            <a:ext cx="7586663" cy="842963"/>
          </a:xfrm>
          <a:prstGeom prst="cloudCallout">
            <a:avLst>
              <a:gd name="adj1" fmla="val -20729"/>
              <a:gd name="adj2" fmla="val -409602"/>
            </a:avLst>
          </a:prstGeom>
          <a:solidFill>
            <a:srgbClr val="00FFFF"/>
          </a:solidFill>
          <a:ln w="38100">
            <a:solidFill>
              <a:srgbClr val="CCFF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চিত্রের বায়ু দূষিত </a:t>
            </a:r>
            <a:endParaRPr lang="en-U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8288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00025" y="185739"/>
            <a:ext cx="8729663" cy="727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 – </a:t>
            </a:r>
            <a:r>
              <a:rPr lang="bn-IN" sz="32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4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85970" y="128589"/>
            <a:ext cx="4943476" cy="1243012"/>
          </a:xfrm>
          <a:prstGeom prst="cloudCallout">
            <a:avLst>
              <a:gd name="adj1" fmla="val -27750"/>
              <a:gd name="adj2" fmla="val 88376"/>
            </a:avLst>
          </a:prstGeom>
          <a:solidFill>
            <a:srgbClr val="B5E7E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42921" y="1985963"/>
            <a:ext cx="7758113" cy="785814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08" y="3300413"/>
            <a:ext cx="7729538" cy="646331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বায়ুদূষণ কী বলতে পারবে 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83" y="4086222"/>
            <a:ext cx="7715250" cy="646331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বায়ুদূষণের উৎসগুলো চিহ্নিত করতে পারবে 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96" y="5714998"/>
            <a:ext cx="7686675" cy="646331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বায়ুদূষণের প্রভাব ব্যাখ্যা করতে পারবে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69" y="4911507"/>
            <a:ext cx="767238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বায়ুদূষণের কারণ বর্ণনা করতে পারবে 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8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69" y="2100264"/>
            <a:ext cx="4076700" cy="2798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37" y="2100264"/>
            <a:ext cx="3957637" cy="2798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242888" y="1243012"/>
            <a:ext cx="4157662" cy="500063"/>
          </a:xfrm>
          <a:prstGeom prst="wedgeRoundRectCallout">
            <a:avLst>
              <a:gd name="adj1" fmla="val -2506"/>
              <a:gd name="adj2" fmla="val 168382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57738" y="1252537"/>
            <a:ext cx="4067176" cy="500063"/>
          </a:xfrm>
          <a:prstGeom prst="wedgeRoundRectCallout">
            <a:avLst>
              <a:gd name="adj1" fmla="val 243"/>
              <a:gd name="adj2" fmla="val 182668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357188"/>
            <a:ext cx="8743950" cy="61221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ছবিগুলো মনোযোগ সহকারে লক্ষ কর    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57174" y="5082949"/>
            <a:ext cx="8458200" cy="1228726"/>
          </a:xfrm>
          <a:prstGeom prst="wedgeEllipseCallout">
            <a:avLst>
              <a:gd name="adj1" fmla="val 9694"/>
              <a:gd name="adj2" fmla="val -16559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সৃষ্ট বিভিন্ন কারণে বায়ুর কোনো কোনো উপাদানের পরিমাণ বেড়ে বা কমে গেলে বায়ু পরিবর্তন হয়ে যায় । বায়ুর এ পরিবর্তন বায়ুদূষণ নামে পরিচিত । </a:t>
            </a:r>
            <a:endParaRPr lang="en-U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7813503"/>
              </p:ext>
            </p:extLst>
          </p:nvPr>
        </p:nvGraphicFramePr>
        <p:xfrm>
          <a:off x="200026" y="214313"/>
          <a:ext cx="8743949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2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AFFDF-04A5-4055-B2B3-14403D58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0FAFFDF-04A5-4055-B2B3-14403D58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0FAFFDF-04A5-4055-B2B3-14403D58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C0FAFFDF-04A5-4055-B2B3-14403D58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C0FAFFDF-04A5-4055-B2B3-14403D58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8146C-9737-48AA-9440-328485839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3C58146C-9737-48AA-9440-328485839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3C58146C-9737-48AA-9440-328485839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3C58146C-9737-48AA-9440-328485839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3C58146C-9737-48AA-9440-328485839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F17AED-F689-4767-9CE2-9C96AC70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AFF17AED-F689-4767-9CE2-9C96AC70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AFF17AED-F689-4767-9CE2-9C96AC70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AFF17AED-F689-4767-9CE2-9C96AC70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AFF17AED-F689-4767-9CE2-9C96AC70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956477-4C88-40B7-B5DE-DAC208A4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F9956477-4C88-40B7-B5DE-DAC208A4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F9956477-4C88-40B7-B5DE-DAC208A4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F9956477-4C88-40B7-B5DE-DAC208A4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F9956477-4C88-40B7-B5DE-DAC208A42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801ED5-7CA0-477F-8CD4-DF3E5529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34801ED5-7CA0-477F-8CD4-DF3E5529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34801ED5-7CA0-477F-8CD4-DF3E5529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34801ED5-7CA0-477F-8CD4-DF3E5529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34801ED5-7CA0-477F-8CD4-DF3E5529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07984" y="517312"/>
            <a:ext cx="4017411" cy="1750375"/>
          </a:xfrm>
          <a:prstGeom prst="cloudCallout">
            <a:avLst>
              <a:gd name="adj1" fmla="val -36558"/>
              <a:gd name="adj2" fmla="val 133629"/>
            </a:avLst>
          </a:prstGeom>
          <a:solidFill>
            <a:srgbClr val="3EE1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91" y="578251"/>
            <a:ext cx="2242358" cy="199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Explosion 2 3"/>
          <p:cNvSpPr/>
          <p:nvPr/>
        </p:nvSpPr>
        <p:spPr>
          <a:xfrm>
            <a:off x="6958012" y="576522"/>
            <a:ext cx="2000250" cy="1095116"/>
          </a:xfrm>
          <a:prstGeom prst="irregularSeal2">
            <a:avLst/>
          </a:prstGeom>
          <a:solidFill>
            <a:srgbClr val="35FB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2663" y="3699290"/>
            <a:ext cx="8045067" cy="2241693"/>
          </a:xfrm>
          <a:prstGeom prst="horizontalScroll">
            <a:avLst/>
          </a:prstGeom>
          <a:solidFill>
            <a:srgbClr val="D8FAFA"/>
          </a:solidFill>
          <a:ln>
            <a:solidFill>
              <a:srgbClr val="FF339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বায়ুদূষণের উৎসগুলোর একটি তালিকা তৈরী কর ।  </a:t>
            </a:r>
            <a:endParaRPr lang="en-US" sz="300" dirty="0">
              <a:solidFill>
                <a:srgbClr val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360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203</cp:revision>
  <dcterms:created xsi:type="dcterms:W3CDTF">2016-01-08T08:56:21Z</dcterms:created>
  <dcterms:modified xsi:type="dcterms:W3CDTF">2019-12-07T09:55:42Z</dcterms:modified>
</cp:coreProperties>
</file>