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4" r:id="rId2"/>
    <p:sldId id="268" r:id="rId3"/>
    <p:sldId id="272" r:id="rId4"/>
    <p:sldId id="270" r:id="rId5"/>
    <p:sldId id="267" r:id="rId6"/>
    <p:sldId id="276" r:id="rId7"/>
    <p:sldId id="258" r:id="rId8"/>
    <p:sldId id="279" r:id="rId9"/>
    <p:sldId id="256" r:id="rId10"/>
    <p:sldId id="262" r:id="rId11"/>
    <p:sldId id="261" r:id="rId12"/>
    <p:sldId id="263" r:id="rId13"/>
    <p:sldId id="264" r:id="rId14"/>
    <p:sldId id="265" r:id="rId15"/>
    <p:sldId id="278" r:id="rId16"/>
    <p:sldId id="260" r:id="rId17"/>
    <p:sldId id="275" r:id="rId18"/>
    <p:sldId id="259" r:id="rId19"/>
    <p:sldId id="269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5FEFF"/>
    <a:srgbClr val="A0F0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74953" autoAdjust="0"/>
  </p:normalViewPr>
  <p:slideViewPr>
    <p:cSldViewPr snapToGrid="0">
      <p:cViewPr varScale="1">
        <p:scale>
          <a:sx n="62" d="100"/>
          <a:sy n="62" d="100"/>
        </p:scale>
        <p:origin x="1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36D07-6E11-4BFD-8935-BDE8D6E771B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E6412F8-482E-4EAD-BCB0-F5647652D0D4}">
      <dgm:prSet phldrT="[Text]" custT="1"/>
      <dgm:spPr>
        <a:solidFill>
          <a:schemeClr val="accent2">
            <a:lumMod val="40000"/>
            <a:lumOff val="60000"/>
          </a:schemeClr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সরল যন্ত্র কী বলতে পারবে ?  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39C2FD-260B-47A3-81CE-668B7F0FEC95}" type="parTrans" cxnId="{33863F9A-2FCF-4E39-897A-F5CB5C57AD05}">
      <dgm:prSet/>
      <dgm:spPr/>
      <dgm:t>
        <a:bodyPr/>
        <a:lstStyle/>
        <a:p>
          <a:endParaRPr lang="en-US"/>
        </a:p>
      </dgm:t>
    </dgm:pt>
    <dgm:pt modelId="{A3BD6162-EE05-4A23-BB98-2D1C1BF08D27}" type="sibTrans" cxnId="{33863F9A-2FCF-4E39-897A-F5CB5C57AD05}">
      <dgm:prSet/>
      <dgm:spPr/>
      <dgm:t>
        <a:bodyPr/>
        <a:lstStyle/>
        <a:p>
          <a:endParaRPr lang="en-US"/>
        </a:p>
      </dgm:t>
    </dgm:pt>
    <dgm:pt modelId="{CBE4CEBA-59AB-4799-A400-E8A8741EF88A}">
      <dgm:prSet phldrT="[Text]" custT="1"/>
      <dgm:spPr>
        <a:solidFill>
          <a:schemeClr val="accent1">
            <a:lumMod val="40000"/>
            <a:lumOff val="60000"/>
          </a:schemeClr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ধরনের সরল যন্ত্রের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r>
            <a: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করতে পারবে। </a:t>
          </a:r>
          <a:r>
            <a:rPr lang="bn-IN" sz="2400" b="1" dirty="0" smtClean="0">
              <a:solidFill>
                <a:schemeClr val="tx1"/>
              </a:solidFill>
            </a:rPr>
            <a:t> </a:t>
          </a:r>
          <a:endParaRPr lang="en-US" sz="2400" b="1" dirty="0">
            <a:solidFill>
              <a:schemeClr val="tx1"/>
            </a:solidFill>
          </a:endParaRPr>
        </a:p>
      </dgm:t>
    </dgm:pt>
    <dgm:pt modelId="{7CEF803C-C8A0-43BE-8E1F-70FF81CDB8CF}" type="parTrans" cxnId="{ADB9D013-62B2-4E6A-89F0-AAEDBAC61AB9}">
      <dgm:prSet/>
      <dgm:spPr/>
      <dgm:t>
        <a:bodyPr/>
        <a:lstStyle/>
        <a:p>
          <a:endParaRPr lang="en-US"/>
        </a:p>
      </dgm:t>
    </dgm:pt>
    <dgm:pt modelId="{14533C2F-EC2D-4E7D-8597-FAC4BC8E0CA2}" type="sibTrans" cxnId="{ADB9D013-62B2-4E6A-89F0-AAEDBAC61AB9}">
      <dgm:prSet/>
      <dgm:spPr/>
      <dgm:t>
        <a:bodyPr/>
        <a:lstStyle/>
        <a:p>
          <a:endParaRPr lang="en-US"/>
        </a:p>
      </dgm:t>
    </dgm:pt>
    <dgm:pt modelId="{CE90C381-CBD4-470C-879C-F85111CF080F}">
      <dgm:prSet phldrT="[Text]" custT="1"/>
      <dgm:spPr>
        <a:solidFill>
          <a:schemeClr val="accent4">
            <a:lumMod val="60000"/>
            <a:lumOff val="40000"/>
          </a:schemeClr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3200" b="1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   মানবদেহের বিভিন্ন অঙ্গের সাথে সরল যন্ত্রের  তুলনা করতে পারবে । </a:t>
          </a:r>
        </a:p>
      </dgm:t>
    </dgm:pt>
    <dgm:pt modelId="{26B64B04-9CED-4648-9BE9-C64BD7942E31}" type="parTrans" cxnId="{8F280DFB-616C-4376-9977-FF7F266BBD39}">
      <dgm:prSet/>
      <dgm:spPr/>
      <dgm:t>
        <a:bodyPr/>
        <a:lstStyle/>
        <a:p>
          <a:endParaRPr lang="en-US"/>
        </a:p>
      </dgm:t>
    </dgm:pt>
    <dgm:pt modelId="{DEBF03B7-7F0B-41DF-8F60-1DA0606582CB}" type="sibTrans" cxnId="{8F280DFB-616C-4376-9977-FF7F266BBD39}">
      <dgm:prSet/>
      <dgm:spPr/>
      <dgm:t>
        <a:bodyPr/>
        <a:lstStyle/>
        <a:p>
          <a:endParaRPr lang="en-US"/>
        </a:p>
      </dgm:t>
    </dgm:pt>
    <dgm:pt modelId="{39F03D93-576B-469F-A71B-03A669AF8DED}">
      <dgm:prSet custT="1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 ... </a:t>
          </a:r>
          <a:endParaRPr lang="en-US" sz="5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9817F5-F050-4F19-9A7A-2C5C0598B4B9}" type="parTrans" cxnId="{ABD7BB7D-B1E1-405A-AAA2-ED5FA8706EA5}">
      <dgm:prSet/>
      <dgm:spPr/>
      <dgm:t>
        <a:bodyPr/>
        <a:lstStyle/>
        <a:p>
          <a:endParaRPr lang="en-US"/>
        </a:p>
      </dgm:t>
    </dgm:pt>
    <dgm:pt modelId="{7E4B55AA-E766-43AA-8F4D-6A7D92C87E02}" type="sibTrans" cxnId="{ABD7BB7D-B1E1-405A-AAA2-ED5FA8706EA5}">
      <dgm:prSet/>
      <dgm:spPr/>
      <dgm:t>
        <a:bodyPr/>
        <a:lstStyle/>
        <a:p>
          <a:endParaRPr lang="en-US"/>
        </a:p>
      </dgm:t>
    </dgm:pt>
    <dgm:pt modelId="{D8E4E86F-B743-41E7-9AEB-444C09B7E76D}" type="pres">
      <dgm:prSet presAssocID="{20236D07-6E11-4BFD-8935-BDE8D6E771BB}" presName="linearFlow" presStyleCnt="0">
        <dgm:presLayoutVars>
          <dgm:dir/>
          <dgm:resizeHandles val="exact"/>
        </dgm:presLayoutVars>
      </dgm:prSet>
      <dgm:spPr/>
    </dgm:pt>
    <dgm:pt modelId="{840EDA1C-E8AC-4AC1-8D20-0B083B1A2EE2}" type="pres">
      <dgm:prSet presAssocID="{39F03D93-576B-469F-A71B-03A669AF8DED}" presName="composite" presStyleCnt="0"/>
      <dgm:spPr/>
    </dgm:pt>
    <dgm:pt modelId="{E0A16153-09A9-43D6-8973-E08C6523020E}" type="pres">
      <dgm:prSet presAssocID="{39F03D93-576B-469F-A71B-03A669AF8DED}" presName="imgShp" presStyleLbl="fgImgPlace1" presStyleIdx="0" presStyleCnt="4" custScaleX="163693" custScaleY="112273" custLinFactX="-19746" custLinFactNeighborX="-100000" custLinFactNeighborY="2028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C9CC8F3-5A4C-44E4-8C80-F52FDD01A99E}" type="pres">
      <dgm:prSet presAssocID="{39F03D93-576B-469F-A71B-03A669AF8DED}" presName="txShp" presStyleLbl="node1" presStyleIdx="0" presStyleCnt="4" custScaleX="141192" custScaleY="103792" custLinFactNeighborX="2433" custLinFactNeighborY="21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6B775-8FB0-45A5-A8B3-7C17A4A2EA92}" type="pres">
      <dgm:prSet presAssocID="{7E4B55AA-E766-43AA-8F4D-6A7D92C87E02}" presName="spacing" presStyleCnt="0"/>
      <dgm:spPr/>
    </dgm:pt>
    <dgm:pt modelId="{3F25E145-3FAE-46A0-A84D-6A68DA1B7F48}" type="pres">
      <dgm:prSet presAssocID="{6E6412F8-482E-4EAD-BCB0-F5647652D0D4}" presName="composite" presStyleCnt="0"/>
      <dgm:spPr/>
    </dgm:pt>
    <dgm:pt modelId="{38471BCD-3BC1-4E49-890A-7CFF439C0BCB}" type="pres">
      <dgm:prSet presAssocID="{6E6412F8-482E-4EAD-BCB0-F5647652D0D4}" presName="imgShp" presStyleLbl="fgImgPlace1" presStyleIdx="1" presStyleCnt="4" custScaleX="128075" custScaleY="109523" custLinFactX="-16775" custLinFactNeighborX="-100000" custLinFactNeighborY="1077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4F5F213-CF03-4D45-84AA-867F151CCC91}" type="pres">
      <dgm:prSet presAssocID="{6E6412F8-482E-4EAD-BCB0-F5647652D0D4}" presName="txShp" presStyleLbl="node1" presStyleIdx="1" presStyleCnt="4" custScaleX="145382" custLinFactNeighborX="540" custLinFactNeighborY="12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D9E2F-28C7-4763-A802-2510EB0B8F9A}" type="pres">
      <dgm:prSet presAssocID="{A3BD6162-EE05-4A23-BB98-2D1C1BF08D27}" presName="spacing" presStyleCnt="0"/>
      <dgm:spPr/>
    </dgm:pt>
    <dgm:pt modelId="{22FCFB7E-E75C-4715-9758-BFF63B99D892}" type="pres">
      <dgm:prSet presAssocID="{CBE4CEBA-59AB-4799-A400-E8A8741EF88A}" presName="composite" presStyleCnt="0"/>
      <dgm:spPr/>
    </dgm:pt>
    <dgm:pt modelId="{9ECDFD85-4D26-489B-B39E-1BE13661CE8A}" type="pres">
      <dgm:prSet presAssocID="{CBE4CEBA-59AB-4799-A400-E8A8741EF88A}" presName="imgShp" presStyleLbl="fgImgPlace1" presStyleIdx="2" presStyleCnt="4" custScaleX="125481" custScaleY="106864" custLinFactX="-23628" custLinFactNeighborX="-100000" custLinFactNeighborY="450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278A7F-E876-42D0-B514-CCD8431E42FC}" type="pres">
      <dgm:prSet presAssocID="{CBE4CEBA-59AB-4799-A400-E8A8741EF88A}" presName="txShp" presStyleLbl="node1" presStyleIdx="2" presStyleCnt="4" custScaleX="146708" custLinFactNeighborY="6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1AA74-7B02-422F-9238-1D2505463B73}" type="pres">
      <dgm:prSet presAssocID="{14533C2F-EC2D-4E7D-8597-FAC4BC8E0CA2}" presName="spacing" presStyleCnt="0"/>
      <dgm:spPr/>
    </dgm:pt>
    <dgm:pt modelId="{D2F43FE8-B6A6-4222-8F2E-D98FD9F35BF4}" type="pres">
      <dgm:prSet presAssocID="{CE90C381-CBD4-470C-879C-F85111CF080F}" presName="composite" presStyleCnt="0"/>
      <dgm:spPr/>
    </dgm:pt>
    <dgm:pt modelId="{3AD52298-A149-4753-A437-613C87E023D7}" type="pres">
      <dgm:prSet presAssocID="{CE90C381-CBD4-470C-879C-F85111CF080F}" presName="imgShp" presStyleLbl="fgImgPlace1" presStyleIdx="3" presStyleCnt="4" custScaleX="134580" custScaleY="112967" custLinFactX="-14432" custLinFactNeighborX="-100000" custLinFactNeighborY="-151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CE1B2E-05C3-43D2-AF61-CF6CCDDAF528}" type="pres">
      <dgm:prSet presAssocID="{CE90C381-CBD4-470C-879C-F85111CF080F}" presName="txShp" presStyleLbl="node1" presStyleIdx="3" presStyleCnt="4" custScaleX="146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106CF9-E4A2-446D-9DA9-9FD5B850D004}" type="presOf" srcId="{CBE4CEBA-59AB-4799-A400-E8A8741EF88A}" destId="{97278A7F-E876-42D0-B514-CCD8431E42FC}" srcOrd="0" destOrd="0" presId="urn:microsoft.com/office/officeart/2005/8/layout/vList3"/>
    <dgm:cxn modelId="{BCFA98DB-A1B9-4873-B2C7-990AAA81BD0E}" type="presOf" srcId="{CE90C381-CBD4-470C-879C-F85111CF080F}" destId="{6ACE1B2E-05C3-43D2-AF61-CF6CCDDAF528}" srcOrd="0" destOrd="0" presId="urn:microsoft.com/office/officeart/2005/8/layout/vList3"/>
    <dgm:cxn modelId="{8F280DFB-616C-4376-9977-FF7F266BBD39}" srcId="{20236D07-6E11-4BFD-8935-BDE8D6E771BB}" destId="{CE90C381-CBD4-470C-879C-F85111CF080F}" srcOrd="3" destOrd="0" parTransId="{26B64B04-9CED-4648-9BE9-C64BD7942E31}" sibTransId="{DEBF03B7-7F0B-41DF-8F60-1DA0606582CB}"/>
    <dgm:cxn modelId="{E6D052F3-4B13-4E94-86E8-3C3A59016A96}" type="presOf" srcId="{6E6412F8-482E-4EAD-BCB0-F5647652D0D4}" destId="{E4F5F213-CF03-4D45-84AA-867F151CCC91}" srcOrd="0" destOrd="0" presId="urn:microsoft.com/office/officeart/2005/8/layout/vList3"/>
    <dgm:cxn modelId="{ABD7BB7D-B1E1-405A-AAA2-ED5FA8706EA5}" srcId="{20236D07-6E11-4BFD-8935-BDE8D6E771BB}" destId="{39F03D93-576B-469F-A71B-03A669AF8DED}" srcOrd="0" destOrd="0" parTransId="{039817F5-F050-4F19-9A7A-2C5C0598B4B9}" sibTransId="{7E4B55AA-E766-43AA-8F4D-6A7D92C87E02}"/>
    <dgm:cxn modelId="{DA74436B-8C69-4EE2-A883-8B0473BD2687}" type="presOf" srcId="{20236D07-6E11-4BFD-8935-BDE8D6E771BB}" destId="{D8E4E86F-B743-41E7-9AEB-444C09B7E76D}" srcOrd="0" destOrd="0" presId="urn:microsoft.com/office/officeart/2005/8/layout/vList3"/>
    <dgm:cxn modelId="{33863F9A-2FCF-4E39-897A-F5CB5C57AD05}" srcId="{20236D07-6E11-4BFD-8935-BDE8D6E771BB}" destId="{6E6412F8-482E-4EAD-BCB0-F5647652D0D4}" srcOrd="1" destOrd="0" parTransId="{4939C2FD-260B-47A3-81CE-668B7F0FEC95}" sibTransId="{A3BD6162-EE05-4A23-BB98-2D1C1BF08D27}"/>
    <dgm:cxn modelId="{78810810-591C-47D8-9F03-3C3C0FDB8395}" type="presOf" srcId="{39F03D93-576B-469F-A71B-03A669AF8DED}" destId="{DC9CC8F3-5A4C-44E4-8C80-F52FDD01A99E}" srcOrd="0" destOrd="0" presId="urn:microsoft.com/office/officeart/2005/8/layout/vList3"/>
    <dgm:cxn modelId="{ADB9D013-62B2-4E6A-89F0-AAEDBAC61AB9}" srcId="{20236D07-6E11-4BFD-8935-BDE8D6E771BB}" destId="{CBE4CEBA-59AB-4799-A400-E8A8741EF88A}" srcOrd="2" destOrd="0" parTransId="{7CEF803C-C8A0-43BE-8E1F-70FF81CDB8CF}" sibTransId="{14533C2F-EC2D-4E7D-8597-FAC4BC8E0CA2}"/>
    <dgm:cxn modelId="{4D15240C-14B1-430A-BA19-96B9B8F25C5C}" type="presParOf" srcId="{D8E4E86F-B743-41E7-9AEB-444C09B7E76D}" destId="{840EDA1C-E8AC-4AC1-8D20-0B083B1A2EE2}" srcOrd="0" destOrd="0" presId="urn:microsoft.com/office/officeart/2005/8/layout/vList3"/>
    <dgm:cxn modelId="{15F090D5-788A-4710-B98D-F67B8550A3CC}" type="presParOf" srcId="{840EDA1C-E8AC-4AC1-8D20-0B083B1A2EE2}" destId="{E0A16153-09A9-43D6-8973-E08C6523020E}" srcOrd="0" destOrd="0" presId="urn:microsoft.com/office/officeart/2005/8/layout/vList3"/>
    <dgm:cxn modelId="{FC85790D-6792-4DAC-BE35-6DEC994C81D2}" type="presParOf" srcId="{840EDA1C-E8AC-4AC1-8D20-0B083B1A2EE2}" destId="{DC9CC8F3-5A4C-44E4-8C80-F52FDD01A99E}" srcOrd="1" destOrd="0" presId="urn:microsoft.com/office/officeart/2005/8/layout/vList3"/>
    <dgm:cxn modelId="{FABCD427-4381-45D4-AE29-AD0A2EF28208}" type="presParOf" srcId="{D8E4E86F-B743-41E7-9AEB-444C09B7E76D}" destId="{1F36B775-8FB0-45A5-A8B3-7C17A4A2EA92}" srcOrd="1" destOrd="0" presId="urn:microsoft.com/office/officeart/2005/8/layout/vList3"/>
    <dgm:cxn modelId="{B6F8F8D2-4C28-445A-871D-4904B0C9889B}" type="presParOf" srcId="{D8E4E86F-B743-41E7-9AEB-444C09B7E76D}" destId="{3F25E145-3FAE-46A0-A84D-6A68DA1B7F48}" srcOrd="2" destOrd="0" presId="urn:microsoft.com/office/officeart/2005/8/layout/vList3"/>
    <dgm:cxn modelId="{70569F0A-7622-434D-A68B-19A82B37BF3F}" type="presParOf" srcId="{3F25E145-3FAE-46A0-A84D-6A68DA1B7F48}" destId="{38471BCD-3BC1-4E49-890A-7CFF439C0BCB}" srcOrd="0" destOrd="0" presId="urn:microsoft.com/office/officeart/2005/8/layout/vList3"/>
    <dgm:cxn modelId="{064CB2AF-187C-47DF-BDDD-F62604595189}" type="presParOf" srcId="{3F25E145-3FAE-46A0-A84D-6A68DA1B7F48}" destId="{E4F5F213-CF03-4D45-84AA-867F151CCC91}" srcOrd="1" destOrd="0" presId="urn:microsoft.com/office/officeart/2005/8/layout/vList3"/>
    <dgm:cxn modelId="{FFFDF189-0E69-47A4-9D04-A77FD807E0B0}" type="presParOf" srcId="{D8E4E86F-B743-41E7-9AEB-444C09B7E76D}" destId="{40DD9E2F-28C7-4763-A802-2510EB0B8F9A}" srcOrd="3" destOrd="0" presId="urn:microsoft.com/office/officeart/2005/8/layout/vList3"/>
    <dgm:cxn modelId="{BD2E53D3-0E6D-4378-8E5A-6E5FC35D87FD}" type="presParOf" srcId="{D8E4E86F-B743-41E7-9AEB-444C09B7E76D}" destId="{22FCFB7E-E75C-4715-9758-BFF63B99D892}" srcOrd="4" destOrd="0" presId="urn:microsoft.com/office/officeart/2005/8/layout/vList3"/>
    <dgm:cxn modelId="{0320261F-D60C-47D8-9FB0-5802B8C1CCDD}" type="presParOf" srcId="{22FCFB7E-E75C-4715-9758-BFF63B99D892}" destId="{9ECDFD85-4D26-489B-B39E-1BE13661CE8A}" srcOrd="0" destOrd="0" presId="urn:microsoft.com/office/officeart/2005/8/layout/vList3"/>
    <dgm:cxn modelId="{A1982F0A-6920-4261-9E36-384E39BF9B24}" type="presParOf" srcId="{22FCFB7E-E75C-4715-9758-BFF63B99D892}" destId="{97278A7F-E876-42D0-B514-CCD8431E42FC}" srcOrd="1" destOrd="0" presId="urn:microsoft.com/office/officeart/2005/8/layout/vList3"/>
    <dgm:cxn modelId="{8EECF1BD-DC4C-4B9F-9758-10EAD8156D56}" type="presParOf" srcId="{D8E4E86F-B743-41E7-9AEB-444C09B7E76D}" destId="{9C11AA74-7B02-422F-9238-1D2505463B73}" srcOrd="5" destOrd="0" presId="urn:microsoft.com/office/officeart/2005/8/layout/vList3"/>
    <dgm:cxn modelId="{B1D8BB0C-7315-4A92-BF86-B51EDDC40A70}" type="presParOf" srcId="{D8E4E86F-B743-41E7-9AEB-444C09B7E76D}" destId="{D2F43FE8-B6A6-4222-8F2E-D98FD9F35BF4}" srcOrd="6" destOrd="0" presId="urn:microsoft.com/office/officeart/2005/8/layout/vList3"/>
    <dgm:cxn modelId="{6D7D9353-C48B-4482-B945-15DC6BBE5405}" type="presParOf" srcId="{D2F43FE8-B6A6-4222-8F2E-D98FD9F35BF4}" destId="{3AD52298-A149-4753-A437-613C87E023D7}" srcOrd="0" destOrd="0" presId="urn:microsoft.com/office/officeart/2005/8/layout/vList3"/>
    <dgm:cxn modelId="{FEFA9C41-62A6-4C66-9B50-848B50E0AAEF}" type="presParOf" srcId="{D2F43FE8-B6A6-4222-8F2E-D98FD9F35BF4}" destId="{6ACE1B2E-05C3-43D2-AF61-CF6CCDDAF5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B29D-00E4-4A7D-80C4-698DEA98E514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9AE3-BDF1-4220-805C-8DB120097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8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পাচ্ছ</a:t>
            </a:r>
            <a:r>
              <a:rPr lang="en-US" baseline="0" dirty="0" smtClean="0"/>
              <a:t>? </a:t>
            </a:r>
            <a:r>
              <a:rPr lang="bn-BD" baseline="0" dirty="0" smtClean="0"/>
              <a:t> ২ এর দুইটি  </a:t>
            </a:r>
            <a:r>
              <a:rPr lang="bn-BD" dirty="0" smtClean="0"/>
              <a:t>গুণিতক</a:t>
            </a:r>
            <a:r>
              <a:rPr lang="bn-BD" baseline="0" dirty="0" smtClean="0"/>
              <a:t>  বল । ২, ৪  । ৬ এর দুইটি  গুণনীয়ক বল ।  ২ , ৩ 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8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বাড়ির কাজটি খাতায় লিখে নিতে বলবো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0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ভগ্নাংশগুলোর একটি সাধারণ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12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গু</m:t>
                    </m:r>
                    <m:r>
                      <a:rPr lang="bn-BD" sz="1200" i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ণিতক</m:t>
                    </m:r>
                  </m:oMath>
                </a14:m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নির্ণয়ের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সূত্রটি মনোযোগ সহকারে পড় । ৪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?( ২,ও৪) ।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১৬ 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(২,৪,৮,১৬) ।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২০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?(২,৪,৫,১০,২০)। গুণনীয়কগুলোর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12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সাধারণ</m:t>
                    </m:r>
                    <m:r>
                      <m:rPr>
                        <m:nor/>
                      </m:rPr>
                      <a:rPr lang="en-US" sz="120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12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গুণনীয়ক</m:t>
                    </m:r>
                    <m:r>
                      <a:rPr lang="bn-BD" sz="12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গুলো</m:t>
                    </m:r>
                    <m:r>
                      <a:rPr lang="bn-BD" sz="12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লিখ?  (২,৪) ।  ১,৩ও ৯  কয়েকটি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গুণিতক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লিখ? ( ৯, ১৮, ২৭............) ।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ভগ্নাংশগুলোর সাধারণ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1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গু</m:t>
                    </m:r>
                    <m:r>
                      <a:rPr lang="bn-BD" sz="1200" i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ণিতক</m:t>
                    </m:r>
                  </m:oMath>
                </a14:m>
                <a:r>
                  <a:rPr lang="en-US" sz="105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105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 লিখ?</a:t>
                </a:r>
                <a:r>
                  <a:rPr lang="bn-BD" sz="105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8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800" i="1" baseline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800" b="0" i="1" baseline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৯</m:t>
                            </m:r>
                          </m:num>
                          <m:den>
                            <m:r>
                              <a:rPr lang="bn-BD" sz="800" b="0" i="1" baseline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den>
                        </m:f>
                      </m:e>
                    </m:box>
                    <m:r>
                      <a:rPr lang="bn-BD" sz="800" b="0" i="1" baseline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BD" sz="24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2400" b="0" i="1" baseline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bn-BD" sz="12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</m:num>
                      <m:den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12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</m:num>
                      <m:den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1200" b="0" i="0" baseline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…………</m:t>
                    </m:r>
                  </m:oMath>
                </a14:m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।               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ভগ্নাংশগুলোর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সাধারণ </a:t>
                </a:r>
                <a:r>
                  <a:rPr lang="bn-BD" sz="120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"গু</a:t>
                </a:r>
                <a:r>
                  <a:rPr lang="bn-BD" sz="1200" i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" </a:t>
                </a:r>
                <a:r>
                  <a:rPr lang="bn-BD" sz="1200" i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ণিতক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নির্ণয়ের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সূত্রটি মনোযোগ সহকারে পড় । ৪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?( ২,ও৪) ।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১৬ 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(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২,৪,৮,১৬)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২০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?(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২,৪,৫,১০,২০)। 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গুণনীয়কগুলোর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120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" সাধারণ</a:t>
                </a:r>
                <a:r>
                  <a:rPr lang="en-US" sz="120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120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গুণনীয়ক</a:t>
                </a:r>
                <a:r>
                  <a:rPr lang="bn-BD" sz="1200" b="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" গুলো </a:t>
                </a:r>
                <a:r>
                  <a:rPr lang="bn-BD" sz="120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লিখ?  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২,৪) 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১,৩ও ৯  কয়েকটি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গুণিতক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 ( ৯, ১৮, ২৭............) ।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ভগ্নাংশগুলোর সাধারণ </a:t>
                </a:r>
                <a:r>
                  <a:rPr lang="bn-BD" sz="1200" i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"গু" ণিতক</a:t>
                </a:r>
                <a:r>
                  <a:rPr lang="en-US" sz="105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105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গুলো লিখ?</a:t>
                </a:r>
                <a:r>
                  <a:rPr lang="bn-BD" sz="105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BD" sz="80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□(64&amp;</a:t>
                </a:r>
                <a:r>
                  <a:rPr lang="bn-BD" sz="8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৯/২),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৯</a:t>
                </a:r>
                <a:r>
                  <a:rPr lang="bn-BD" sz="24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/৪,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১৮/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২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১৮/৪…………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:endParaRPr lang="bn-BD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73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dirty="0" smtClean="0"/>
                  <a:t> ভগ্নাংশগুলোর</a:t>
                </a:r>
                <a:r>
                  <a:rPr lang="bn-BD" baseline="0" dirty="0" smtClean="0"/>
                  <a:t> একাধিক সাধারণ গুণনীয়ক লিখ ?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  <m:r>
                      <a:rPr lang="bn-BD" b="0" i="0" baseline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bn-BD" baseline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bn-BD" dirty="0" smtClean="0"/>
                  <a:t>,</a:t>
                </a:r>
                <a:r>
                  <a:rPr lang="bn-BD" baseline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  <m:r>
                      <a:rPr lang="bn-BD" b="0" i="1" baseline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bn-BD" baseline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  <m:r>
                      <a:rPr lang="bn-BD" b="0" i="0" baseline="0" smtClean="0">
                        <a:latin typeface="Cambria Math" panose="02040503050406030204" pitchFamily="18" charset="0"/>
                      </a:rPr>
                      <m:t>…)</m:t>
                    </m:r>
                    <m:r>
                      <a:rPr lang="bn-BD" b="0" i="0" baseline="0" smtClean="0">
                        <a:latin typeface="Cambria Math" panose="02040503050406030204" pitchFamily="18" charset="0"/>
                      </a:rPr>
                      <m:t>।</m:t>
                    </m:r>
                  </m:oMath>
                </a14:m>
                <a:r>
                  <a:rPr lang="bn-BD" dirty="0" smtClean="0"/>
                  <a:t>ভগ্নাংশগুলোর</a:t>
                </a:r>
                <a:r>
                  <a:rPr lang="bn-BD" baseline="0" dirty="0" smtClean="0"/>
                  <a:t>  সাধারণ গুণনীয়ক গুলোর মধ্যে সবচেয়ে বড় গুণনীয়ক কোনটি ?(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bn-BD" baseline="0" dirty="0" smtClean="0"/>
                  <a:t>)।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BD" sz="1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1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</m:den>
                    </m:f>
                    <m:r>
                      <a:rPr lang="bn-BD" sz="1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1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ভগ্নাংশগুলোর গ.সা.গু</a:t>
                </a:r>
                <a:r>
                  <a:rPr lang="bn-BD" baseline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  <m:r>
                      <a:rPr lang="bn-BD" b="0" i="1" baseline="0" smtClean="0">
                        <a:latin typeface="Cambria Math" panose="02040503050406030204" pitchFamily="18" charset="0"/>
                      </a:rPr>
                      <m:t>।</m:t>
                    </m:r>
                  </m:oMath>
                </a14:m>
                <a:r>
                  <a:rPr lang="bn-BD" dirty="0" smtClean="0"/>
                  <a:t>  কাজ;</a:t>
                </a:r>
                <a:r>
                  <a:rPr lang="bn-BD" baseline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BD" b="0" i="1" baseline="0" smtClean="0"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</m:oMath>
                </a14:m>
                <a:r>
                  <a:rPr lang="bn-BD" dirty="0" smtClean="0"/>
                  <a:t>।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dirty="0" smtClean="0"/>
                  <a:t> ভগ্নাংশগুলোর</a:t>
                </a:r>
                <a:r>
                  <a:rPr lang="bn-BD" baseline="0" dirty="0" smtClean="0"/>
                  <a:t> একাধিক সাধারণ গুণ নীয়ক লিখ ? (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১/১৫,</a:t>
                </a:r>
                <a:r>
                  <a:rPr lang="bn-BD" baseline="0" dirty="0" smtClean="0"/>
                  <a:t> 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২/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১৫</a:t>
                </a:r>
                <a:r>
                  <a:rPr lang="bn-BD" dirty="0" smtClean="0"/>
                  <a:t>,</a:t>
                </a:r>
                <a:r>
                  <a:rPr lang="bn-BD" baseline="0" dirty="0" smtClean="0"/>
                  <a:t> 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১/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৩০,</a:t>
                </a:r>
                <a:r>
                  <a:rPr lang="bn-BD" baseline="0" dirty="0" smtClean="0"/>
                  <a:t> 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২/৩০…)।</a:t>
                </a:r>
                <a:r>
                  <a:rPr lang="bn-BD" dirty="0" smtClean="0"/>
                  <a:t>ভগ্নাংশগুলোর</a:t>
                </a:r>
                <a:r>
                  <a:rPr lang="bn-BD" baseline="0" dirty="0" smtClean="0"/>
                  <a:t> </a:t>
                </a:r>
                <a:r>
                  <a:rPr lang="bn-BD" baseline="0" dirty="0" smtClean="0"/>
                  <a:t> </a:t>
                </a:r>
                <a:r>
                  <a:rPr lang="bn-BD" baseline="0" dirty="0" smtClean="0"/>
                  <a:t>সাধারণ গুণনীয়ক </a:t>
                </a:r>
                <a:r>
                  <a:rPr lang="bn-BD" baseline="0" dirty="0" smtClean="0"/>
                  <a:t>গুলোর মধ্যে সবচেয়ে বড় গুণনীয়ক কোনটি ?( 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২/১৫</a:t>
                </a:r>
                <a:r>
                  <a:rPr lang="bn-BD" baseline="0" dirty="0" smtClean="0"/>
                  <a:t>)। 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৪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৫,</a:t>
                </a:r>
                <a:r>
                  <a:rPr lang="en-US" sz="1200" dirty="0">
                    <a:cs typeface="NikoshBAN" panose="02000000000000000000" pitchFamily="2" charset="0"/>
                  </a:rPr>
                  <a:t>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৮</a:t>
                </a:r>
                <a:r>
                  <a:rPr lang="en-US" sz="1200" b="0" i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১৫</a:t>
                </a:r>
                <a:r>
                  <a:rPr lang="bn-BD" sz="1200" i="0">
                    <a:latin typeface="Cambria Math" panose="02040503050406030204" pitchFamily="18" charset="0"/>
                    <a:cs typeface="NikoshBAN" panose="02000000000000000000" pitchFamily="2" charset="0"/>
                  </a:rPr>
                  <a:t>,</a:t>
                </a:r>
                <a:r>
                  <a:rPr lang="en-US" sz="1200" dirty="0">
                    <a:cs typeface="NikoshBAN" panose="02000000000000000000" pitchFamily="2" charset="0"/>
                  </a:rPr>
                  <a:t>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২</a:t>
                </a:r>
                <a:r>
                  <a:rPr lang="en-US" sz="1200" b="0" i="0">
                    <a:latin typeface="Cambria Math" panose="02040503050406030204" pitchFamily="18" charset="0"/>
                    <a:cs typeface="NikoshBAN" panose="02000000000000000000" pitchFamily="2" charset="0"/>
                  </a:rPr>
                  <a:t>/(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৩ </a:t>
                </a:r>
                <a:r>
                  <a:rPr lang="en-US" sz="1200" b="0" i="0">
                    <a:latin typeface="Cambria Math" panose="02040503050406030204" pitchFamily="18" charset="0"/>
                    <a:cs typeface="NikoshBAN" panose="02000000000000000000" pitchFamily="2" charset="0"/>
                  </a:rPr>
                  <a:t>)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ভগ্নাংশগুলোর গ.সা.গু</a:t>
                </a:r>
                <a:r>
                  <a:rPr lang="bn-BD" baseline="0" dirty="0" smtClean="0"/>
                  <a:t> 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২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/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১৫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 ।</a:t>
                </a:r>
                <a:r>
                  <a:rPr lang="bn-BD" dirty="0" smtClean="0"/>
                  <a:t>  কাজ;</a:t>
                </a:r>
                <a:r>
                  <a:rPr lang="bn-BD" baseline="0" dirty="0" smtClean="0"/>
                  <a:t> 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৭/৩০</a:t>
                </a:r>
                <a:r>
                  <a:rPr lang="bn-BD" dirty="0" smtClean="0"/>
                  <a:t>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41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2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মুখে উচ্চারণ করে বোর্ডে শিরোনামটি লিখবো 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1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চিত্রে ১২ও</a:t>
            </a:r>
            <a:r>
              <a:rPr lang="bn-BD" baseline="0" dirty="0" smtClean="0"/>
              <a:t> ৩০ এর কি দেখানো হয়েছে ? উত্তর আসার পর পাঠশিরোনাম ঘোষণা করবো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1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bn-BD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 থেকে সাধারণ গুণনীয়ক  গুলো লিখ?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ভগ্নাংশগুলোর একটি সাধারণ গুণনীয়ক  নির্ণয়ের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সূত্রটি মনোযোগ সহকারে পড় । ৪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?( ২,ও৪) ।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৮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(২,৪,ও৮) । 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 এর </a:t>
                </a:r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 গুলি</a:t>
                </a:r>
                <a:r>
                  <a:rPr lang="bn-BD" sz="12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লিখ ?(২)। গুণনীয়কগুলোর  (২) । ৫এর ৫টি গুণিতক লিখ ? (৫,১৫,১৫,২০,২৫) ।১৫ এর ৫টি গুণিতক লিখ ? (১৫,৩০,৪৫,৬০,৭৫) । ৩এর ৫টি গুণিতক লিখ ? (৩,৬,৯,১২,১৫ ) ।  গুণিতক গুলোর মধ্য থেকে সাধারণ গুনিতক গুলো লিখ ? (১৫) । প্রদত্ত ভগ্নাংশগুলোর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সাধারণ গুণনীয়ক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লিখ? (</a:t>
                </a:r>
                <a:r>
                  <a:rPr lang="bn-BD" sz="120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□(64&amp;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২/১৫)  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।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bn-BD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bn-BD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প্রথম</a:t>
            </a:r>
            <a:r>
              <a:rPr lang="bn-BD" baseline="0" dirty="0" smtClean="0"/>
              <a:t> ক্লিক করে  চিহ্ন গুলি আনব এবং প্রশ্ন করব , সেপের  চিহ্ন গুলোর ইংরেজি কি  ?   তারপর স্যাপ গুলোর উপর ক্লিক করে নাম গুলো আনব ।  ইংরেজি নামগুলোর  ১ম অক্ষর গুলো পরপর পাশাপাশি লিখলে কি শব্দ তৈরি হয় ? শেষে ফাঁকা জায়গায় ক্লিক করে BODMAS দেখিয়ে বলব এটি বন্ধনীর সরল করার নিয়ম  ।</a:t>
            </a:r>
            <a:r>
              <a:rPr lang="en-GB" baseline="0" dirty="0" smtClean="0"/>
              <a:t>B</a:t>
            </a:r>
            <a:r>
              <a:rPr lang="bn-BD" baseline="0" dirty="0" smtClean="0"/>
              <a:t>ODMAS ব্যবহার  সরলটি  বোর্ড ব্যবহার করে  শিক্ষার্থীদের সহায়তায় সমাধান  করবো , পরবর্তী কাজ দিব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3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12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১৬</m:t>
                        </m:r>
                      </m:den>
                    </m:f>
                    <m:r>
                      <a:rPr lang="bn-BD" sz="12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ভগ্নাংশ গুলোর কয়েকটি</a:t>
                </a:r>
                <a:r>
                  <a:rPr lang="bn-BD" sz="1200" baseline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সাধারণ গুণিতক লিখ ?(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8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800" i="1" baseline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800" b="0" i="1" baseline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৯</m:t>
                            </m:r>
                          </m:num>
                          <m:den>
                            <m:r>
                              <a:rPr lang="bn-BD" sz="800" b="0" i="1" baseline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den>
                        </m:f>
                      </m:e>
                    </m:box>
                    <m:r>
                      <a:rPr lang="bn-BD" sz="800" b="0" i="1" baseline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BD" sz="24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2400" b="0" i="1" baseline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bn-BD" sz="12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</m:num>
                      <m:den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12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</m:num>
                      <m:den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1200" b="0" i="0" baseline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………</m:t>
                    </m:r>
                  </m:oMath>
                </a14:m>
                <a:r>
                  <a:rPr lang="bn-BD" sz="1200" baseline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12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১৬</m:t>
                        </m:r>
                      </m:den>
                    </m:f>
                    <m:r>
                      <a:rPr lang="bn-BD" sz="12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  <m:r>
                          <a:rPr lang="bn-BD" sz="1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ভগ্নাংশ গুলোর </a:t>
                </a:r>
                <a:r>
                  <a:rPr lang="bn-BD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 </a:t>
                </a:r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কত?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120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BD" sz="1200" b="0" i="1" baseline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dirty="0" smtClean="0"/>
                  <a:t>)। </a:t>
                </a:r>
                <a:r>
                  <a:rPr lang="bn-BD" baseline="0" dirty="0" smtClean="0"/>
                  <a:t> ৯ এবং  ৪ ভগ্নাংশ গুলোর  কি ? </a:t>
                </a:r>
                <a:r>
                  <a:rPr lang="bn-BD" dirty="0" smtClean="0"/>
                  <a:t> কাজটি একক</a:t>
                </a:r>
                <a:r>
                  <a:rPr lang="bn-BD" baseline="0" dirty="0" smtClean="0"/>
                  <a:t> কাজ হিসাবে দেওয়া যেতে পারে । </a:t>
                </a:r>
                <a:r>
                  <a:rPr lang="en-US" baseline="0" dirty="0" smtClean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</a:t>
                </a:r>
                <a:r>
                  <a:rPr lang="en-US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৪,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৩</a:t>
                </a:r>
                <a:r>
                  <a:rPr lang="en-US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১৬</a:t>
                </a:r>
                <a:r>
                  <a:rPr lang="bn-BD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,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৯</a:t>
                </a:r>
                <a:r>
                  <a:rPr lang="en-US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/(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২০  </a:t>
                </a:r>
                <a:r>
                  <a:rPr lang="en-US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)</a:t>
                </a:r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ভগ্নাংশ </a:t>
                </a:r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গুলোর কয়েকটি</a:t>
                </a:r>
                <a:r>
                  <a:rPr lang="bn-BD" sz="1200" baseline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সাধারণ গুণিতক লিখ ?(</a:t>
                </a:r>
                <a:r>
                  <a:rPr lang="bn-BD" sz="80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□(64&amp;</a:t>
                </a:r>
                <a:r>
                  <a:rPr lang="bn-BD" sz="8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৯/২),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৯/৪,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১৮/২</a:t>
                </a:r>
                <a:r>
                  <a:rPr lang="bn-BD" sz="1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120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১৮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/৪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………</a:t>
                </a:r>
                <a:r>
                  <a:rPr lang="bn-BD" sz="1200" baseline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। 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</a:t>
                </a:r>
                <a:r>
                  <a:rPr lang="en-US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৪,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৩</a:t>
                </a:r>
                <a:r>
                  <a:rPr lang="en-US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১৬</a:t>
                </a:r>
                <a:r>
                  <a:rPr lang="bn-BD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,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৯</a:t>
                </a:r>
                <a:r>
                  <a:rPr lang="en-US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/(</a:t>
                </a:r>
                <a:r>
                  <a:rPr lang="bn-BD" sz="1200" i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২০  </a:t>
                </a:r>
                <a:r>
                  <a:rPr lang="en-US" sz="1200" i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)</a:t>
                </a:r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ভগ্নাংশ গুলোর </a:t>
                </a:r>
                <a:r>
                  <a:rPr lang="bn-BD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 </a:t>
                </a:r>
                <a:r>
                  <a:rPr lang="bn-BD" sz="1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কত? (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৯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baseline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৪</a:t>
                </a:r>
                <a:r>
                  <a:rPr lang="bn-BD" dirty="0" smtClean="0"/>
                  <a:t>)। </a:t>
                </a:r>
                <a:r>
                  <a:rPr lang="bn-BD" baseline="0" dirty="0" smtClean="0"/>
                  <a:t> ৯ ও ৪ ভগ্নাংশ গুলোর  কি ? </a:t>
                </a:r>
                <a:r>
                  <a:rPr lang="bn-BD" dirty="0" smtClean="0"/>
                  <a:t> কাজটি </a:t>
                </a:r>
                <a:r>
                  <a:rPr lang="bn-BD" dirty="0" smtClean="0"/>
                  <a:t>একক</a:t>
                </a:r>
                <a:r>
                  <a:rPr lang="bn-BD" baseline="0" dirty="0" smtClean="0"/>
                  <a:t> কাজ হিসাবে দেওয়া যেতে পারে । </a:t>
                </a:r>
                <a:r>
                  <a:rPr lang="en-US" baseline="0" dirty="0" smtClean="0"/>
                  <a:t> </a:t>
                </a:r>
                <a:endParaRPr lang="en-US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খালি বালতির ওজন ৩ কেজি । বালতির পানির ওজন ১৭ কেজি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61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bn-BD" baseline="0" dirty="0" smtClean="0"/>
                  <a:t> 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bn-BD" sz="1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BD" baseline="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BD" sz="1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1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r>
                  <a:rPr lang="bn-BD" baseline="0" dirty="0" smtClean="0"/>
                  <a:t> গ.সা.গু.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bn-BD" baseline="0" dirty="0" smtClean="0"/>
                  <a:t>, ল.সাগু.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৩৫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baseline="0" dirty="0" smtClean="0"/>
                  <a:t> । {(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baseline="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bn-BD" baseline="0" dirty="0" smtClean="0"/>
                  <a:t>)+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baseline="0" dirty="0" smtClean="0"/>
                  <a:t>}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1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baseline="0" dirty="0" smtClean="0"/>
                  <a:t> ।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৭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১২</a:t>
                </a:r>
                <a:r>
                  <a:rPr lang="bn-BD" baseline="0" dirty="0" smtClean="0"/>
                  <a:t> ।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৩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২   </a:t>
                </a:r>
                <a:r>
                  <a:rPr lang="bn-BD" baseline="0" dirty="0" smtClean="0"/>
                  <a:t>,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৩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৪  ।</a:t>
                </a:r>
                <a:r>
                  <a:rPr lang="bn-BD" baseline="0" dirty="0" smtClean="0"/>
                  <a:t> গ.সা.গু.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১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১২</a:t>
                </a:r>
                <a:r>
                  <a:rPr lang="bn-BD" baseline="0" dirty="0" smtClean="0"/>
                  <a:t>, ল.সাগু.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৩৫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৩</a:t>
                </a:r>
                <a:r>
                  <a:rPr lang="bn-BD" baseline="0" dirty="0" smtClean="0"/>
                  <a:t> । {(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৩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৬</a:t>
                </a:r>
                <a:r>
                  <a:rPr lang="bn-BD" baseline="0" dirty="0" smtClean="0"/>
                  <a:t> -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২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১২</a:t>
                </a:r>
                <a:r>
                  <a:rPr lang="bn-BD" baseline="0" dirty="0" smtClean="0"/>
                  <a:t>)+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২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/(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১২ 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)</a:t>
                </a:r>
                <a:r>
                  <a:rPr lang="bn-BD" baseline="0" dirty="0" smtClean="0"/>
                  <a:t>} - 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৩</a:t>
                </a:r>
                <a:r>
                  <a:rPr lang="en-US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/</a:t>
                </a:r>
                <a:r>
                  <a:rPr lang="bn-BD" sz="1200" b="0" i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৬</a:t>
                </a:r>
                <a:r>
                  <a:rPr lang="bn-BD" baseline="0" dirty="0" smtClean="0"/>
                  <a:t> 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9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80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5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8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28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94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91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60"/>
            </a:avLst>
          </a:prstGeom>
          <a:noFill/>
          <a:ln w="9207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68780" y="6431281"/>
            <a:ext cx="5806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5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6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AF9D-FB38-4B45-A04D-70BD16EBBC87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8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jpe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microsoft.com/office/2007/relationships/hdphoto" Target="../media/hdphoto2.wdp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50588" y="2371726"/>
            <a:ext cx="5279583" cy="3791602"/>
            <a:chOff x="1610804" y="2143126"/>
            <a:chExt cx="5893819" cy="4268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804" y="2143126"/>
              <a:ext cx="5893819" cy="426878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4383216">
              <a:off x="2452326" y="2426462"/>
              <a:ext cx="1752600" cy="156845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7227" y="314325"/>
            <a:ext cx="4343398" cy="15573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4969" y="900114"/>
            <a:ext cx="3170405" cy="124301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615" y="313260"/>
            <a:ext cx="8619565" cy="8803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সহকারে লক্ষ কর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7883" y="1667436"/>
            <a:ext cx="8305798" cy="2533063"/>
            <a:chOff x="537883" y="1788459"/>
            <a:chExt cx="8305798" cy="25330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3904" y="1842247"/>
              <a:ext cx="3089777" cy="1600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2786" y="3388659"/>
              <a:ext cx="2224013" cy="9143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6313" y="1813423"/>
              <a:ext cx="2551478" cy="25080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883" y="1788459"/>
              <a:ext cx="2381250" cy="25280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95837" y="4359120"/>
            <a:ext cx="8619565" cy="651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ছবিগুলো কোন শ্রেণির লিভার ?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835" y="4397754"/>
            <a:ext cx="8633012" cy="6382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শ্রেণির লিভার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835" y="5371665"/>
            <a:ext cx="8606118" cy="7861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শ্রেণির লিভারে ফালক্রাম থাকে প্রযুক্ত বল ও ভরের মাঝখানে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9" grpId="0" animBg="1"/>
      <p:bldP spid="9" grpId="1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2047" y="1653987"/>
            <a:ext cx="8673353" cy="2407026"/>
            <a:chOff x="242047" y="1653987"/>
            <a:chExt cx="8673353" cy="24070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47" y="1653987"/>
              <a:ext cx="2931460" cy="2366683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742" y="1669677"/>
              <a:ext cx="2837329" cy="2377888"/>
            </a:xfrm>
            <a:prstGeom prst="rect">
              <a:avLst/>
            </a:prstGeom>
            <a:ln>
              <a:solidFill>
                <a:srgbClr val="7030A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8754" y="1686055"/>
              <a:ext cx="2756646" cy="2374958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sp>
        <p:nvSpPr>
          <p:cNvPr id="12" name="TextBox 11"/>
          <p:cNvSpPr txBox="1"/>
          <p:nvPr/>
        </p:nvSpPr>
        <p:spPr>
          <a:xfrm>
            <a:off x="268373" y="339018"/>
            <a:ext cx="8619565" cy="880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সহকারে লক্ষ কর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047" y="4222376"/>
            <a:ext cx="8619565" cy="651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ছবিগুলো কোন শ্রেণির লিভার 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843" y="4235824"/>
            <a:ext cx="8633012" cy="638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দ্বিতীয় শ্রেণির লিভার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707" y="5217459"/>
            <a:ext cx="8673352" cy="866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শ্রেণির লিভারে ভার থাকে মাঝখানে এবং বল ও ফালক্রাম থাকে দুই প্রান্তে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94" y="403412"/>
            <a:ext cx="8619565" cy="880319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ছবিগুলো মনোযোগ সহকারে লক্ষ কর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9195" y="1779483"/>
            <a:ext cx="7349549" cy="2574064"/>
            <a:chOff x="666691" y="1819893"/>
            <a:chExt cx="7664671" cy="28420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23192">
              <a:off x="5596464" y="1889070"/>
              <a:ext cx="2755565" cy="271423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546754">
              <a:off x="603996" y="1882588"/>
              <a:ext cx="2613096" cy="24877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7976" y="1843087"/>
              <a:ext cx="2581836" cy="28188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09282" y="5567993"/>
            <a:ext cx="8606118" cy="7861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শ্রেণির লিভারে ফালক্রাম ও ভর থাকে দুই প্রান্তে এবং বল প্রয়োগ হয় মাঝখানে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496" y="4758466"/>
            <a:ext cx="8619565" cy="651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ছবিগুলো কোন শ্রেণির লিভার ?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047" y="4771913"/>
            <a:ext cx="8633012" cy="6382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শ্রেণির লিভার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3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3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6177" y="1586751"/>
            <a:ext cx="8515350" cy="2649071"/>
            <a:chOff x="484095" y="1035423"/>
            <a:chExt cx="8232961" cy="26490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989"/>
            <a:stretch/>
          </p:blipFill>
          <p:spPr>
            <a:xfrm>
              <a:off x="6190130" y="1035423"/>
              <a:ext cx="2526926" cy="260873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4000"/>
            <a:stretch/>
          </p:blipFill>
          <p:spPr>
            <a:xfrm>
              <a:off x="484095" y="1062317"/>
              <a:ext cx="2474258" cy="26140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565" r="11740"/>
            <a:stretch/>
          </p:blipFill>
          <p:spPr>
            <a:xfrm>
              <a:off x="2958352" y="1048871"/>
              <a:ext cx="3186953" cy="263562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55494" y="403412"/>
            <a:ext cx="8619565" cy="8803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সহকারে লক্ষ কর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510" y="4319915"/>
            <a:ext cx="8579223" cy="786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পারবে  ছবিগুলো কিসের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494" y="4249267"/>
            <a:ext cx="8606118" cy="743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মানবদেহের হাত, পা এবং চোয়ালের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402" y="5394960"/>
            <a:ext cx="8552331" cy="6795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হাত, পা এবং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চোয়াল সরল যন্ত্রের ন্যায় কাজ করে । </a:t>
            </a:r>
          </a:p>
        </p:txBody>
      </p:sp>
    </p:spTree>
    <p:extLst>
      <p:ext uri="{BB962C8B-B14F-4D97-AF65-F5344CB8AC3E}">
        <p14:creationId xmlns:p14="http://schemas.microsoft.com/office/powerpoint/2010/main" val="231307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236" y="1835122"/>
            <a:ext cx="4356846" cy="2327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2730" y="4548693"/>
            <a:ext cx="8417858" cy="16709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সরল যন্ত্রটি মনোযোগ সহকারে লক্ষ কর এবং নিচের প্রশ্নগুলোর উত্তর দাও ।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লিভার কী ?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লিভারের কয়টি অংশ কী কী 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04" y="354619"/>
            <a:ext cx="2046371" cy="1390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ular Callout 9"/>
          <p:cNvSpPr/>
          <p:nvPr/>
        </p:nvSpPr>
        <p:spPr>
          <a:xfrm>
            <a:off x="3106270" y="430306"/>
            <a:ext cx="5163670" cy="820270"/>
          </a:xfrm>
          <a:prstGeom prst="wedgeRectCallout">
            <a:avLst>
              <a:gd name="adj1" fmla="val -3385"/>
              <a:gd name="adj2" fmla="val 100205"/>
            </a:avLst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41" y="403980"/>
            <a:ext cx="8579224" cy="10013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1329" y="1573305"/>
            <a:ext cx="8095130" cy="3657601"/>
            <a:chOff x="496979" y="1331259"/>
            <a:chExt cx="8257057" cy="36576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486" y="1331259"/>
              <a:ext cx="1133526" cy="142884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3269" y="1467780"/>
              <a:ext cx="1828801" cy="115900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107" b="10952"/>
            <a:stretch/>
          </p:blipFill>
          <p:spPr>
            <a:xfrm>
              <a:off x="4181289" y="1586753"/>
              <a:ext cx="2259852" cy="9816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041" y="1506072"/>
              <a:ext cx="1605242" cy="12018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979" y="2756646"/>
              <a:ext cx="1520079" cy="18691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6017" y="3000037"/>
              <a:ext cx="1707417" cy="16960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235" r="14117"/>
            <a:stretch/>
          </p:blipFill>
          <p:spPr>
            <a:xfrm>
              <a:off x="7207624" y="2702860"/>
              <a:ext cx="1546412" cy="2286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160" r="9160"/>
            <a:stretch/>
          </p:blipFill>
          <p:spPr>
            <a:xfrm>
              <a:off x="4128246" y="2783542"/>
              <a:ext cx="1438837" cy="19094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1436" y="2958351"/>
              <a:ext cx="1555314" cy="190948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55494" y="5325033"/>
            <a:ext cx="8606118" cy="8534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 সবগুলোই সরল যন্ত্র । </a:t>
            </a:r>
          </a:p>
        </p:txBody>
      </p:sp>
    </p:spTree>
    <p:extLst>
      <p:ext uri="{BB962C8B-B14F-4D97-AF65-F5344CB8AC3E}">
        <p14:creationId xmlns:p14="http://schemas.microsoft.com/office/powerpoint/2010/main" val="3660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friendshelpingeachotherstudyforatestconversa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06763"/>
            <a:ext cx="1869141" cy="1686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348318" y="389965"/>
            <a:ext cx="4585447" cy="974449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3185" y="2262045"/>
            <a:ext cx="7503460" cy="1983880"/>
            <a:chOff x="416858" y="2138083"/>
            <a:chExt cx="8350624" cy="23317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858" y="2138083"/>
              <a:ext cx="2877671" cy="23317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2541" y="2191871"/>
              <a:ext cx="2554941" cy="22330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2789" y="2191871"/>
              <a:ext cx="2837330" cy="225910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22730" y="4988859"/>
            <a:ext cx="8565776" cy="7458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সরল যন্ত্রগুলোর সাথে মানবদেহের অঙ্গের সরল যন্ত্রগুলো মিলিয়ে দেখাও । 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12388"/>
              </p:ext>
            </p:extLst>
          </p:nvPr>
        </p:nvGraphicFramePr>
        <p:xfrm>
          <a:off x="322730" y="4464266"/>
          <a:ext cx="8538882" cy="1795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6294"/>
                <a:gridCol w="2846294"/>
                <a:gridCol w="2846294"/>
              </a:tblGrid>
              <a:tr h="758713">
                <a:tc gridSpan="3"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 গুলো মিলিয়ে দেখি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দাঁতের চোয়াল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পায়ের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পাতা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লাঙ্গল</a:t>
                      </a:r>
                      <a:r>
                        <a:rPr lang="bn-IN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 চাকার গাড়ি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হাতুড়ি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1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849471" y="316646"/>
            <a:ext cx="3034019" cy="6191730"/>
            <a:chOff x="5849471" y="316646"/>
            <a:chExt cx="3034019" cy="61917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2917" y="316646"/>
              <a:ext cx="3020573" cy="22920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9471" y="2689413"/>
              <a:ext cx="2998695" cy="20977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4965" y="4975411"/>
              <a:ext cx="2649071" cy="153296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9624" y="503704"/>
            <a:ext cx="3323104" cy="5829861"/>
            <a:chOff x="349624" y="503704"/>
            <a:chExt cx="3323104" cy="58298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178" y="503704"/>
              <a:ext cx="3257550" cy="23812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624" y="2985246"/>
              <a:ext cx="2891117" cy="3348319"/>
            </a:xfrm>
            <a:prstGeom prst="rect">
              <a:avLst/>
            </a:prstGeom>
          </p:spPr>
        </p:pic>
      </p:grpSp>
      <p:sp>
        <p:nvSpPr>
          <p:cNvPr id="16" name="Oval 15"/>
          <p:cNvSpPr/>
          <p:nvPr/>
        </p:nvSpPr>
        <p:spPr>
          <a:xfrm>
            <a:off x="3657600" y="336176"/>
            <a:ext cx="2043953" cy="1519518"/>
          </a:xfrm>
          <a:prstGeom prst="ellipse">
            <a:avLst/>
          </a:prstGeom>
          <a:solidFill>
            <a:srgbClr val="00FFFF"/>
          </a:solidFill>
          <a:ln w="28575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কর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36601" y="2194560"/>
            <a:ext cx="1694329" cy="39848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endPara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 </a:t>
            </a:r>
          </a:p>
        </p:txBody>
      </p:sp>
    </p:spTree>
    <p:extLst>
      <p:ext uri="{BB962C8B-B14F-4D97-AF65-F5344CB8AC3E}">
        <p14:creationId xmlns:p14="http://schemas.microsoft.com/office/powerpoint/2010/main" val="178089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966" y="2985248"/>
            <a:ext cx="8565777" cy="517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.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7130" y="3617259"/>
            <a:ext cx="1229791" cy="49035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১ম শ্রেণির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5288" y="3617259"/>
            <a:ext cx="1229791" cy="4948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২য় শ্রেণির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2235" y="3617259"/>
            <a:ext cx="1229791" cy="49932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৩য় শ্রেণির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0456" y="3657600"/>
            <a:ext cx="1229791" cy="47691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৪র্থ শ্রেণির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859" y="1707777"/>
            <a:ext cx="8444753" cy="584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. লিভারের  শ্রেণি </a:t>
            </a:r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? 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7129" y="2420472"/>
            <a:ext cx="1210236" cy="46346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7764" y="2433918"/>
            <a:ext cx="1177683" cy="441049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৪টি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5628" y="2420471"/>
            <a:ext cx="1280666" cy="43208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৫টি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3118" y="2407024"/>
            <a:ext cx="1277469" cy="463461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৬টি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835" y="4249271"/>
            <a:ext cx="8565777" cy="1343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. মানবদেহের সরল যন্ত্র হলো--- </a:t>
            </a:r>
          </a:p>
          <a:p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</a:p>
          <a:p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</a:p>
          <a:p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পায়ের পাতা </a:t>
            </a:r>
          </a:p>
          <a:p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নিচের কোনটি সঠিক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3290" y="5782235"/>
            <a:ext cx="1223682" cy="476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,ii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9300" y="5768788"/>
            <a:ext cx="1286436" cy="4544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i,iii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7735" y="5782235"/>
            <a:ext cx="1281954" cy="4993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ii,iii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6170" y="5782235"/>
            <a:ext cx="1210236" cy="490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18" y="362152"/>
            <a:ext cx="2595985" cy="11575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" name="TextBox 23"/>
          <p:cNvSpPr txBox="1"/>
          <p:nvPr/>
        </p:nvSpPr>
        <p:spPr>
          <a:xfrm>
            <a:off x="3394987" y="286154"/>
            <a:ext cx="3974630" cy="11960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87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7" y="255496"/>
            <a:ext cx="2776224" cy="16674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061"/>
          <a:stretch/>
        </p:blipFill>
        <p:spPr>
          <a:xfrm>
            <a:off x="2412704" y="2100960"/>
            <a:ext cx="5163672" cy="2906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72353" y="5163671"/>
            <a:ext cx="7664823" cy="4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3576917" y="255494"/>
            <a:ext cx="3536577" cy="1210235"/>
          </a:xfrm>
          <a:prstGeom prst="cloudCallout">
            <a:avLst>
              <a:gd name="adj1" fmla="val -21974"/>
              <a:gd name="adj2" fmla="val 79167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518" y="5432612"/>
            <a:ext cx="8404411" cy="7996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যন্ত্রটির সুবিধা গুলো লিখ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157" y="1255594"/>
            <a:ext cx="3780429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3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78" r="49" b="58023"/>
          <a:stretch/>
        </p:blipFill>
        <p:spPr>
          <a:xfrm>
            <a:off x="2009626" y="497215"/>
            <a:ext cx="5196641" cy="60468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4629132" y="2115403"/>
            <a:ext cx="65698" cy="3712191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961" y="2115403"/>
            <a:ext cx="1438656" cy="180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 7"/>
          <p:cNvGrpSpPr/>
          <p:nvPr/>
        </p:nvGrpSpPr>
        <p:grpSpPr>
          <a:xfrm>
            <a:off x="5311589" y="4061012"/>
            <a:ext cx="3142011" cy="1646266"/>
            <a:chOff x="5243599" y="3574289"/>
            <a:chExt cx="2412795" cy="1646266"/>
          </a:xfrm>
        </p:grpSpPr>
        <p:sp>
          <p:nvSpPr>
            <p:cNvPr id="9" name="TextBox 8"/>
            <p:cNvSpPr txBox="1"/>
            <p:nvPr/>
          </p:nvSpPr>
          <p:spPr>
            <a:xfrm>
              <a:off x="5298653" y="3574289"/>
              <a:ext cx="2347415" cy="43661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-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1840" y="4098724"/>
              <a:ext cx="2292597" cy="47331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  –  বিজ্ঞান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43599" y="4744183"/>
              <a:ext cx="2412795" cy="47637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একাদশ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8036" y="3994511"/>
            <a:ext cx="3252544" cy="1825501"/>
            <a:chOff x="889422" y="4002093"/>
            <a:chExt cx="3252544" cy="1825501"/>
          </a:xfrm>
        </p:grpSpPr>
        <p:sp>
          <p:nvSpPr>
            <p:cNvPr id="13" name="TextBox 12"/>
            <p:cNvSpPr txBox="1"/>
            <p:nvPr/>
          </p:nvSpPr>
          <p:spPr>
            <a:xfrm>
              <a:off x="889422" y="4002093"/>
              <a:ext cx="3163450" cy="5595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মো.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60076" y="4561593"/>
              <a:ext cx="2108846" cy="28363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2328" y="4902858"/>
              <a:ext cx="3169638" cy="32838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ফাজিল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2328" y="5323624"/>
              <a:ext cx="3169638" cy="23363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2328" y="5602981"/>
              <a:ext cx="3169638" cy="22461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০১৭২০-৫৬৫২৫২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719" y="2061673"/>
            <a:ext cx="1584104" cy="1802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11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1920" y="147500"/>
            <a:ext cx="8884920" cy="6588580"/>
            <a:chOff x="121920" y="147500"/>
            <a:chExt cx="8884920" cy="6588580"/>
          </a:xfrm>
        </p:grpSpPr>
        <p:grpSp>
          <p:nvGrpSpPr>
            <p:cNvPr id="7" name="Group 6"/>
            <p:cNvGrpSpPr/>
            <p:nvPr/>
          </p:nvGrpSpPr>
          <p:grpSpPr>
            <a:xfrm>
              <a:off x="121920" y="147500"/>
              <a:ext cx="8884920" cy="6588580"/>
              <a:chOff x="121920" y="147500"/>
              <a:chExt cx="8884920" cy="658858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1920" y="147500"/>
                <a:ext cx="8884920" cy="658858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63926" y="1317811"/>
                <a:ext cx="8074956" cy="141194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Deflate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bn-IN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ন্য</a:t>
                </a:r>
                <a:r>
                  <a:rPr lang="bn-IN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IN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bn-IN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:r>
                  <a:rPr lang="bn-IN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IN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bn-IN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endParaRPr lang="en-US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989" y="551330"/>
              <a:ext cx="8081682" cy="990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718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06" y="282388"/>
            <a:ext cx="8471647" cy="7189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08" y="1280160"/>
            <a:ext cx="4103056" cy="232634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84"/>
          <a:stretch/>
        </p:blipFill>
        <p:spPr>
          <a:xfrm>
            <a:off x="4760259" y="4034117"/>
            <a:ext cx="4061011" cy="21649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438936" y="3106137"/>
            <a:ext cx="1594708" cy="2575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ঢেকি </a:t>
            </a: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0941" y="5860668"/>
            <a:ext cx="1586753" cy="17481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652" y="279158"/>
            <a:ext cx="8471647" cy="7189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তোমরা কী ছবিগুলোর নাম বলতে পারবে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01" r="13790"/>
          <a:stretch/>
        </p:blipFill>
        <p:spPr>
          <a:xfrm>
            <a:off x="416860" y="3981443"/>
            <a:ext cx="4168587" cy="22176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425" y="1276175"/>
            <a:ext cx="4031088" cy="23593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TextBox 15"/>
          <p:cNvSpPr txBox="1"/>
          <p:nvPr/>
        </p:nvSpPr>
        <p:spPr>
          <a:xfrm>
            <a:off x="3065929" y="5830644"/>
            <a:ext cx="1600200" cy="2348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ঘানি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4655" y="3081903"/>
            <a:ext cx="2011946" cy="3524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সেচের দোন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13" grpId="0"/>
      <p:bldP spid="15" grpId="0"/>
      <p:bldP spid="17" grpId="0" animBg="1"/>
      <p:bldP spid="1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84094" y="820271"/>
            <a:ext cx="8081683" cy="941294"/>
          </a:xfrm>
          <a:prstGeom prst="wedgeRoundRectCallout">
            <a:avLst>
              <a:gd name="adj1" fmla="val -59"/>
              <a:gd name="adj2" fmla="val 11426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শিক্ষার্থীরা; এসো আমরা একটি ভিডিও দেখি ।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878565"/>
              </p:ext>
            </p:extLst>
          </p:nvPr>
        </p:nvGraphicFramePr>
        <p:xfrm>
          <a:off x="2420472" y="2413747"/>
          <a:ext cx="4061010" cy="177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Packager Shell Object" showAsIcon="1" r:id="rId4" imgW="914760" imgH="685800" progId="Package">
                  <p:embed/>
                </p:oleObj>
              </mc:Choice>
              <mc:Fallback>
                <p:oleObj name="Packager Shell Object" showAsIcon="1" r:id="rId4" imgW="9147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0472" y="2413747"/>
                        <a:ext cx="4061010" cy="1775012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502022" y="797861"/>
            <a:ext cx="8081683" cy="941294"/>
          </a:xfrm>
          <a:prstGeom prst="wedgeRoundRectCallout">
            <a:avLst>
              <a:gd name="adj1" fmla="val -59"/>
              <a:gd name="adj2" fmla="val 11426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 তোমরা কী দেখলে 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842" y="5067836"/>
            <a:ext cx="8458200" cy="6786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ভারি কোনো কাজ হাতে করা কষ্টসাধ্য এবং ঐ কাজ সাধারণ কোনো যন্ত্রের মাধ্যমে করা সহজ 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3" y="1177733"/>
            <a:ext cx="8794376" cy="5492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706" y="201706"/>
            <a:ext cx="8794376" cy="94129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আলোচ্য বিষয় – 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যন্ত্র </a:t>
            </a:r>
          </a:p>
        </p:txBody>
      </p:sp>
    </p:spTree>
    <p:extLst>
      <p:ext uri="{BB962C8B-B14F-4D97-AF65-F5344CB8AC3E}">
        <p14:creationId xmlns:p14="http://schemas.microsoft.com/office/powerpoint/2010/main" val="25086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91438775"/>
              </p:ext>
            </p:extLst>
          </p:nvPr>
        </p:nvGraphicFramePr>
        <p:xfrm>
          <a:off x="471488" y="2157414"/>
          <a:ext cx="8201025" cy="406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loud Callout 3"/>
          <p:cNvSpPr/>
          <p:nvPr/>
        </p:nvSpPr>
        <p:spPr>
          <a:xfrm>
            <a:off x="1586753" y="255495"/>
            <a:ext cx="6360459" cy="1425388"/>
          </a:xfrm>
          <a:prstGeom prst="cloudCallout">
            <a:avLst>
              <a:gd name="adj1" fmla="val -14702"/>
              <a:gd name="adj2" fmla="val 93750"/>
            </a:avLst>
          </a:prstGeom>
          <a:solidFill>
            <a:srgbClr val="00B0F0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32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16153-09A9-43D6-8973-E08C652302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C8F3-5A4C-44E4-8C80-F52FDD01A9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471BCD-3BC1-4E49-890A-7CFF439C0B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5F213-CF03-4D45-84AA-867F151CCC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FD85-4D26-489B-B39E-1BE13661CE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78A7F-E876-42D0-B514-CCD8431E42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52298-A149-4753-A437-613C87E023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CE1B2E-05C3-43D2-AF61-CF6CCDDAF5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8757" y="1889760"/>
            <a:ext cx="7659444" cy="3037242"/>
            <a:chOff x="268941" y="1317331"/>
            <a:chExt cx="8552331" cy="33756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9411" y="1318321"/>
              <a:ext cx="3092824" cy="18511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941" y="1358153"/>
              <a:ext cx="2364463" cy="191620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2916" y="1317331"/>
              <a:ext cx="2958356" cy="20314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7592" y="2527356"/>
              <a:ext cx="2983620" cy="216566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835" y="3354480"/>
              <a:ext cx="2286000" cy="13385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2235" y="3319396"/>
              <a:ext cx="2638425" cy="1306392"/>
            </a:xfrm>
            <a:prstGeom prst="rect">
              <a:avLst/>
            </a:prstGeom>
          </p:spPr>
        </p:pic>
      </p:grpSp>
      <p:sp>
        <p:nvSpPr>
          <p:cNvPr id="10" name="Rounded Rectangular Callout 9"/>
          <p:cNvSpPr/>
          <p:nvPr/>
        </p:nvSpPr>
        <p:spPr>
          <a:xfrm>
            <a:off x="201706" y="309282"/>
            <a:ext cx="8713693" cy="712694"/>
          </a:xfrm>
          <a:prstGeom prst="wedgeRoundRectCallout">
            <a:avLst>
              <a:gd name="adj1" fmla="val -956"/>
              <a:gd name="adj2" fmla="val 146132"/>
              <a:gd name="adj3" fmla="val 16667"/>
            </a:avLst>
          </a:prstGeom>
          <a:solidFill>
            <a:srgbClr val="00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 ।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88259" y="300318"/>
            <a:ext cx="8713693" cy="712694"/>
          </a:xfrm>
          <a:prstGeom prst="wedgeRoundRectCallout">
            <a:avLst>
              <a:gd name="adj1" fmla="val -956"/>
              <a:gd name="adj2" fmla="val 146132"/>
              <a:gd name="adj3" fmla="val 16667"/>
            </a:avLst>
          </a:prstGeom>
          <a:solidFill>
            <a:srgbClr val="00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নিচের যন্ত্রগুলোকে কী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 হয়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728" y="5337215"/>
            <a:ext cx="8592671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 গুলোকে সরল যন্ত্র বলা হয় ।</a:t>
            </a:r>
          </a:p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যন্ত্র দ্বারা কম বল প্রয়োগ করে অধিক কাজ করা যায় তাকে সরল যন্ত্র বলে । </a:t>
            </a:r>
          </a:p>
        </p:txBody>
      </p:sp>
    </p:spTree>
    <p:extLst>
      <p:ext uri="{BB962C8B-B14F-4D97-AF65-F5344CB8AC3E}">
        <p14:creationId xmlns:p14="http://schemas.microsoft.com/office/powerpoint/2010/main" val="35772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97"/>
          <a:stretch/>
        </p:blipFill>
        <p:spPr>
          <a:xfrm>
            <a:off x="1743564" y="1569719"/>
            <a:ext cx="4261473" cy="3770895"/>
          </a:xfrm>
          <a:prstGeom prst="rect">
            <a:avLst/>
          </a:prstGeom>
          <a:effectLst>
            <a:glow rad="228600">
              <a:srgbClr val="00FFFF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06997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235" y="1237129"/>
            <a:ext cx="4222376" cy="33348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6" y="1223683"/>
            <a:ext cx="4249272" cy="33214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255495" y="322729"/>
            <a:ext cx="8579224" cy="7458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291" y="4668402"/>
            <a:ext cx="8296835" cy="4769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পারবে চিত্রে শাবলটি কিসের কাজ করছে 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110" y="4709880"/>
            <a:ext cx="8310281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শাবলটি লিভারের কাজ করছে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078" y="5313862"/>
            <a:ext cx="8565777" cy="9959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লিভার হলো একটি সরল যন্ত্র, যাতে একটি শক্ত দন্ড কোনো অবলম্বনের </a:t>
            </a:r>
          </a:p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কিছুর উপর ভর করে মুক্তভাবে ওঠানামা করে বা ঘুরে । </a:t>
            </a:r>
          </a:p>
        </p:txBody>
      </p:sp>
    </p:spTree>
    <p:extLst>
      <p:ext uri="{BB962C8B-B14F-4D97-AF65-F5344CB8AC3E}">
        <p14:creationId xmlns:p14="http://schemas.microsoft.com/office/powerpoint/2010/main" val="158106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8" grpId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2254</TotalTime>
  <Words>750</Words>
  <Application>Microsoft Office PowerPoint</Application>
  <PresentationFormat>On-screen Show (4:3)</PresentationFormat>
  <Paragraphs>120</Paragraphs>
  <Slides>20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Mohammad Abdul Mazid Miyan</cp:lastModifiedBy>
  <cp:revision>456</cp:revision>
  <dcterms:created xsi:type="dcterms:W3CDTF">2014-12-09T14:02:11Z</dcterms:created>
  <dcterms:modified xsi:type="dcterms:W3CDTF">2019-12-07T12:14:43Z</dcterms:modified>
</cp:coreProperties>
</file>