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71" r:id="rId3"/>
    <p:sldId id="258" r:id="rId4"/>
    <p:sldId id="260" r:id="rId5"/>
    <p:sldId id="261" r:id="rId6"/>
    <p:sldId id="272" r:id="rId7"/>
    <p:sldId id="274" r:id="rId8"/>
    <p:sldId id="267" r:id="rId9"/>
    <p:sldId id="277" r:id="rId10"/>
    <p:sldId id="279" r:id="rId11"/>
    <p:sldId id="268" r:id="rId12"/>
    <p:sldId id="280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13"/>
  </p:normalViewPr>
  <p:slideViewPr>
    <p:cSldViewPr>
      <p:cViewPr varScale="1">
        <p:scale>
          <a:sx n="104" d="100"/>
          <a:sy n="104" d="100"/>
        </p:scale>
        <p:origin x="5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DD973-3E10-4939-BDBF-2615C0C4E980}" type="datetimeFigureOut">
              <a:rPr lang="en-US" smtClean="0"/>
              <a:pPr/>
              <a:t>8/15/19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FA712-3829-4209-B2F0-E434C5069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4410337"/>
            <a:ext cx="4114800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9600" dirty="0" err="1">
                <a:solidFill>
                  <a:srgbClr val="FFC11E"/>
                </a:solidFill>
                <a:latin typeface="NikoshBAN" panose="02000000000000000000" pitchFamily="2" charset="0"/>
                <a:cs typeface="NikoshBAN" pitchFamily="2" charset="0"/>
              </a:rPr>
              <a:t>শুভ</a:t>
            </a:r>
            <a:r>
              <a:rPr lang="en-US" sz="9600" dirty="0">
                <a:solidFill>
                  <a:srgbClr val="FFC11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solidFill>
                  <a:srgbClr val="FFC11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সকাল</a:t>
            </a:r>
            <a:endParaRPr lang="en-US" sz="9600" dirty="0">
              <a:solidFill>
                <a:srgbClr val="FFC11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823623-7B63-5E4B-855B-0F7C7B3629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791817"/>
            <a:ext cx="2819400" cy="2806700"/>
          </a:xfrm>
          <a:prstGeom prst="rect">
            <a:avLst/>
          </a:prstGeom>
        </p:spPr>
      </p:pic>
      <p:sp>
        <p:nvSpPr>
          <p:cNvPr id="6" name="Sun 5">
            <a:extLst>
              <a:ext uri="{FF2B5EF4-FFF2-40B4-BE49-F238E27FC236}">
                <a16:creationId xmlns:a16="http://schemas.microsoft.com/office/drawing/2014/main" id="{84BC1E2E-5228-404A-BF70-8EE13C239E40}"/>
              </a:ext>
            </a:extLst>
          </p:cNvPr>
          <p:cNvSpPr/>
          <p:nvPr/>
        </p:nvSpPr>
        <p:spPr>
          <a:xfrm>
            <a:off x="304800" y="228600"/>
            <a:ext cx="914400" cy="914400"/>
          </a:xfrm>
          <a:prstGeom prst="sun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9401478-7E6D-474D-8F04-6C405893E098}"/>
              </a:ext>
            </a:extLst>
          </p:cNvPr>
          <p:cNvCxnSpPr/>
          <p:nvPr/>
        </p:nvCxnSpPr>
        <p:spPr>
          <a:xfrm>
            <a:off x="1219200" y="1066800"/>
            <a:ext cx="3886200" cy="25146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BC8CD71-A535-784C-BCAD-D77E225E7AF2}"/>
              </a:ext>
            </a:extLst>
          </p:cNvPr>
          <p:cNvCxnSpPr/>
          <p:nvPr/>
        </p:nvCxnSpPr>
        <p:spPr>
          <a:xfrm>
            <a:off x="1066800" y="1143000"/>
            <a:ext cx="3886200" cy="25146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B8EF23-77E4-1E4C-93AE-FC6FFB58A618}"/>
              </a:ext>
            </a:extLst>
          </p:cNvPr>
          <p:cNvCxnSpPr/>
          <p:nvPr/>
        </p:nvCxnSpPr>
        <p:spPr>
          <a:xfrm>
            <a:off x="990600" y="1295400"/>
            <a:ext cx="3886200" cy="25146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981A81-62FF-B848-ABDC-1F6ADE316170}"/>
              </a:ext>
            </a:extLst>
          </p:cNvPr>
          <p:cNvCxnSpPr/>
          <p:nvPr/>
        </p:nvCxnSpPr>
        <p:spPr>
          <a:xfrm>
            <a:off x="1295400" y="879053"/>
            <a:ext cx="3886200" cy="25146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9BF9D11-5ADE-0544-82A7-FE152402735D}"/>
              </a:ext>
            </a:extLst>
          </p:cNvPr>
          <p:cNvCxnSpPr>
            <a:cxnSpLocks/>
          </p:cNvCxnSpPr>
          <p:nvPr/>
        </p:nvCxnSpPr>
        <p:spPr>
          <a:xfrm>
            <a:off x="1371600" y="685800"/>
            <a:ext cx="3988659" cy="25908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042786" y="3750564"/>
            <a:ext cx="183866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স্থুলকোণি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42786" y="5551193"/>
            <a:ext cx="183866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সুক্ষ্মকোণি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2787" y="1949935"/>
            <a:ext cx="184072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সমকো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নী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61656E2-2D5B-C743-97F4-50F75AB0B13D}"/>
              </a:ext>
            </a:extLst>
          </p:cNvPr>
          <p:cNvGrpSpPr/>
          <p:nvPr/>
        </p:nvGrpSpPr>
        <p:grpSpPr>
          <a:xfrm>
            <a:off x="987611" y="1447800"/>
            <a:ext cx="1566711" cy="1124298"/>
            <a:chOff x="2660461" y="1143000"/>
            <a:chExt cx="1016396" cy="1124298"/>
          </a:xfrm>
        </p:grpSpPr>
        <p:sp>
          <p:nvSpPr>
            <p:cNvPr id="3" name="Isosceles Triangle 2"/>
            <p:cNvSpPr/>
            <p:nvPr/>
          </p:nvSpPr>
          <p:spPr>
            <a:xfrm>
              <a:off x="2890169" y="1459226"/>
              <a:ext cx="786688" cy="443145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92073" y="1143000"/>
              <a:ext cx="2286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ক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660461" y="1838718"/>
              <a:ext cx="13424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খ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03225" y="1867188"/>
              <a:ext cx="1554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গ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6179D48-D176-2944-909E-DBD2E6520D90}"/>
              </a:ext>
            </a:extLst>
          </p:cNvPr>
          <p:cNvGrpSpPr/>
          <p:nvPr/>
        </p:nvGrpSpPr>
        <p:grpSpPr>
          <a:xfrm>
            <a:off x="1371600" y="3200400"/>
            <a:ext cx="1164565" cy="1211387"/>
            <a:chOff x="4241205" y="3111971"/>
            <a:chExt cx="755506" cy="1211387"/>
          </a:xfrm>
        </p:grpSpPr>
        <p:sp>
          <p:nvSpPr>
            <p:cNvPr id="4" name="Right Triangle 3"/>
            <p:cNvSpPr/>
            <p:nvPr/>
          </p:nvSpPr>
          <p:spPr>
            <a:xfrm>
              <a:off x="4399602" y="3391600"/>
              <a:ext cx="597109" cy="625178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91446" y="3111971"/>
              <a:ext cx="9537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ক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41205" y="3974019"/>
              <a:ext cx="97929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খ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41855" y="3984804"/>
              <a:ext cx="947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গ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19AB81D7-FA2C-A24A-B17E-6EDD80A3A8FC}"/>
              </a:ext>
            </a:extLst>
          </p:cNvPr>
          <p:cNvSpPr/>
          <p:nvPr/>
        </p:nvSpPr>
        <p:spPr>
          <a:xfrm>
            <a:off x="4379989" y="1261404"/>
            <a:ext cx="3164254" cy="54399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0A466CE-20D2-F345-9357-FD50D0DD0D00}"/>
              </a:ext>
            </a:extLst>
          </p:cNvPr>
          <p:cNvGrpSpPr/>
          <p:nvPr/>
        </p:nvGrpSpPr>
        <p:grpSpPr>
          <a:xfrm>
            <a:off x="789567" y="5155025"/>
            <a:ext cx="2029834" cy="1148749"/>
            <a:chOff x="3260658" y="4467799"/>
            <a:chExt cx="1316845" cy="1148749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BD60F498-D64E-E043-931E-91BBE91007BE}"/>
                </a:ext>
              </a:extLst>
            </p:cNvPr>
            <p:cNvGrpSpPr/>
            <p:nvPr/>
          </p:nvGrpSpPr>
          <p:grpSpPr>
            <a:xfrm>
              <a:off x="3450523" y="4710675"/>
              <a:ext cx="1057651" cy="632852"/>
              <a:chOff x="5901896" y="2632349"/>
              <a:chExt cx="3927904" cy="1499804"/>
            </a:xfrm>
          </p:grpSpPr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9EA452E-9C31-3447-AEC4-878237F2FB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01896" y="2632349"/>
                <a:ext cx="3921795" cy="1469746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E255AC9E-B13C-DD4F-AEED-0676CDF031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901896" y="2632350"/>
                <a:ext cx="1413304" cy="1499803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D63EC2D-D57C-3946-B448-C9D1AD6CD2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15200" y="4106615"/>
                <a:ext cx="2514600" cy="25538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7282EE1-8D47-5F45-8A49-B795A4F6B205}"/>
                </a:ext>
              </a:extLst>
            </p:cNvPr>
            <p:cNvSpPr txBox="1"/>
            <p:nvPr/>
          </p:nvSpPr>
          <p:spPr>
            <a:xfrm>
              <a:off x="3616842" y="5277994"/>
              <a:ext cx="35618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1600" dirty="0"/>
                <a:t>খ</a:t>
              </a:r>
              <a:endParaRPr lang="en-US" sz="1600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1BD634F-810C-D54D-9A42-336064B7158F}"/>
                </a:ext>
              </a:extLst>
            </p:cNvPr>
            <p:cNvSpPr txBox="1"/>
            <p:nvPr/>
          </p:nvSpPr>
          <p:spPr>
            <a:xfrm>
              <a:off x="4374386" y="5276928"/>
              <a:ext cx="20311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1600" dirty="0"/>
                <a:t>গ</a:t>
              </a:r>
              <a:endParaRPr lang="en-US" sz="1600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E4FD9C6-E38B-1F44-9A97-1400B115B599}"/>
                </a:ext>
              </a:extLst>
            </p:cNvPr>
            <p:cNvSpPr txBox="1"/>
            <p:nvPr/>
          </p:nvSpPr>
          <p:spPr>
            <a:xfrm>
              <a:off x="3260658" y="4467799"/>
              <a:ext cx="35618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ক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3BFDAF6D-FCFF-A242-87E7-3DF1A0FD9CBB}"/>
              </a:ext>
            </a:extLst>
          </p:cNvPr>
          <p:cNvSpPr txBox="1"/>
          <p:nvPr/>
        </p:nvSpPr>
        <p:spPr>
          <a:xfrm>
            <a:off x="3352800" y="226250"/>
            <a:ext cx="19050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মিলকরণ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E94E82C-7789-A349-A80D-E64DDBF08D8F}"/>
              </a:ext>
            </a:extLst>
          </p:cNvPr>
          <p:cNvSpPr/>
          <p:nvPr/>
        </p:nvSpPr>
        <p:spPr>
          <a:xfrm>
            <a:off x="552938" y="1225337"/>
            <a:ext cx="2952262" cy="54399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FD497CCF-55D8-2F4C-A196-2646B9C3D96F}"/>
              </a:ext>
            </a:extLst>
          </p:cNvPr>
          <p:cNvSpPr/>
          <p:nvPr/>
        </p:nvSpPr>
        <p:spPr>
          <a:xfrm rot="19523409">
            <a:off x="3691393" y="1880580"/>
            <a:ext cx="197990" cy="4028173"/>
          </a:xfrm>
          <a:prstGeom prst="down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AADD1221-AEAF-3E48-A510-40F4C9BCD779}"/>
              </a:ext>
            </a:extLst>
          </p:cNvPr>
          <p:cNvSpPr/>
          <p:nvPr/>
        </p:nvSpPr>
        <p:spPr>
          <a:xfrm rot="14594302">
            <a:off x="3262614" y="2956627"/>
            <a:ext cx="180790" cy="3532604"/>
          </a:xfrm>
          <a:prstGeom prst="down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>
            <a:extLst>
              <a:ext uri="{FF2B5EF4-FFF2-40B4-BE49-F238E27FC236}">
                <a16:creationId xmlns:a16="http://schemas.microsoft.com/office/drawing/2014/main" id="{01B9226A-0677-E049-967D-EC8CB9C657E3}"/>
              </a:ext>
            </a:extLst>
          </p:cNvPr>
          <p:cNvSpPr/>
          <p:nvPr/>
        </p:nvSpPr>
        <p:spPr>
          <a:xfrm rot="14614580">
            <a:off x="3451332" y="1475975"/>
            <a:ext cx="175075" cy="3110516"/>
          </a:xfrm>
          <a:prstGeom prst="down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9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2" grpId="0" animBg="1"/>
      <p:bldP spid="42" grpId="0" animBg="1"/>
      <p:bldP spid="28" grpId="0" animBg="1"/>
      <p:bldP spid="9" grpId="0" animBg="1"/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895600"/>
            <a:ext cx="8001000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একটি কোণে কয়টি রেখা/বাহু থাকে? </a:t>
            </a:r>
          </a:p>
          <a:p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ভেদে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বলব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সমকোণি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চিহ্ণিত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বলব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৪।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ভেদে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বলব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Plaque 2">
            <a:extLst>
              <a:ext uri="{FF2B5EF4-FFF2-40B4-BE49-F238E27FC236}">
                <a16:creationId xmlns:a16="http://schemas.microsoft.com/office/drawing/2014/main" id="{9FE8D14B-E85D-0B44-BCC0-C3F075E6A6C5}"/>
              </a:ext>
            </a:extLst>
          </p:cNvPr>
          <p:cNvSpPr/>
          <p:nvPr/>
        </p:nvSpPr>
        <p:spPr>
          <a:xfrm>
            <a:off x="2710070" y="457200"/>
            <a:ext cx="4038600" cy="990600"/>
          </a:xfrm>
          <a:prstGeom prst="plaqu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1C021E-DAD6-1741-8C11-CF139756137F}"/>
              </a:ext>
            </a:extLst>
          </p:cNvPr>
          <p:cNvSpPr txBox="1"/>
          <p:nvPr/>
        </p:nvSpPr>
        <p:spPr>
          <a:xfrm>
            <a:off x="3236843" y="241877"/>
            <a:ext cx="3200399" cy="132343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8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2E8161-6829-DA47-BF04-C76CAD3FCB8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263638-4820-4843-A9F3-D0A7B6172321}"/>
              </a:ext>
            </a:extLst>
          </p:cNvPr>
          <p:cNvSpPr/>
          <p:nvPr/>
        </p:nvSpPr>
        <p:spPr>
          <a:xfrm>
            <a:off x="-16476" y="10297"/>
            <a:ext cx="2895600" cy="68477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A94E82-1B87-774C-8C40-5D9CC7CC822D}"/>
              </a:ext>
            </a:extLst>
          </p:cNvPr>
          <p:cNvSpPr/>
          <p:nvPr/>
        </p:nvSpPr>
        <p:spPr>
          <a:xfrm>
            <a:off x="2926491" y="10297"/>
            <a:ext cx="6217509" cy="68477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A66CE9-B728-404E-8557-69EB074A7710}"/>
              </a:ext>
            </a:extLst>
          </p:cNvPr>
          <p:cNvSpPr txBox="1"/>
          <p:nvPr/>
        </p:nvSpPr>
        <p:spPr>
          <a:xfrm>
            <a:off x="226541" y="2286000"/>
            <a:ext cx="25146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এক নজরে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4140D8-88AE-A044-9868-BEE0A1C9B2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132" y="152400"/>
            <a:ext cx="6003668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6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FC1B90-717D-0543-B9DE-E6D982F75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33D3E3-ACF4-D04B-8448-782C386CBE39}"/>
              </a:ext>
            </a:extLst>
          </p:cNvPr>
          <p:cNvSpPr txBox="1"/>
          <p:nvPr/>
        </p:nvSpPr>
        <p:spPr>
          <a:xfrm>
            <a:off x="304800" y="3886200"/>
            <a:ext cx="510540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440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 ভাল থেকো</a:t>
            </a:r>
            <a:r>
              <a:rPr lang="en-US" sz="440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7243" y="533400"/>
            <a:ext cx="7315200" cy="14157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en-US" sz="1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133600"/>
            <a:ext cx="7315200" cy="40318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মোঃসুলতানুল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আরেফীন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গুরুদাসপুর মডেল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সরকারী প্রাথমিক বিদ্যালয় </a:t>
            </a:r>
          </a:p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গুরুদাসপুর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নাটোর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15248" y="1975022"/>
            <a:ext cx="4267200" cy="255454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৪র্থ</a:t>
            </a:r>
          </a:p>
          <a:p>
            <a:pPr algn="ctr"/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বিষয়ঃগণিত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৪০মিঃ</a:t>
            </a:r>
          </a:p>
          <a:p>
            <a:pPr algn="ctr"/>
            <a: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পিরিয়ডঃ ০১ </a:t>
            </a:r>
            <a:r>
              <a:rPr lang="bn-IN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62CD5D-A5B4-CB44-B961-B2B7A7CFEEB7}"/>
              </a:ext>
            </a:extLst>
          </p:cNvPr>
          <p:cNvSpPr txBox="1"/>
          <p:nvPr/>
        </p:nvSpPr>
        <p:spPr>
          <a:xfrm>
            <a:off x="250224" y="1997676"/>
            <a:ext cx="4114800" cy="255454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শিরো</a:t>
            </a:r>
            <a: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মঃ</a:t>
            </a:r>
            <a:endParaRPr lang="bn-IN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ভেদে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F0248E-8278-184D-AB45-693228D4ABCD}"/>
              </a:ext>
            </a:extLst>
          </p:cNvPr>
          <p:cNvSpPr txBox="1"/>
          <p:nvPr/>
        </p:nvSpPr>
        <p:spPr>
          <a:xfrm>
            <a:off x="2338516" y="228600"/>
            <a:ext cx="4114800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পাঠে</a:t>
            </a:r>
            <a:r>
              <a:rPr lang="bn-IN" sz="6000" dirty="0">
                <a:latin typeface="NikoshBAN" pitchFamily="2" charset="0"/>
                <a:cs typeface="NikoshBAN" pitchFamily="2" charset="0"/>
              </a:rPr>
              <a:t> ঘোষণা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23C0C2-47FD-794A-9510-76EA88B44410}"/>
              </a:ext>
            </a:extLst>
          </p:cNvPr>
          <p:cNvSpPr txBox="1"/>
          <p:nvPr/>
        </p:nvSpPr>
        <p:spPr>
          <a:xfrm>
            <a:off x="685800" y="5105400"/>
            <a:ext cx="7772400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অংশঃকোণ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ভেদে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-----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স্থুল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991654"/>
            <a:ext cx="66294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১)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চিনে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2102B810-65B0-7B46-BA18-0B388E8AEBD1}"/>
              </a:ext>
            </a:extLst>
          </p:cNvPr>
          <p:cNvSpPr/>
          <p:nvPr/>
        </p:nvSpPr>
        <p:spPr>
          <a:xfrm>
            <a:off x="3276600" y="685800"/>
            <a:ext cx="2819400" cy="1143000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B342BC-07DF-EE44-8504-1A2401BDD349}"/>
              </a:ext>
            </a:extLst>
          </p:cNvPr>
          <p:cNvSpPr txBox="1"/>
          <p:nvPr/>
        </p:nvSpPr>
        <p:spPr>
          <a:xfrm>
            <a:off x="3576251" y="838200"/>
            <a:ext cx="2367349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</a:t>
            </a:r>
            <a:r>
              <a:rPr lang="bn-IN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ফলঃ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D87272-DD92-8F4D-8376-AC84C1404747}"/>
              </a:ext>
            </a:extLst>
          </p:cNvPr>
          <p:cNvSpPr txBox="1"/>
          <p:nvPr/>
        </p:nvSpPr>
        <p:spPr>
          <a:xfrm>
            <a:off x="914400" y="3859143"/>
            <a:ext cx="66294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২)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7700" y="3505200"/>
            <a:ext cx="297180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গানের মাধ্যমে 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76902B-8CDE-6341-A871-C7E402402A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2743200" cy="33528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Plaque 4">
            <a:extLst>
              <a:ext uri="{FF2B5EF4-FFF2-40B4-BE49-F238E27FC236}">
                <a16:creationId xmlns:a16="http://schemas.microsoft.com/office/drawing/2014/main" id="{0D19F8E4-C88D-0A47-A696-D26A8AF9EFCC}"/>
              </a:ext>
            </a:extLst>
          </p:cNvPr>
          <p:cNvSpPr/>
          <p:nvPr/>
        </p:nvSpPr>
        <p:spPr>
          <a:xfrm>
            <a:off x="3657600" y="388440"/>
            <a:ext cx="2590800" cy="1219200"/>
          </a:xfrm>
          <a:prstGeom prst="plaqu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116E3F-D0FD-384D-B470-C92FAF67B2F8}"/>
              </a:ext>
            </a:extLst>
          </p:cNvPr>
          <p:cNvSpPr txBox="1"/>
          <p:nvPr/>
        </p:nvSpPr>
        <p:spPr>
          <a:xfrm>
            <a:off x="3962400" y="613319"/>
            <a:ext cx="198120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আবেগসৃষ্টি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892A207-7EF7-7542-B920-F6449A27C05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416E9E-FA7F-7D42-AC35-6EC6CACC4E5A}"/>
              </a:ext>
            </a:extLst>
          </p:cNvPr>
          <p:cNvSpPr txBox="1"/>
          <p:nvPr/>
        </p:nvSpPr>
        <p:spPr>
          <a:xfrm>
            <a:off x="228600" y="5334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ত্রিভুজঃ তিনটি বাহু/রেখা দ্বারা আবদ্ধ ক্ষেত্র/ চিত্রকে ত্রিভুজ বলে।  </a:t>
            </a:r>
            <a:endParaRPr lang="en-US" sz="40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EFB818-319D-F54C-9433-06E1C1E8CB44}"/>
              </a:ext>
            </a:extLst>
          </p:cNvPr>
          <p:cNvGrpSpPr/>
          <p:nvPr/>
        </p:nvGrpSpPr>
        <p:grpSpPr>
          <a:xfrm>
            <a:off x="1620981" y="1295400"/>
            <a:ext cx="6283037" cy="4249955"/>
            <a:chOff x="1243405" y="1302146"/>
            <a:chExt cx="6504793" cy="5020481"/>
          </a:xfrm>
        </p:grpSpPr>
        <p:sp>
          <p:nvSpPr>
            <p:cNvPr id="17" name="Extract 16">
              <a:extLst>
                <a:ext uri="{FF2B5EF4-FFF2-40B4-BE49-F238E27FC236}">
                  <a16:creationId xmlns:a16="http://schemas.microsoft.com/office/drawing/2014/main" id="{D826954B-8C42-C540-AAFD-C6ADFB8A5579}"/>
                </a:ext>
              </a:extLst>
            </p:cNvPr>
            <p:cNvSpPr/>
            <p:nvPr/>
          </p:nvSpPr>
          <p:spPr>
            <a:xfrm>
              <a:off x="1828800" y="1981200"/>
              <a:ext cx="5334000" cy="3657600"/>
            </a:xfrm>
            <a:prstGeom prst="flowChartExtra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567C28B-6381-6846-AB8A-05B8C6EA172B}"/>
                </a:ext>
              </a:extLst>
            </p:cNvPr>
            <p:cNvSpPr txBox="1"/>
            <p:nvPr/>
          </p:nvSpPr>
          <p:spPr>
            <a:xfrm>
              <a:off x="4191000" y="1302146"/>
              <a:ext cx="609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/>
                <a:t>ক </a:t>
              </a:r>
              <a:endParaRPr lang="en-US" sz="40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DB98995-54A1-A842-8C3E-73E099752675}"/>
                </a:ext>
              </a:extLst>
            </p:cNvPr>
            <p:cNvSpPr txBox="1"/>
            <p:nvPr/>
          </p:nvSpPr>
          <p:spPr>
            <a:xfrm>
              <a:off x="1243405" y="5486400"/>
              <a:ext cx="609600" cy="836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/>
                <a:t>খ</a:t>
              </a:r>
              <a:endParaRPr lang="en-US" sz="40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49F454-70B7-AB4B-8107-FC66AD0A2432}"/>
                </a:ext>
              </a:extLst>
            </p:cNvPr>
            <p:cNvSpPr txBox="1"/>
            <p:nvPr/>
          </p:nvSpPr>
          <p:spPr>
            <a:xfrm>
              <a:off x="7138598" y="5442846"/>
              <a:ext cx="609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/>
                <a:t>গ  </a:t>
              </a:r>
              <a:endParaRPr lang="en-US" sz="40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510414F-D659-7E47-B771-23B54A27C807}"/>
              </a:ext>
            </a:extLst>
          </p:cNvPr>
          <p:cNvGrpSpPr/>
          <p:nvPr/>
        </p:nvGrpSpPr>
        <p:grpSpPr>
          <a:xfrm>
            <a:off x="1246908" y="5715000"/>
            <a:ext cx="7031182" cy="707886"/>
            <a:chOff x="381000" y="5541314"/>
            <a:chExt cx="7031182" cy="70788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FD8EDF5-3E21-B343-B84E-A447861BE25E}"/>
                </a:ext>
              </a:extLst>
            </p:cNvPr>
            <p:cNvSpPr txBox="1"/>
            <p:nvPr/>
          </p:nvSpPr>
          <p:spPr>
            <a:xfrm>
              <a:off x="381000" y="5541314"/>
              <a:ext cx="70311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/>
                <a:t>উপরের চিত্রে     কখগ একটি ত্রিভূজ।  </a:t>
              </a:r>
              <a:endParaRPr lang="en-US" sz="4000" dirty="0"/>
            </a:p>
          </p:txBody>
        </p:sp>
        <p:sp>
          <p:nvSpPr>
            <p:cNvPr id="23" name="Extract 22">
              <a:extLst>
                <a:ext uri="{FF2B5EF4-FFF2-40B4-BE49-F238E27FC236}">
                  <a16:creationId xmlns:a16="http://schemas.microsoft.com/office/drawing/2014/main" id="{B10544F3-9B42-D346-A2A1-DD144DC98D97}"/>
                </a:ext>
              </a:extLst>
            </p:cNvPr>
            <p:cNvSpPr/>
            <p:nvPr/>
          </p:nvSpPr>
          <p:spPr>
            <a:xfrm>
              <a:off x="2971800" y="5715000"/>
              <a:ext cx="381000" cy="304800"/>
            </a:xfrm>
            <a:prstGeom prst="flowChartExtra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425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324600" y="5108717"/>
            <a:ext cx="226209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স্থুলকোণি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456377"/>
            <a:ext cx="2262094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সুক্ষ্মকোণি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4600" y="2835449"/>
            <a:ext cx="2264631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সমকো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নী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29D6FA9-EE13-8C42-A357-E3CDF2C765BD}"/>
              </a:ext>
            </a:extLst>
          </p:cNvPr>
          <p:cNvGrpSpPr/>
          <p:nvPr/>
        </p:nvGrpSpPr>
        <p:grpSpPr>
          <a:xfrm>
            <a:off x="2804490" y="20784"/>
            <a:ext cx="2758291" cy="2042975"/>
            <a:chOff x="46021" y="895944"/>
            <a:chExt cx="2071077" cy="3303033"/>
          </a:xfrm>
          <a:noFill/>
        </p:grpSpPr>
        <p:sp>
          <p:nvSpPr>
            <p:cNvPr id="3" name="Isosceles Triangle 2"/>
            <p:cNvSpPr/>
            <p:nvPr/>
          </p:nvSpPr>
          <p:spPr>
            <a:xfrm>
              <a:off x="228600" y="1600200"/>
              <a:ext cx="1676400" cy="1905000"/>
            </a:xfrm>
            <a:prstGeom prst="triangle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15481" y="895944"/>
              <a:ext cx="235515" cy="59712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ক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021" y="3601850"/>
              <a:ext cx="286077" cy="59712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খ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85788" y="3572834"/>
              <a:ext cx="331310" cy="59712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গ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2B7766C-396A-1845-A235-0F7AD264292C}"/>
              </a:ext>
            </a:extLst>
          </p:cNvPr>
          <p:cNvGrpSpPr/>
          <p:nvPr/>
        </p:nvGrpSpPr>
        <p:grpSpPr>
          <a:xfrm>
            <a:off x="4276112" y="2116370"/>
            <a:ext cx="2854672" cy="2006708"/>
            <a:chOff x="2330864" y="1345694"/>
            <a:chExt cx="3280717" cy="2699060"/>
          </a:xfrm>
          <a:noFill/>
        </p:grpSpPr>
        <p:sp>
          <p:nvSpPr>
            <p:cNvPr id="4" name="Right Triangle 3"/>
            <p:cNvSpPr/>
            <p:nvPr/>
          </p:nvSpPr>
          <p:spPr>
            <a:xfrm>
              <a:off x="2819400" y="1905000"/>
              <a:ext cx="2362200" cy="1828800"/>
            </a:xfrm>
            <a:prstGeom prst="rt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56315" y="1345694"/>
              <a:ext cx="377315" cy="49675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ক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30864" y="3587456"/>
              <a:ext cx="387412" cy="45729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খ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236927" y="3483068"/>
              <a:ext cx="374654" cy="45729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গ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19AB81D7-FA2C-A24A-B17E-6EDD80A3A8FC}"/>
              </a:ext>
            </a:extLst>
          </p:cNvPr>
          <p:cNvSpPr/>
          <p:nvPr/>
        </p:nvSpPr>
        <p:spPr>
          <a:xfrm>
            <a:off x="2707894" y="0"/>
            <a:ext cx="6436106" cy="68785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05D0FC9-D3FD-344E-BF9C-9BD18596DC3F}"/>
              </a:ext>
            </a:extLst>
          </p:cNvPr>
          <p:cNvSpPr/>
          <p:nvPr/>
        </p:nvSpPr>
        <p:spPr>
          <a:xfrm>
            <a:off x="-1" y="0"/>
            <a:ext cx="2590801" cy="68521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4709361-24D6-4341-81C1-1B7DC2DBC13B}"/>
              </a:ext>
            </a:extLst>
          </p:cNvPr>
          <p:cNvGrpSpPr/>
          <p:nvPr/>
        </p:nvGrpSpPr>
        <p:grpSpPr>
          <a:xfrm>
            <a:off x="3047651" y="4320225"/>
            <a:ext cx="3437960" cy="2297382"/>
            <a:chOff x="3047651" y="4320225"/>
            <a:chExt cx="3437960" cy="2297382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BD60F498-D64E-E043-931E-91BBE91007BE}"/>
                </a:ext>
              </a:extLst>
            </p:cNvPr>
            <p:cNvGrpSpPr/>
            <p:nvPr/>
          </p:nvGrpSpPr>
          <p:grpSpPr>
            <a:xfrm>
              <a:off x="3276666" y="4776510"/>
              <a:ext cx="2777696" cy="1488279"/>
              <a:chOff x="5901896" y="2632349"/>
              <a:chExt cx="3927904" cy="1499804"/>
            </a:xfrm>
          </p:grpSpPr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9EA452E-9C31-3447-AEC4-878237F2FB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01896" y="2632349"/>
                <a:ext cx="3921795" cy="1469746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E255AC9E-B13C-DD4F-AEED-0676CDF031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901896" y="2632350"/>
                <a:ext cx="1413304" cy="1499803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D63EC2D-D57C-3946-B448-C9D1AD6CD2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15200" y="4106615"/>
                <a:ext cx="2514600" cy="25538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7282EE1-8D47-5F45-8A49-B795A4F6B205}"/>
                </a:ext>
              </a:extLst>
            </p:cNvPr>
            <p:cNvSpPr txBox="1"/>
            <p:nvPr/>
          </p:nvSpPr>
          <p:spPr>
            <a:xfrm>
              <a:off x="3776389" y="6248275"/>
              <a:ext cx="35618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dirty="0"/>
                <a:t>খ</a:t>
              </a:r>
              <a:endParaRPr lang="en-US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1BD634F-810C-D54D-9A42-336064B7158F}"/>
                </a:ext>
              </a:extLst>
            </p:cNvPr>
            <p:cNvSpPr txBox="1"/>
            <p:nvPr/>
          </p:nvSpPr>
          <p:spPr>
            <a:xfrm>
              <a:off x="6129427" y="6049836"/>
              <a:ext cx="35618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dirty="0"/>
                <a:t>গ</a:t>
              </a:r>
              <a:endParaRPr lang="en-US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E4FD9C6-E38B-1F44-9A97-1400B115B599}"/>
                </a:ext>
              </a:extLst>
            </p:cNvPr>
            <p:cNvSpPr txBox="1"/>
            <p:nvPr/>
          </p:nvSpPr>
          <p:spPr>
            <a:xfrm>
              <a:off x="3047651" y="4320225"/>
              <a:ext cx="35618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ক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3BFDAF6D-FCFF-A242-87E7-3DF1A0FD9CBB}"/>
              </a:ext>
            </a:extLst>
          </p:cNvPr>
          <p:cNvSpPr txBox="1"/>
          <p:nvPr/>
        </p:nvSpPr>
        <p:spPr>
          <a:xfrm>
            <a:off x="470739" y="1861146"/>
            <a:ext cx="1905000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প্রদর্শ</a:t>
            </a:r>
            <a:r>
              <a:rPr lang="bn-IN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47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F9E61A4-9661-C844-AEFB-0951C5791A1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F26EEE-E34E-DF4D-BC59-E628B81EAEA8}"/>
              </a:ext>
            </a:extLst>
          </p:cNvPr>
          <p:cNvSpPr txBox="1"/>
          <p:nvPr/>
        </p:nvSpPr>
        <p:spPr>
          <a:xfrm>
            <a:off x="2667000" y="1688068"/>
            <a:ext cx="6324600" cy="2862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(১)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পড়ব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(২)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বানানো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দেখাব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(৩)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আঁকব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(৪)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একাকি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দেব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(৫)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দেব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8C6E405-A705-CA4A-9C21-33701B9C5A37}"/>
              </a:ext>
            </a:extLst>
          </p:cNvPr>
          <p:cNvSpPr/>
          <p:nvPr/>
        </p:nvSpPr>
        <p:spPr>
          <a:xfrm>
            <a:off x="228600" y="762000"/>
            <a:ext cx="2286000" cy="487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31D6CF-B31E-F04D-95FC-E1BBFCF70138}"/>
              </a:ext>
            </a:extLst>
          </p:cNvPr>
          <p:cNvSpPr txBox="1"/>
          <p:nvPr/>
        </p:nvSpPr>
        <p:spPr>
          <a:xfrm>
            <a:off x="307374" y="2057400"/>
            <a:ext cx="2128452" cy="212365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উপস্থাপণের</a:t>
            </a:r>
            <a:endParaRPr lang="bn-IN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ধাপ</a:t>
            </a:r>
            <a:r>
              <a:rPr lang="en-US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সমুহ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056C8F2-A1AF-464F-A24C-AFEC4BB1F85F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1D0C34-18EE-0B47-BE71-D4809BF6DFF5}"/>
              </a:ext>
            </a:extLst>
          </p:cNvPr>
          <p:cNvSpPr/>
          <p:nvPr/>
        </p:nvSpPr>
        <p:spPr>
          <a:xfrm>
            <a:off x="1676400" y="29817"/>
            <a:ext cx="74676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BCCA4-0FD6-6348-837E-92CB5BF7A96F}"/>
              </a:ext>
            </a:extLst>
          </p:cNvPr>
          <p:cNvSpPr/>
          <p:nvPr/>
        </p:nvSpPr>
        <p:spPr>
          <a:xfrm>
            <a:off x="0" y="0"/>
            <a:ext cx="9144000" cy="10899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9C47B-3E93-CA4B-8E26-684B032BB4F1}"/>
              </a:ext>
            </a:extLst>
          </p:cNvPr>
          <p:cNvSpPr txBox="1"/>
          <p:nvPr/>
        </p:nvSpPr>
        <p:spPr>
          <a:xfrm>
            <a:off x="2095500" y="1371599"/>
            <a:ext cx="6858000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কাকে বলে?</a:t>
            </a:r>
          </a:p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কোণ ভেদে ত্রিভূজ কত প্রকার ও কী কী ? </a:t>
            </a:r>
          </a:p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প্রত্যেক ত্রিভূজের চিত্র একে দেখাও। 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C041A4-1363-9844-84C0-D709E7C85445}"/>
              </a:ext>
            </a:extLst>
          </p:cNvPr>
          <p:cNvSpPr txBox="1"/>
          <p:nvPr/>
        </p:nvSpPr>
        <p:spPr>
          <a:xfrm>
            <a:off x="4038600" y="155592"/>
            <a:ext cx="21336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E6B2DE-5F84-1B4A-B90A-D9FE9BC7BA2F}"/>
              </a:ext>
            </a:extLst>
          </p:cNvPr>
          <p:cNvSpPr txBox="1"/>
          <p:nvPr/>
        </p:nvSpPr>
        <p:spPr>
          <a:xfrm>
            <a:off x="175591" y="1925597"/>
            <a:ext cx="10668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 দল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5201D6-FEED-B84B-96EA-879344DA285C}"/>
              </a:ext>
            </a:extLst>
          </p:cNvPr>
          <p:cNvSpPr txBox="1"/>
          <p:nvPr/>
        </p:nvSpPr>
        <p:spPr>
          <a:xfrm>
            <a:off x="129208" y="3925161"/>
            <a:ext cx="10668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 দল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71C2F0-CE56-E842-8E30-43482202D677}"/>
              </a:ext>
            </a:extLst>
          </p:cNvPr>
          <p:cNvSpPr txBox="1"/>
          <p:nvPr/>
        </p:nvSpPr>
        <p:spPr>
          <a:xfrm>
            <a:off x="149087" y="5503828"/>
            <a:ext cx="10668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 দল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7A2EB4-C059-DA45-AEBF-6D30F6854292}"/>
              </a:ext>
            </a:extLst>
          </p:cNvPr>
          <p:cNvSpPr txBox="1"/>
          <p:nvPr/>
        </p:nvSpPr>
        <p:spPr>
          <a:xfrm>
            <a:off x="2095500" y="3648161"/>
            <a:ext cx="68580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কাকে বলে?</a:t>
            </a:r>
          </a:p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কোণ ভেদে ত্রিভূজ কত প্রকার ও কী কী ?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EDB5DAF-F0D2-FA4E-B9DE-D1B54B730FB1}"/>
              </a:ext>
            </a:extLst>
          </p:cNvPr>
          <p:cNvSpPr txBox="1"/>
          <p:nvPr/>
        </p:nvSpPr>
        <p:spPr>
          <a:xfrm>
            <a:off x="2095500" y="5449669"/>
            <a:ext cx="68580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কোণ ভেদে ত্রিভূজ কত প্রকার ও কী কী ? </a:t>
            </a:r>
          </a:p>
        </p:txBody>
      </p:sp>
    </p:spTree>
    <p:extLst>
      <p:ext uri="{BB962C8B-B14F-4D97-AF65-F5344CB8AC3E}">
        <p14:creationId xmlns:p14="http://schemas.microsoft.com/office/powerpoint/2010/main" val="278941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277</Words>
  <Application>Microsoft Macintosh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Microsoft Office User</cp:lastModifiedBy>
  <cp:revision>93</cp:revision>
  <dcterms:created xsi:type="dcterms:W3CDTF">2006-08-16T00:00:00Z</dcterms:created>
  <dcterms:modified xsi:type="dcterms:W3CDTF">2019-08-15T08:46:34Z</dcterms:modified>
</cp:coreProperties>
</file>