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315" r:id="rId2"/>
    <p:sldId id="285" r:id="rId3"/>
    <p:sldId id="302" r:id="rId4"/>
    <p:sldId id="283" r:id="rId5"/>
    <p:sldId id="310" r:id="rId6"/>
    <p:sldId id="317" r:id="rId7"/>
    <p:sldId id="319" r:id="rId8"/>
    <p:sldId id="280" r:id="rId9"/>
    <p:sldId id="299" r:id="rId10"/>
    <p:sldId id="318" r:id="rId11"/>
    <p:sldId id="323" r:id="rId12"/>
    <p:sldId id="294" r:id="rId13"/>
    <p:sldId id="313" r:id="rId14"/>
    <p:sldId id="284" r:id="rId15"/>
    <p:sldId id="321" r:id="rId16"/>
    <p:sldId id="320" r:id="rId17"/>
    <p:sldId id="324" r:id="rId18"/>
    <p:sldId id="281" r:id="rId19"/>
    <p:sldId id="300" r:id="rId20"/>
    <p:sldId id="288" r:id="rId21"/>
    <p:sldId id="289" r:id="rId22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9" autoAdjust="0"/>
    <p:restoredTop sz="90792" autoAdjust="0"/>
  </p:normalViewPr>
  <p:slideViewPr>
    <p:cSldViewPr>
      <p:cViewPr varScale="1">
        <p:scale>
          <a:sx n="85" d="100"/>
          <a:sy n="85" d="100"/>
        </p:scale>
        <p:origin x="84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18648-BF3D-44D0-BFA3-ACD3E057F1B7}" type="datetimeFigureOut">
              <a:rPr lang="en-US" smtClean="0"/>
              <a:t>07-Dec-19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95443-BDCE-493F-9546-0DB47B6D6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95443-BDCE-493F-9546-0DB47B6D6A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22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2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4"/>
            <a:ext cx="1981200" cy="394334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1" y="246889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07-Dec-19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C3F4E9-1FAD-4D2E-AF9C-4587BC80C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3350"/>
            <a:ext cx="8534400" cy="480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CBBC86-8DCD-4BD1-93E9-607E4705F1BA}"/>
              </a:ext>
            </a:extLst>
          </p:cNvPr>
          <p:cNvSpPr txBox="1"/>
          <p:nvPr/>
        </p:nvSpPr>
        <p:spPr>
          <a:xfrm>
            <a:off x="1828800" y="66675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/>
              <a:t>স্বাগতম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8469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Horizontal Scroll 15"/>
          <p:cNvSpPr/>
          <p:nvPr/>
        </p:nvSpPr>
        <p:spPr>
          <a:xfrm>
            <a:off x="762000" y="3838274"/>
            <a:ext cx="5334000" cy="696027"/>
          </a:xfrm>
          <a:prstGeom prst="horizontalScroll">
            <a:avLst>
              <a:gd name="adj" fmla="val 2261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উপরের ছবিতে যেসব প্রাণী দেখতে পাচ্ছ সেগুলোর নাম বল ?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096000" y="3655419"/>
            <a:ext cx="2546733" cy="7451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সবাই উদ্ভিদের উপর নির্ভরশীল।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Horizontal Scroll 27"/>
          <p:cNvSpPr/>
          <p:nvPr/>
        </p:nvSpPr>
        <p:spPr>
          <a:xfrm>
            <a:off x="1015249" y="3740790"/>
            <a:ext cx="7366751" cy="812160"/>
          </a:xfrm>
          <a:prstGeom prst="horizontalScroll">
            <a:avLst>
              <a:gd name="adj" fmla="val 226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এরা কী নিজের খাদ্য নিজে তৈরি করতে পারে? 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800" dirty="0"/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Horizontal Scroll 28"/>
          <p:cNvSpPr/>
          <p:nvPr/>
        </p:nvSpPr>
        <p:spPr>
          <a:xfrm>
            <a:off x="889751" y="3709637"/>
            <a:ext cx="6273049" cy="1212650"/>
          </a:xfrm>
          <a:prstGeom prst="horizontalScroll">
            <a:avLst>
              <a:gd name="adj" fmla="val 226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</a:t>
            </a:r>
            <a:endParaRPr lang="en-US" sz="28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 খাদ্যের জন্য কার উপর নির্ভরশীল? </a:t>
            </a:r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/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Horizontal Scroll 29"/>
          <p:cNvSpPr/>
          <p:nvPr/>
        </p:nvSpPr>
        <p:spPr>
          <a:xfrm flipH="1">
            <a:off x="457199" y="4811954"/>
            <a:ext cx="8610599" cy="207817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যে সব প্রাণ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bn-IN" sz="2800" dirty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সরাসরি উদ্ভিদ থেকে খাদ্য গ্রহণ করে তাদেরকে কী বলে ? </a:t>
            </a:r>
            <a:endParaRPr lang="en-US" sz="28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800" dirty="0"/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937988" y="3105150"/>
            <a:ext cx="2862756" cy="5842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মাজড়া পোকা  </a:t>
            </a:r>
            <a:endParaRPr lang="en-US" sz="2800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038600" y="2952750"/>
            <a:ext cx="1682292" cy="6960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3581400" y="391344"/>
            <a:ext cx="2667000" cy="6863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স্তরের খাদক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19200" y="2952750"/>
            <a:ext cx="1679135" cy="6863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ঘাস ফড়িং 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B3B2F04-40E7-418B-818A-0A7483188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17" y="1058647"/>
            <a:ext cx="2209315" cy="16484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2DF948-99EA-4364-918D-33F0ED0F0F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452" y="1077732"/>
            <a:ext cx="2209315" cy="1706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DDDB8F-ED3D-4FCC-89ED-FB168D856C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50" y="1077732"/>
            <a:ext cx="2261042" cy="170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7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656711-B72D-46F6-B45C-F869168776D9}"/>
              </a:ext>
            </a:extLst>
          </p:cNvPr>
          <p:cNvSpPr/>
          <p:nvPr/>
        </p:nvSpPr>
        <p:spPr>
          <a:xfrm>
            <a:off x="539002" y="895350"/>
            <a:ext cx="83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উদ্ভিদকে খায়। আবার 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শিয়াল</a:t>
            </a:r>
            <a:r>
              <a:rPr lang="bn-IN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মুরগী</a:t>
            </a:r>
            <a:r>
              <a:rPr lang="bn-IN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খায়।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 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শিয়াল</a:t>
            </a:r>
            <a:r>
              <a:rPr lang="bn-IN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কোন স্তরের খাদক? 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4709AD9F-5751-4904-9CE7-D2AEBBC34D63}"/>
              </a:ext>
            </a:extLst>
          </p:cNvPr>
          <p:cNvSpPr/>
          <p:nvPr/>
        </p:nvSpPr>
        <p:spPr>
          <a:xfrm>
            <a:off x="539002" y="2114550"/>
            <a:ext cx="8300198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হরিণ উৎপাদক (উদ্ভিদ) কে খায়। আবার বাঘ হরিণকে খায়। তাহলে বাঘ কোন শ্রেণির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খাদক?  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26">
            <a:extLst>
              <a:ext uri="{FF2B5EF4-FFF2-40B4-BE49-F238E27FC236}">
                <a16:creationId xmlns:a16="http://schemas.microsoft.com/office/drawing/2014/main" id="{1B5F2438-B7FC-4158-AEF0-89BF448E3089}"/>
              </a:ext>
            </a:extLst>
          </p:cNvPr>
          <p:cNvSpPr/>
          <p:nvPr/>
        </p:nvSpPr>
        <p:spPr>
          <a:xfrm>
            <a:off x="304800" y="3409950"/>
            <a:ext cx="8516666" cy="8012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নিজে খাদ্য প্রস্তুত করতে পারে না আবার সরাসরি উৎপাদককেও গ্রহণ করতে পারেনা।  </a:t>
            </a:r>
            <a:endParaRPr lang="en-US" sz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33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ight Arrow 20"/>
          <p:cNvSpPr/>
          <p:nvPr/>
        </p:nvSpPr>
        <p:spPr>
          <a:xfrm>
            <a:off x="3836671" y="2144821"/>
            <a:ext cx="1038504" cy="85385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69204" y="4112263"/>
            <a:ext cx="8252322" cy="27472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001" y="133350"/>
            <a:ext cx="8382000" cy="8012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43200" y="211958"/>
            <a:ext cx="3825061" cy="988191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২য় স্তরের  খাদক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4800" y="3803675"/>
            <a:ext cx="8458200" cy="7492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প্রাণ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১ম স্তরের খাদক খেয়ে বেচে থাকে সে সকল  প্রাণ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২য় স্তরের  খাদক বলে।  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FBD9D6-E865-408B-B892-2B75AA106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5" y="1521113"/>
            <a:ext cx="2476500" cy="1847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6BEA58-8E87-48EE-A080-45D964B2D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21113"/>
            <a:ext cx="28575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6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2971800" y="363650"/>
            <a:ext cx="3335850" cy="9140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৩য় স্তরের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খাদক</a:t>
            </a:r>
            <a:r>
              <a:rPr lang="bn-IN" sz="2400" dirty="0"/>
              <a:t> 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720598" y="2228850"/>
            <a:ext cx="1022102" cy="68580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594360" y="4019550"/>
            <a:ext cx="8168640" cy="8153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বাঘ হলো ২য় স্তরের খাদক। বাঘ মারা যাবার যদি শকুন বাঘের মৃতদেহ খায় তাহলে শকুন কোন স্তরের খাদক? 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35" y="1528092"/>
            <a:ext cx="2124056" cy="20717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6E4F4C-0913-4F22-A44D-5BE647A876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55" y="1636725"/>
            <a:ext cx="2125590" cy="207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3333750"/>
            <a:ext cx="8229600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খাদকের শ্রেণিবিভাগ কর এবং প্রত্যেকটির দুইটি করে উদাহর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7-Point Star 1"/>
          <p:cNvSpPr/>
          <p:nvPr/>
        </p:nvSpPr>
        <p:spPr>
          <a:xfrm>
            <a:off x="1371600" y="438150"/>
            <a:ext cx="6248400" cy="2138772"/>
          </a:xfrm>
          <a:prstGeom prst="star7">
            <a:avLst>
              <a:gd name="adj" fmla="val 36310"/>
              <a:gd name="hf" fmla="val 102572"/>
              <a:gd name="vf" fmla="val 105210"/>
            </a:avLst>
          </a:prstGeom>
          <a:solidFill>
            <a:srgbClr val="00206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সময়:০৪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4967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6512" y="285750"/>
            <a:ext cx="82296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বিয়োজক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3397898"/>
            <a:ext cx="1599528" cy="316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/>
              <a:t>প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734472" y="3261172"/>
            <a:ext cx="1599528" cy="316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/>
              <a:t>প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401472" y="3282169"/>
            <a:ext cx="1599528" cy="3168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ছত্রাক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dirty="0"/>
              <a:t>প 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33406" y="3788913"/>
            <a:ext cx="8487662" cy="6050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ভাসমান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কাদার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মৃতজীবি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।</a:t>
            </a:r>
            <a:endParaRPr lang="bn-IN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1600" dirty="0"/>
              <a:t>প </a:t>
            </a:r>
            <a:endParaRPr lang="en-US" sz="1600" dirty="0"/>
          </a:p>
        </p:txBody>
      </p:sp>
      <p:sp>
        <p:nvSpPr>
          <p:cNvPr id="18" name="Rounded Rectangle 17"/>
          <p:cNvSpPr/>
          <p:nvPr/>
        </p:nvSpPr>
        <p:spPr>
          <a:xfrm>
            <a:off x="306512" y="3932961"/>
            <a:ext cx="8487662" cy="4084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প্রাণীদের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পঁচনে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1600" dirty="0"/>
              <a:t>প </a:t>
            </a:r>
            <a:endParaRPr lang="en-US" sz="1600" dirty="0"/>
          </a:p>
        </p:txBody>
      </p:sp>
      <p:sp>
        <p:nvSpPr>
          <p:cNvPr id="19" name="Rounded Rectangle 18"/>
          <p:cNvSpPr/>
          <p:nvPr/>
        </p:nvSpPr>
        <p:spPr>
          <a:xfrm>
            <a:off x="552023" y="3793745"/>
            <a:ext cx="8255598" cy="5088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পচনশীল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IN" sz="1600" dirty="0"/>
              <a:t>প </a:t>
            </a:r>
            <a:endParaRPr lang="en-US" sz="1600" dirty="0"/>
          </a:p>
        </p:txBody>
      </p:sp>
      <p:sp>
        <p:nvSpPr>
          <p:cNvPr id="22" name="Rounded Rectangle 21"/>
          <p:cNvSpPr/>
          <p:nvPr/>
        </p:nvSpPr>
        <p:spPr>
          <a:xfrm>
            <a:off x="360300" y="3762576"/>
            <a:ext cx="8487662" cy="6577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সকল অনুজীব জীবের মৃতদেহ থেকে খাদ্য গ্রহণ করে বিয়োজিত হয়ে মাটি বা পানির সাথে মিশে পুনরায় উদ্ভিদের খাদ্য উপাদান তৈরী করে সে সকল জীবকে বিয়োজক বলে। </a:t>
            </a:r>
            <a:r>
              <a:rPr lang="bn-IN" sz="1600" dirty="0"/>
              <a:t>প 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CDB9F-14F2-4C66-8E11-82BB14FE93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961" y="1100880"/>
            <a:ext cx="2134439" cy="14242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81ABF1-6EFE-47A8-AA4B-939D2C737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12823"/>
            <a:ext cx="1869000" cy="13999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F519D7-E6F2-4798-A06C-6F4759CAAC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06" y="1071296"/>
            <a:ext cx="2373755" cy="14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88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7" grpId="0" animBg="1"/>
      <p:bldP spid="18" grpId="0" animBg="1"/>
      <p:bldP spid="19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6512" y="285750"/>
            <a:ext cx="82296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বিয়োজক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252413" y="3227317"/>
            <a:ext cx="4191000" cy="7434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কতৃক জীবের 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পচনশীল অংশ </a:t>
            </a:r>
            <a:r>
              <a:rPr lang="bn-IN" sz="1600" dirty="0"/>
              <a:t> 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2743200" y="3227317"/>
            <a:ext cx="3657600" cy="6886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পচনশীল অংশ  থেকে 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সার </a:t>
            </a:r>
            <a:r>
              <a:rPr lang="bn-IN" sz="1600" dirty="0"/>
              <a:t>প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88419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28" y="1275893"/>
            <a:ext cx="2449657" cy="1825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Rounded Rectangle 17"/>
          <p:cNvSpPr/>
          <p:nvPr/>
        </p:nvSpPr>
        <p:spPr>
          <a:xfrm>
            <a:off x="5491779" y="3171406"/>
            <a:ext cx="3657600" cy="6886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সারকে  উদ্ভিদ খাদ্য</a:t>
            </a: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হিসাবে গ্রহণ </a:t>
            </a:r>
            <a:r>
              <a:rPr lang="bn-IN" sz="1600" dirty="0"/>
              <a:t>প </a:t>
            </a: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64270B-EAB0-4224-9204-9335667742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50" y="1288419"/>
            <a:ext cx="2787300" cy="181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3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51E316-35B6-4BE3-BE80-0BCB208161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31971"/>
            <a:ext cx="8534400" cy="474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457200" y="3048000"/>
            <a:ext cx="9720263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762000" y="4846637"/>
            <a:ext cx="9720263" cy="402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066800" y="2495551"/>
            <a:ext cx="6858000" cy="1676400"/>
          </a:xfrm>
          <a:prstGeom prst="horizontalScroll">
            <a:avLst>
              <a:gd name="adj" fmla="val 25000"/>
            </a:avLst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bn-BD" sz="3200" dirty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q"/>
            </a:pP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জীবজগতকে টিকিয়ে রাখতে বিয়োজকের ভুমিকা  </a:t>
            </a:r>
            <a:r>
              <a:rPr lang="en-US" sz="2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2438400" y="742950"/>
            <a:ext cx="3581400" cy="1066800"/>
          </a:xfrm>
          <a:prstGeom prst="cloudCallout">
            <a:avLst/>
          </a:prstGeom>
          <a:solidFill>
            <a:srgbClr val="92D050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72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97123"/>
            <a:ext cx="8534400" cy="8572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200" cap="none" spc="0" normalizeH="0" baseline="0" noProof="0" dirty="0">
                <a:ln w="635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মূল্যায়ণ </a:t>
            </a:r>
            <a:endParaRPr kumimoji="0" lang="en-US" sz="4800" b="1" i="0" u="none" strike="noStrike" kern="1200" cap="none" spc="0" normalizeH="0" baseline="0" noProof="0" dirty="0">
              <a:ln w="6350"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1500519"/>
            <a:ext cx="4191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িণ</a:t>
            </a:r>
            <a:r>
              <a:rPr lang="bn-IN" sz="28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স্তরের খাদক ? 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2150021"/>
            <a:ext cx="4191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সাপ কোন স্তরের খাদক ? 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200" y="2703206"/>
            <a:ext cx="4191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সর্বভুক প্রাণির নাম বল। 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0" y="3418333"/>
            <a:ext cx="4191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বিয়োজক কাকে বলে? </a:t>
            </a:r>
            <a:endParaRPr lang="en-US" sz="2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" y="4133460"/>
            <a:ext cx="41910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 উদ্ভিদকুলকে কী বলা হয়?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8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80998" y="209550"/>
            <a:ext cx="8458202" cy="4667214"/>
            <a:chOff x="1250418" y="280416"/>
            <a:chExt cx="9669936" cy="596261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329" y="2311170"/>
              <a:ext cx="4867025" cy="3931859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9797" y="280416"/>
              <a:ext cx="2101304" cy="231117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0418" y="2311169"/>
              <a:ext cx="5024612" cy="393186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569" y="364625"/>
              <a:ext cx="2365292" cy="231117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6543467" y="2859298"/>
              <a:ext cx="3860173" cy="24771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বিজ্ঞান</a:t>
              </a:r>
            </a:p>
            <a:p>
              <a:pPr algn="ctr"/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৮ম </a:t>
              </a:r>
            </a:p>
            <a:p>
              <a:pPr algn="ctr"/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ঃ </a:t>
              </a:r>
              <a:r>
                <a:rPr lang="as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24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র্দশ</a:t>
              </a:r>
              <a:endPara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4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 </a:t>
              </a:r>
            </a:p>
            <a:p>
              <a:pPr algn="ctr"/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07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/</a:t>
              </a:r>
              <a:r>
                <a:rPr lang="en-US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12</a:t>
              </a:r>
              <a:r>
                <a:rPr lang="bn-IN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/২০১৯খ্রিঃ</a:t>
              </a:r>
              <a:endParaRPr lang="en-US" sz="2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14510" y="2859297"/>
              <a:ext cx="4093006" cy="25164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bn-BD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হাম্মাদ জাহাঙ্গীর আলম</a:t>
              </a:r>
              <a:r>
                <a:rPr lang="en-US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সহকারী শিক্ষক</a:t>
              </a:r>
              <a:r>
                <a:rPr lang="bn-BD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এম</a:t>
              </a:r>
              <a:r>
                <a:rPr lang="bn-IN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এস</a:t>
              </a:r>
              <a:r>
                <a:rPr lang="bn-BD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IN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সি</a:t>
              </a:r>
              <a:r>
                <a:rPr lang="bn-IN" sz="2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,  </a:t>
              </a:r>
              <a:r>
                <a:rPr lang="bn-IN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en-US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. এড</a:t>
              </a:r>
              <a:endParaRPr lang="bn-IN" sz="16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কাপ্তাই আল আমিন নুরিয়া দাখিল মাদ্রাসা কাপ্তাই,রাঙ্গামা</a:t>
              </a:r>
              <a:r>
                <a:rPr lang="en-US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as-IN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নম্বরঃ </a:t>
              </a:r>
              <a:r>
                <a:rPr lang="bn-BD" sz="2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০১৮১৫৪১১৭৬২</a:t>
              </a:r>
              <a:endParaRPr lang="en-US" sz="20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0BF581A-161F-4E4C-9F84-67C65D7559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288" y="683529"/>
            <a:ext cx="914400" cy="1158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788CDC-11B9-4C3C-95A9-F927444EF3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783" y="683529"/>
            <a:ext cx="842217" cy="111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71875" y="3714750"/>
            <a:ext cx="82296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জীব উপাদান ও জড় উপাদানের মধ্যে আন্তঃ সম্পর্ক বিশ্লেষণ 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24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832910" y="357188"/>
            <a:ext cx="3107531" cy="690562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A0D99-3155-4E57-9327-5499D8040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144073"/>
            <a:ext cx="4191001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8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" y="5842000"/>
            <a:ext cx="21336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90600" y="381000"/>
            <a:ext cx="7520940" cy="54864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800"/>
            </a:br>
            <a:endParaRPr lang="en-US" sz="48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8153400" y="381000"/>
            <a:ext cx="533400" cy="4301184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ল্লা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 হাফেজ</a:t>
            </a:r>
            <a:r>
              <a:rPr lang="en-US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8990CE-0ACE-402E-9365-2CC453557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44" y="269998"/>
            <a:ext cx="7403956" cy="45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45437" y="270820"/>
            <a:ext cx="8153400" cy="609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6969" y="4049539"/>
            <a:ext cx="49530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কীসের ? </a:t>
            </a:r>
            <a:r>
              <a:rPr lang="en-US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0" y="3988673"/>
            <a:ext cx="2421469" cy="5962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পুকুরের বাস্তুতন্ত্রের ছবি </a:t>
            </a: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819150"/>
            <a:ext cx="6857999" cy="3024416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497559" y="4171950"/>
            <a:ext cx="4953000" cy="4871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পুকুরটির মধ্যে পানি ও মাটি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ধরনের উপাদান?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886590" y="3988672"/>
            <a:ext cx="2421468" cy="5962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জড় উপাদান 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57200" y="4872680"/>
            <a:ext cx="8276216" cy="2708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পুকুরটির মধ্যে মাছ,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পতঙ্গ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উদ্ভিদ কোন ধরনের উপাদান? 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 rot="10800000" flipV="1">
            <a:off x="8077198" y="3514450"/>
            <a:ext cx="130846" cy="5962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 উপাদান 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68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7365" y="209550"/>
            <a:ext cx="8491835" cy="252212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endParaRPr lang="en-US" sz="3200" dirty="0"/>
          </a:p>
        </p:txBody>
      </p:sp>
      <p:sp>
        <p:nvSpPr>
          <p:cNvPr id="5" name="TextBox 15"/>
          <p:cNvSpPr txBox="1"/>
          <p:nvPr/>
        </p:nvSpPr>
        <p:spPr>
          <a:xfrm>
            <a:off x="347365" y="205965"/>
            <a:ext cx="85344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dirty="0">
                <a:ln w="11430"/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4800" dirty="0" err="1">
                <a:ln w="11430"/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flipH="1">
            <a:off x="2514600" y="1530376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বাস্তুতন্ত্রের উপাদান 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0CE73-414A-42E5-8529-E504D997E783}"/>
              </a:ext>
            </a:extLst>
          </p:cNvPr>
          <p:cNvSpPr txBox="1"/>
          <p:nvPr/>
        </p:nvSpPr>
        <p:spPr>
          <a:xfrm>
            <a:off x="2743200" y="1809750"/>
            <a:ext cx="4038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latin typeface="Nikosh BAN"/>
              </a:rPr>
              <a:t>বাস্তু</a:t>
            </a:r>
            <a:r>
              <a:rPr lang="en-US" sz="3200" dirty="0">
                <a:solidFill>
                  <a:srgbClr val="002060"/>
                </a:solidFill>
                <a:latin typeface="Nikosh BAN"/>
              </a:rPr>
              <a:t> </a:t>
            </a:r>
            <a:r>
              <a:rPr lang="as-IN" sz="3600" dirty="0">
                <a:solidFill>
                  <a:srgbClr val="002060"/>
                </a:solidFill>
                <a:latin typeface="Nikosh BAN"/>
              </a:rPr>
              <a:t>ত</a:t>
            </a:r>
            <a:r>
              <a:rPr lang="en-US" sz="3200" dirty="0" err="1">
                <a:solidFill>
                  <a:srgbClr val="002060"/>
                </a:solidFill>
                <a:latin typeface="Nikosh BAN"/>
              </a:rPr>
              <a:t>ন্ত্রের</a:t>
            </a:r>
            <a:r>
              <a:rPr lang="en-US" sz="3200" dirty="0">
                <a:solidFill>
                  <a:srgbClr val="002060"/>
                </a:solidFill>
                <a:latin typeface="Nikosh BAN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Nikosh BAN"/>
              </a:rPr>
              <a:t>উপাদান</a:t>
            </a:r>
            <a:endParaRPr lang="en-US" sz="3200" dirty="0">
              <a:solidFill>
                <a:srgbClr val="002060"/>
              </a:solidFill>
              <a:latin typeface="Nikosh BAN"/>
            </a:endParaRPr>
          </a:p>
        </p:txBody>
      </p:sp>
    </p:spTree>
    <p:extLst>
      <p:ext uri="{BB962C8B-B14F-4D97-AF65-F5344CB8AC3E}">
        <p14:creationId xmlns:p14="http://schemas.microsoft.com/office/powerpoint/2010/main" val="751583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4464" y="1675534"/>
            <a:ext cx="4419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96636" y="2189884"/>
            <a:ext cx="4419600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 কী বলতে পারবে।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96636" y="2761384"/>
            <a:ext cx="6442364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খাদকের শ্রেণিবিভাগ ব্যাখ্যা করতে পারবে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2000" y="3477490"/>
            <a:ext cx="8077200" cy="7706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বিয়োজকের ভুমিকা বিশ্লেষণ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43000" y="590550"/>
            <a:ext cx="5943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effectLst>
                  <a:innerShdw blurRad="114300">
                    <a:prstClr val="black"/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 </a:t>
            </a:r>
            <a:endParaRPr lang="en-US" sz="4000" dirty="0">
              <a:solidFill>
                <a:srgbClr val="002060"/>
              </a:solidFill>
              <a:effectLst>
                <a:innerShdw blurRad="114300">
                  <a:prstClr val="black"/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4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Process 5"/>
          <p:cNvSpPr/>
          <p:nvPr/>
        </p:nvSpPr>
        <p:spPr>
          <a:xfrm>
            <a:off x="381000" y="4035362"/>
            <a:ext cx="8491635" cy="729768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সবুজ উদ্ভিদ সুর্যালোকের উপস্থিতিতে বাতাস থেকে কার্বন ডাই অক্সাইড এবং মাটি থেকে  পানি সংগ্রহ করে সালোক সংশ্লেষন প্রক্রিয়ায় কার্বহাইড্রেট খাদ্য উৎপাদন করে। 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3" name="Flowchart: Process 22"/>
          <p:cNvSpPr/>
          <p:nvPr/>
        </p:nvSpPr>
        <p:spPr>
          <a:xfrm>
            <a:off x="318655" y="233952"/>
            <a:ext cx="8491635" cy="50899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 কী বলতে পারবে নিচের ছবিতে কী ঘটছে?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Flowchart: Process 23"/>
          <p:cNvSpPr/>
          <p:nvPr/>
        </p:nvSpPr>
        <p:spPr>
          <a:xfrm>
            <a:off x="318654" y="4035362"/>
            <a:ext cx="8491635" cy="72976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এরা  নিজের খাদ্য নিজে তৈরী করে বলে এদেরকে কী বলা হয়?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428808" y="4035362"/>
            <a:ext cx="8164831" cy="72976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উৎপাদক বলা হয়  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698CB-A7F6-499F-978B-5147C9839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775313"/>
            <a:ext cx="3048000" cy="309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0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4B6CFBC-BA2C-4953-99E0-9019F7AA3F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9550"/>
            <a:ext cx="86106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615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2131765" y="286712"/>
            <a:ext cx="4581092" cy="1217276"/>
          </a:xfrm>
          <a:prstGeom prst="star6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 </a:t>
            </a:r>
            <a:endParaRPr lang="en-US" sz="2800" dirty="0">
              <a:ln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304800" y="3642008"/>
            <a:ext cx="8229600" cy="1456074"/>
          </a:xfrm>
          <a:prstGeom prst="horizontalScroll">
            <a:avLst>
              <a:gd name="adj" fmla="val 25000"/>
            </a:avLst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উৎপাদক বলতে কী বুঝায়? 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2803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63491-D7A5-4F8E-B2F8-99EB3B2C0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28750"/>
            <a:ext cx="35814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07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69490" y="1785331"/>
            <a:ext cx="2013959" cy="914034"/>
          </a:xfrm>
          <a:prstGeom prst="roundRect">
            <a:avLst/>
          </a:prstGeom>
          <a:solidFill>
            <a:schemeClr val="bg2">
              <a:lumMod val="2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২য় স্তরের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খাদক</a:t>
            </a:r>
            <a:r>
              <a:rPr lang="bn-IN" sz="2400" dirty="0"/>
              <a:t> 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1309" y="1785331"/>
            <a:ext cx="1859348" cy="9140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ক্স                      </a:t>
            </a:r>
            <a:r>
              <a:rPr lang="bn-IN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প্রথম             স্তরের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খাদক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solidFill>
                <a:schemeClr val="bg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96085" y="1785329"/>
            <a:ext cx="1953241" cy="100032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সর্বোচচ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স্তরের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খাদক</a:t>
            </a:r>
            <a:r>
              <a:rPr lang="bn-IN" sz="2400" dirty="0"/>
              <a:t> 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 rot="2907961">
            <a:off x="1943313" y="1060982"/>
            <a:ext cx="407022" cy="894387"/>
          </a:xfrm>
          <a:prstGeom prst="downArrow">
            <a:avLst>
              <a:gd name="adj1" fmla="val 32528"/>
              <a:gd name="adj2" fmla="val 52578"/>
            </a:avLst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333491" y="1091843"/>
            <a:ext cx="407022" cy="693486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260974" y="2780487"/>
            <a:ext cx="408295" cy="211427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429263" y="2720445"/>
            <a:ext cx="408295" cy="271469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729965" y="2731251"/>
            <a:ext cx="408295" cy="260664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438400" y="436396"/>
            <a:ext cx="4698681" cy="6931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খাদকের শ্রে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বিভাগ </a:t>
            </a:r>
            <a:r>
              <a:rPr lang="bn-IN" sz="3200" dirty="0"/>
              <a:t> </a:t>
            </a:r>
            <a:endParaRPr lang="en-US" sz="3200" dirty="0"/>
          </a:p>
          <a:p>
            <a:pPr algn="ctr"/>
            <a:endParaRPr lang="en-US" sz="3200" dirty="0">
              <a:solidFill>
                <a:schemeClr val="bg1">
                  <a:lumMod val="75000"/>
                  <a:lumOff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495800" y="1785330"/>
            <a:ext cx="2190162" cy="9140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৩য় স্তরের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খাদক</a:t>
            </a:r>
            <a:r>
              <a:rPr lang="bn-IN" sz="2400" dirty="0"/>
              <a:t> </a:t>
            </a:r>
            <a:endParaRPr lang="en-US" sz="24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872019" y="2785653"/>
            <a:ext cx="408295" cy="206261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 rot="20323933">
            <a:off x="7028474" y="1110452"/>
            <a:ext cx="407022" cy="666117"/>
          </a:xfrm>
          <a:prstGeom prst="downArrow">
            <a:avLst>
              <a:gd name="adj1" fmla="val 50000"/>
              <a:gd name="adj2" fmla="val 56287"/>
            </a:avLst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3260974" y="1187262"/>
            <a:ext cx="408295" cy="640444"/>
          </a:xfrm>
          <a:prstGeom prst="down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A947D72-4720-4A6F-97B4-08BA445E4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11" y="3102148"/>
            <a:ext cx="1876779" cy="1684797"/>
          </a:xfrm>
          <a:prstGeom prst="rect">
            <a:avLst/>
          </a:prstGeom>
        </p:spPr>
      </p:pic>
      <p:sp>
        <p:nvSpPr>
          <p:cNvPr id="28" name="AutoShape 2" descr="C:\Users\User\Pictures\New folder\591344-gettyimages-1163224385.webp">
            <a:extLst>
              <a:ext uri="{FF2B5EF4-FFF2-40B4-BE49-F238E27FC236}">
                <a16:creationId xmlns:a16="http://schemas.microsoft.com/office/drawing/2014/main" id="{DF467547-DB02-41AD-A56C-43F4D2ADF7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E388657-4D53-4EDF-8E9E-CA946373D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820" y="3117464"/>
            <a:ext cx="2166892" cy="16838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8551BB-8A3E-48B5-BFA3-7BBA5C8D7A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512" y="3071428"/>
            <a:ext cx="1871936" cy="183070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FC7A379-9A53-4A63-95C7-569056EACC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117464"/>
            <a:ext cx="1961561" cy="16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4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7238</TotalTime>
  <Words>531</Words>
  <Application>Microsoft Office PowerPoint</Application>
  <PresentationFormat>On-screen Show (16:9)</PresentationFormat>
  <Paragraphs>102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Nikosh BAN</vt:lpstr>
      <vt:lpstr>NikoshBAN</vt:lpstr>
      <vt:lpstr>Verdana</vt:lpstr>
      <vt:lpstr>Wingdings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362</cp:revision>
  <dcterms:created xsi:type="dcterms:W3CDTF">2006-08-16T00:00:00Z</dcterms:created>
  <dcterms:modified xsi:type="dcterms:W3CDTF">2019-12-07T16:21:21Z</dcterms:modified>
</cp:coreProperties>
</file>