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663300"/>
    <a:srgbClr val="800000"/>
    <a:srgbClr val="000066"/>
    <a:srgbClr val="170A7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en-US" dirty="0" err="1" smtClean="0"/>
            <a:t>অনুমিত</a:t>
          </a:r>
          <a:r>
            <a:rPr lang="en-US" dirty="0" smtClean="0"/>
            <a:t> </a:t>
          </a:r>
          <a:r>
            <a:rPr lang="en-US" dirty="0" err="1" smtClean="0"/>
            <a:t>শর্তসমূহ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2000" dirty="0" err="1" smtClean="0"/>
            <a:t>অসংখ্য</a:t>
          </a:r>
          <a:r>
            <a:rPr lang="en-US" sz="2000" dirty="0" smtClean="0"/>
            <a:t> </a:t>
          </a:r>
          <a:r>
            <a:rPr lang="en-US" sz="2000" dirty="0" err="1" smtClean="0"/>
            <a:t>ক্রেতা</a:t>
          </a:r>
          <a:r>
            <a:rPr lang="en-US" sz="2000" dirty="0" smtClean="0"/>
            <a:t> ও </a:t>
          </a:r>
          <a:r>
            <a:rPr lang="en-US" sz="2000" dirty="0" err="1" smtClean="0"/>
            <a:t>বিক্রেতা</a:t>
          </a:r>
          <a:r>
            <a:rPr lang="en-US" sz="2000" dirty="0" smtClean="0"/>
            <a:t> </a:t>
          </a:r>
          <a:r>
            <a:rPr lang="en-US" sz="2000" dirty="0" err="1" smtClean="0"/>
            <a:t>থাকবে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2000" dirty="0" err="1" smtClean="0"/>
            <a:t>সমজাতীয়</a:t>
          </a:r>
          <a:r>
            <a:rPr lang="en-US" sz="2000" dirty="0" smtClean="0"/>
            <a:t> </a:t>
          </a:r>
          <a:r>
            <a:rPr lang="en-US" sz="2000" dirty="0" err="1" smtClean="0"/>
            <a:t>দ্রব্য</a:t>
          </a:r>
          <a:r>
            <a:rPr lang="en-US" sz="2000" dirty="0" smtClean="0"/>
            <a:t> </a:t>
          </a:r>
          <a:r>
            <a:rPr lang="en-US" sz="2000" dirty="0" err="1" smtClean="0"/>
            <a:t>ক্রয়-বিক্রয়</a:t>
          </a:r>
          <a:r>
            <a:rPr lang="en-US" sz="2000" dirty="0" smtClean="0"/>
            <a:t> </a:t>
          </a:r>
          <a:r>
            <a:rPr lang="en-US" sz="2000" dirty="0" err="1" smtClean="0"/>
            <a:t>হয়</a:t>
          </a:r>
          <a:endParaRPr lang="en-US" sz="2000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2000" dirty="0" err="1" smtClean="0"/>
            <a:t>অবাধে</a:t>
          </a:r>
          <a:r>
            <a:rPr lang="en-US" sz="2000" dirty="0" smtClean="0"/>
            <a:t> </a:t>
          </a:r>
          <a:r>
            <a:rPr lang="en-US" sz="2000" dirty="0" err="1" smtClean="0"/>
            <a:t>প্রবেশ</a:t>
          </a:r>
          <a:r>
            <a:rPr lang="en-US" sz="2000" dirty="0" smtClean="0"/>
            <a:t> ও </a:t>
          </a:r>
          <a:r>
            <a:rPr lang="en-US" sz="2000" dirty="0" err="1" smtClean="0"/>
            <a:t>প্রস্থানের</a:t>
          </a:r>
          <a:r>
            <a:rPr lang="en-US" sz="2000" dirty="0" smtClean="0"/>
            <a:t> </a:t>
          </a:r>
          <a:r>
            <a:rPr lang="en-US" sz="2000" dirty="0" err="1" smtClean="0"/>
            <a:t>অধিকার</a:t>
          </a:r>
          <a:r>
            <a:rPr lang="en-US" sz="2000" dirty="0" smtClean="0"/>
            <a:t> </a:t>
          </a:r>
          <a:r>
            <a:rPr lang="en-US" sz="2000" dirty="0" err="1" smtClean="0"/>
            <a:t>থাকে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D377B515-5AC9-43BB-B93F-2303EA414180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1800" dirty="0" err="1" smtClean="0"/>
            <a:t>উৎপাদনের</a:t>
          </a:r>
          <a:r>
            <a:rPr lang="en-US" sz="1800" dirty="0" smtClean="0"/>
            <a:t> </a:t>
          </a:r>
          <a:r>
            <a:rPr lang="en-US" sz="1800" dirty="0" err="1" smtClean="0"/>
            <a:t>উপকরনসমূহ</a:t>
          </a:r>
          <a:r>
            <a:rPr lang="en-US" sz="1800" dirty="0" smtClean="0"/>
            <a:t> </a:t>
          </a:r>
          <a:r>
            <a:rPr lang="en-US" sz="1800" dirty="0" err="1" smtClean="0"/>
            <a:t>পূর্ণ</a:t>
          </a:r>
          <a:r>
            <a:rPr lang="en-US" sz="1800" dirty="0" smtClean="0"/>
            <a:t> </a:t>
          </a:r>
          <a:r>
            <a:rPr lang="en-US" sz="1800" dirty="0" err="1" smtClean="0"/>
            <a:t>গতিশীল</a:t>
          </a:r>
          <a:r>
            <a:rPr lang="en-US" sz="1800" dirty="0" smtClean="0"/>
            <a:t> </a:t>
          </a:r>
          <a:r>
            <a:rPr lang="en-US" sz="1800" dirty="0" err="1" smtClean="0"/>
            <a:t>হয়</a:t>
          </a:r>
          <a:endParaRPr lang="en-US" sz="1800" dirty="0"/>
        </a:p>
      </dgm:t>
    </dgm:pt>
    <dgm:pt modelId="{8067BBDB-20A4-4DA8-9669-D820937B72A5}" type="parTrans" cxnId="{2691F452-D362-4BD2-A200-E10C71051928}">
      <dgm:prSet/>
      <dgm:spPr/>
      <dgm:t>
        <a:bodyPr/>
        <a:lstStyle/>
        <a:p>
          <a:endParaRPr lang="en-US"/>
        </a:p>
      </dgm:t>
    </dgm:pt>
    <dgm:pt modelId="{977BB3E6-1767-445F-801A-810ABE3F9A80}" type="sibTrans" cxnId="{2691F452-D362-4BD2-A200-E10C71051928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/>
      <dgm:spPr>
        <a:solidFill>
          <a:srgbClr val="660066"/>
        </a:solidFill>
      </dgm:spPr>
      <dgm:t>
        <a:bodyPr/>
        <a:lstStyle/>
        <a:p>
          <a:r>
            <a:rPr lang="en-US" sz="1800" dirty="0" err="1" smtClean="0"/>
            <a:t>বাজার</a:t>
          </a:r>
          <a:r>
            <a:rPr lang="en-US" sz="1800" dirty="0" smtClean="0"/>
            <a:t> </a:t>
          </a:r>
          <a:r>
            <a:rPr lang="en-US" sz="1800" dirty="0" err="1" smtClean="0"/>
            <a:t>সম্পর্কে</a:t>
          </a:r>
          <a:r>
            <a:rPr lang="en-US" sz="1800" dirty="0" smtClean="0"/>
            <a:t> </a:t>
          </a:r>
          <a:r>
            <a:rPr lang="en-US" sz="1800" dirty="0" err="1" smtClean="0"/>
            <a:t>ক্রেতার</a:t>
          </a:r>
          <a:r>
            <a:rPr lang="en-US" sz="1800" dirty="0" smtClean="0"/>
            <a:t> </a:t>
          </a:r>
          <a:r>
            <a:rPr lang="en-US" sz="1800" dirty="0" err="1" smtClean="0"/>
            <a:t>পূর্ব</a:t>
          </a:r>
          <a:r>
            <a:rPr lang="en-US" sz="1800" dirty="0" smtClean="0"/>
            <a:t> </a:t>
          </a:r>
          <a:r>
            <a:rPr lang="en-US" sz="1800" dirty="0" err="1" smtClean="0"/>
            <a:t>ওপূর্ণ</a:t>
          </a:r>
          <a:r>
            <a:rPr lang="en-US" sz="1800" dirty="0" smtClean="0"/>
            <a:t> </a:t>
          </a:r>
          <a:r>
            <a:rPr lang="en-US" sz="1800" dirty="0" err="1" smtClean="0"/>
            <a:t>জ্ঞ।ন</a:t>
          </a:r>
          <a:r>
            <a:rPr lang="en-US" sz="1800" dirty="0" smtClean="0"/>
            <a:t> </a:t>
          </a:r>
          <a:r>
            <a:rPr lang="en-US" sz="1800" dirty="0" err="1" smtClean="0"/>
            <a:t>থাকে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E9F724B1-B0CB-4EC7-BCB9-977480EB8E7F}">
      <dgm:prSet custT="1"/>
      <dgm:spPr>
        <a:solidFill>
          <a:srgbClr val="800080"/>
        </a:solidFill>
      </dgm:spPr>
      <dgm:t>
        <a:bodyPr/>
        <a:lstStyle/>
        <a:p>
          <a:r>
            <a:rPr lang="en-US" sz="1800" dirty="0" err="1" smtClean="0"/>
            <a:t>এই</a:t>
          </a:r>
          <a:r>
            <a:rPr lang="en-US" sz="1800" dirty="0" smtClean="0"/>
            <a:t> </a:t>
          </a:r>
          <a:r>
            <a:rPr lang="en-US" sz="1800" dirty="0" err="1" smtClean="0"/>
            <a:t>বাজারে</a:t>
          </a:r>
          <a:r>
            <a:rPr lang="en-US" sz="1800" dirty="0" smtClean="0"/>
            <a:t> P=AR=MR </a:t>
          </a:r>
          <a:r>
            <a:rPr lang="en-US" sz="1800" dirty="0" err="1" smtClean="0"/>
            <a:t>হয়</a:t>
          </a:r>
          <a:endParaRPr lang="en-US" sz="1800" dirty="0"/>
        </a:p>
      </dgm:t>
    </dgm:pt>
    <dgm:pt modelId="{D24E69F4-071C-46AE-AF9D-835717E3C788}" type="parTrans" cxnId="{34A63185-F470-427F-9D59-EC8AF95C8095}">
      <dgm:prSet/>
      <dgm:spPr/>
      <dgm:t>
        <a:bodyPr/>
        <a:lstStyle/>
        <a:p>
          <a:endParaRPr lang="en-US"/>
        </a:p>
      </dgm:t>
    </dgm:pt>
    <dgm:pt modelId="{AB6A264E-3814-4953-A538-4D6056182A1E}" type="sibTrans" cxnId="{34A63185-F470-427F-9D59-EC8AF95C8095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6" custScaleX="132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6" custScaleX="146264" custRadScaleRad="111519" custRadScaleInc="7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6" custScaleX="134855" custScaleY="117792" custRadScaleRad="99697" custRadScaleInc="-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6" custScaleX="130909" custScaleY="96299" custRadScaleRad="82811" custRadScaleInc="-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E9A1-0527-46BB-B949-B839680AB596}" type="pres">
      <dgm:prSet presAssocID="{8067BBDB-20A4-4DA8-9669-D820937B72A5}" presName="parTrans" presStyleLbl="sibTrans2D1" presStyleIdx="4" presStyleCnt="6"/>
      <dgm:spPr/>
      <dgm:t>
        <a:bodyPr/>
        <a:lstStyle/>
        <a:p>
          <a:endParaRPr lang="en-US"/>
        </a:p>
      </dgm:t>
    </dgm:pt>
    <dgm:pt modelId="{200355B9-6B04-4101-91E4-37354A448566}" type="pres">
      <dgm:prSet presAssocID="{8067BBDB-20A4-4DA8-9669-D820937B72A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86A7B0A-E777-43D5-B1AA-3AF3396B7DED}" type="pres">
      <dgm:prSet presAssocID="{D377B515-5AC9-43BB-B93F-2303EA414180}" presName="node" presStyleLbl="node1" presStyleIdx="4" presStyleCnt="6" custAng="21285798" custScaleX="127227" custScaleY="104754" custRadScaleRad="96543" custRadScaleInc="17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71526-AC88-40BC-91B1-1FA6C30D6817}" type="pres">
      <dgm:prSet presAssocID="{D24E69F4-071C-46AE-AF9D-835717E3C788}" presName="parTrans" presStyleLbl="sibTrans2D1" presStyleIdx="5" presStyleCnt="6"/>
      <dgm:spPr/>
      <dgm:t>
        <a:bodyPr/>
        <a:lstStyle/>
        <a:p>
          <a:endParaRPr lang="en-US"/>
        </a:p>
      </dgm:t>
    </dgm:pt>
    <dgm:pt modelId="{1A863AB8-9F5F-4360-B23C-14FBD1443252}" type="pres">
      <dgm:prSet presAssocID="{D24E69F4-071C-46AE-AF9D-835717E3C78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2FF5997-34F1-4177-AA9C-4E6777EB09DD}" type="pres">
      <dgm:prSet presAssocID="{E9F724B1-B0CB-4EC7-BCB9-977480EB8E7F}" presName="node" presStyleLbl="node1" presStyleIdx="5" presStyleCnt="6" custScaleX="152168" custScaleY="104415" custRadScaleRad="115923" custRadScaleInc="-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54C19-FF2A-4AD0-BC78-BA2AB089FEB6}" type="presOf" srcId="{E9F724B1-B0CB-4EC7-BCB9-977480EB8E7F}" destId="{F2FF5997-34F1-4177-AA9C-4E6777EB09DD}" srcOrd="0" destOrd="0" presId="urn:microsoft.com/office/officeart/2005/8/layout/radial5"/>
    <dgm:cxn modelId="{34A63185-F470-427F-9D59-EC8AF95C8095}" srcId="{615E54E7-5A05-4026-B8FA-42B9F644E317}" destId="{E9F724B1-B0CB-4EC7-BCB9-977480EB8E7F}" srcOrd="5" destOrd="0" parTransId="{D24E69F4-071C-46AE-AF9D-835717E3C788}" sibTransId="{AB6A264E-3814-4953-A538-4D6056182A1E}"/>
    <dgm:cxn modelId="{2691F452-D362-4BD2-A200-E10C71051928}" srcId="{615E54E7-5A05-4026-B8FA-42B9F644E317}" destId="{D377B515-5AC9-43BB-B93F-2303EA414180}" srcOrd="4" destOrd="0" parTransId="{8067BBDB-20A4-4DA8-9669-D820937B72A5}" sibTransId="{977BB3E6-1767-445F-801A-810ABE3F9A80}"/>
    <dgm:cxn modelId="{BB321100-BA14-4D95-B79F-E197160827AE}" type="presOf" srcId="{5F2306DB-781C-4692-BCA0-DA65477ED8D4}" destId="{E56B0FE4-E0EA-4A74-93B8-B2B58E554361}" srcOrd="1" destOrd="0" presId="urn:microsoft.com/office/officeart/2005/8/layout/radial5"/>
    <dgm:cxn modelId="{6CFF3F96-DED2-4D50-989E-8F2EBCC2B272}" type="presOf" srcId="{8067BBDB-20A4-4DA8-9669-D820937B72A5}" destId="{200355B9-6B04-4101-91E4-37354A448566}" srcOrd="1" destOrd="0" presId="urn:microsoft.com/office/officeart/2005/8/layout/radial5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8D54E043-0481-4B0B-A882-336BD71047A2}" type="presOf" srcId="{8067BBDB-20A4-4DA8-9669-D820937B72A5}" destId="{D9E9E9A1-0527-46BB-B949-B839680AB596}" srcOrd="0" destOrd="0" presId="urn:microsoft.com/office/officeart/2005/8/layout/radial5"/>
    <dgm:cxn modelId="{DBE86F65-049E-41CF-B8D8-F743E91A3E6D}" type="presOf" srcId="{D24E69F4-071C-46AE-AF9D-835717E3C788}" destId="{1A863AB8-9F5F-4360-B23C-14FBD1443252}" srcOrd="1" destOrd="0" presId="urn:microsoft.com/office/officeart/2005/8/layout/radial5"/>
    <dgm:cxn modelId="{5A174507-EBDD-4C18-8258-BC4EACD9ABE4}" type="presOf" srcId="{64C3723B-A0DE-45CB-95C2-DF9EDBE1EDF4}" destId="{8BFCDCF8-7200-4F32-BAA5-E9D242BE753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4D89F20F-CF5E-4E64-9EA3-1D5E99229A47}" type="presOf" srcId="{8D7C3BA7-8FE2-48F9-9CD1-C119D203959B}" destId="{BBDC8554-E6FC-4904-95C7-6FAFE7772D9E}" srcOrd="0" destOrd="0" presId="urn:microsoft.com/office/officeart/2005/8/layout/radial5"/>
    <dgm:cxn modelId="{BDA11838-8B4D-4A22-BF02-DA31835E94D2}" type="presOf" srcId="{0F9B0421-912D-45CD-BC4E-9018FE0AB96F}" destId="{F5070DC8-71BF-4704-B93E-041467537F10}" srcOrd="0" destOrd="0" presId="urn:microsoft.com/office/officeart/2005/8/layout/radial5"/>
    <dgm:cxn modelId="{85E3C6F3-0C8E-4AA0-B81E-9E137CECB8A0}" type="presOf" srcId="{615E54E7-5A05-4026-B8FA-42B9F644E317}" destId="{E42BBCBD-4521-4505-BF56-601F2899A0E9}" srcOrd="0" destOrd="0" presId="urn:microsoft.com/office/officeart/2005/8/layout/radial5"/>
    <dgm:cxn modelId="{5CFFC560-9732-4114-B1C7-EAAB93A188B3}" type="presOf" srcId="{D377B515-5AC9-43BB-B93F-2303EA414180}" destId="{286A7B0A-E777-43D5-B1AA-3AF3396B7DED}" srcOrd="0" destOrd="0" presId="urn:microsoft.com/office/officeart/2005/8/layout/radial5"/>
    <dgm:cxn modelId="{16B82213-9C7A-4399-9299-049C8862D29E}" type="presOf" srcId="{DF9B57EF-9611-4C75-9930-F724F97DF60B}" destId="{BA616C90-8458-4A40-A3FF-3D1DC89BEBFE}" srcOrd="0" destOrd="0" presId="urn:microsoft.com/office/officeart/2005/8/layout/radial5"/>
    <dgm:cxn modelId="{B2BD5B5A-D477-461F-A5BF-E7B998B9036A}" type="presOf" srcId="{87B140CF-B9D0-401E-BF93-C47551F953F3}" destId="{FA491C89-AF23-46A1-A292-529A1529584C}" srcOrd="0" destOrd="0" presId="urn:microsoft.com/office/officeart/2005/8/layout/radial5"/>
    <dgm:cxn modelId="{2AE42FAC-10EC-457A-93FC-0B96964C813E}" type="presOf" srcId="{70E098D4-176C-4224-B13C-30AFF02A1204}" destId="{2ACA6814-35DC-4D43-A500-CBECF66F841F}" srcOrd="0" destOrd="0" presId="urn:microsoft.com/office/officeart/2005/8/layout/radial5"/>
    <dgm:cxn modelId="{D4522FC1-B2D8-4C31-BA14-E970AC3F36C9}" type="presOf" srcId="{D24E69F4-071C-46AE-AF9D-835717E3C788}" destId="{97F71526-AC88-40BC-91B1-1FA6C30D6817}" srcOrd="0" destOrd="0" presId="urn:microsoft.com/office/officeart/2005/8/layout/radial5"/>
    <dgm:cxn modelId="{2B949291-3570-4D28-A170-A07E4828570B}" type="presOf" srcId="{64C3723B-A0DE-45CB-95C2-DF9EDBE1EDF4}" destId="{C85CF7B1-2FC6-4A23-AC17-476710C3E792}" srcOrd="1" destOrd="0" presId="urn:microsoft.com/office/officeart/2005/8/layout/radial5"/>
    <dgm:cxn modelId="{977288EC-0286-45F3-9DFA-26A77C784674}" type="presOf" srcId="{DF9B57EF-9611-4C75-9930-F724F97DF60B}" destId="{841C3830-0E87-4745-B1DE-6B36E3CBD17E}" srcOrd="1" destOrd="0" presId="urn:microsoft.com/office/officeart/2005/8/layout/radial5"/>
    <dgm:cxn modelId="{0B743BA0-61F5-4A9C-89B4-89AA77EE9B09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4C7CB5D6-088A-412B-ADA7-B7FCA788BF2F}" type="presOf" srcId="{6A868630-1F3E-4838-B0DE-86EFFEB2CFF6}" destId="{516B58F9-7DCE-4B85-A6D1-20F3F36FD286}" srcOrd="0" destOrd="0" presId="urn:microsoft.com/office/officeart/2005/8/layout/radial5"/>
    <dgm:cxn modelId="{E461278E-BCF5-4D4E-AD71-924325B73FA2}" type="presOf" srcId="{8D7C3BA7-8FE2-48F9-9CD1-C119D203959B}" destId="{C3A9B627-F37F-481F-9B93-94944093E16E}" srcOrd="1" destOrd="0" presId="urn:microsoft.com/office/officeart/2005/8/layout/radial5"/>
    <dgm:cxn modelId="{D9E4BE48-5E41-44F9-9006-F6135256C1B4}" type="presOf" srcId="{643B1B3C-6E13-4FD6-83FB-4D795DA2454C}" destId="{6EBE18E2-6D8E-4D0E-9F9E-3CA01E227074}" srcOrd="0" destOrd="0" presId="urn:microsoft.com/office/officeart/2005/8/layout/radial5"/>
    <dgm:cxn modelId="{E7C715CE-DDF5-4AFD-8822-6A27D929E5F1}" type="presParOf" srcId="{516B58F9-7DCE-4B85-A6D1-20F3F36FD286}" destId="{E42BBCBD-4521-4505-BF56-601F2899A0E9}" srcOrd="0" destOrd="0" presId="urn:microsoft.com/office/officeart/2005/8/layout/radial5"/>
    <dgm:cxn modelId="{21DAF1E6-40C1-4063-9688-3993677A18F1}" type="presParOf" srcId="{516B58F9-7DCE-4B85-A6D1-20F3F36FD286}" destId="{BBDC8554-E6FC-4904-95C7-6FAFE7772D9E}" srcOrd="1" destOrd="0" presId="urn:microsoft.com/office/officeart/2005/8/layout/radial5"/>
    <dgm:cxn modelId="{6C181B04-75BC-4A79-BC5C-5AF480B16011}" type="presParOf" srcId="{BBDC8554-E6FC-4904-95C7-6FAFE7772D9E}" destId="{C3A9B627-F37F-481F-9B93-94944093E16E}" srcOrd="0" destOrd="0" presId="urn:microsoft.com/office/officeart/2005/8/layout/radial5"/>
    <dgm:cxn modelId="{1CAE8D7C-4E8A-48D7-B8A6-3570E711B7EB}" type="presParOf" srcId="{516B58F9-7DCE-4B85-A6D1-20F3F36FD286}" destId="{6EBE18E2-6D8E-4D0E-9F9E-3CA01E227074}" srcOrd="2" destOrd="0" presId="urn:microsoft.com/office/officeart/2005/8/layout/radial5"/>
    <dgm:cxn modelId="{79C2C3DA-1E5A-41AD-9D7B-890C9EA86041}" type="presParOf" srcId="{516B58F9-7DCE-4B85-A6D1-20F3F36FD286}" destId="{448EBAEC-F2E8-4635-92A8-E9435EEA83ED}" srcOrd="3" destOrd="0" presId="urn:microsoft.com/office/officeart/2005/8/layout/radial5"/>
    <dgm:cxn modelId="{B6BCDB92-A2A1-431E-8E4F-824ED519083D}" type="presParOf" srcId="{448EBAEC-F2E8-4635-92A8-E9435EEA83ED}" destId="{E56B0FE4-E0EA-4A74-93B8-B2B58E554361}" srcOrd="0" destOrd="0" presId="urn:microsoft.com/office/officeart/2005/8/layout/radial5"/>
    <dgm:cxn modelId="{EFC5BE9B-D713-4A8F-BBED-AFBA56927647}" type="presParOf" srcId="{516B58F9-7DCE-4B85-A6D1-20F3F36FD286}" destId="{F5070DC8-71BF-4704-B93E-041467537F10}" srcOrd="4" destOrd="0" presId="urn:microsoft.com/office/officeart/2005/8/layout/radial5"/>
    <dgm:cxn modelId="{DC04AE18-F7A9-4A5C-875E-C8AD2C225E4B}" type="presParOf" srcId="{516B58F9-7DCE-4B85-A6D1-20F3F36FD286}" destId="{BA616C90-8458-4A40-A3FF-3D1DC89BEBFE}" srcOrd="5" destOrd="0" presId="urn:microsoft.com/office/officeart/2005/8/layout/radial5"/>
    <dgm:cxn modelId="{8766F345-92AC-4126-9F8D-29137E82A82D}" type="presParOf" srcId="{BA616C90-8458-4A40-A3FF-3D1DC89BEBFE}" destId="{841C3830-0E87-4745-B1DE-6B36E3CBD17E}" srcOrd="0" destOrd="0" presId="urn:microsoft.com/office/officeart/2005/8/layout/radial5"/>
    <dgm:cxn modelId="{79D121A4-6DC7-40B4-AA99-3259BECF2666}" type="presParOf" srcId="{516B58F9-7DCE-4B85-A6D1-20F3F36FD286}" destId="{2ACA6814-35DC-4D43-A500-CBECF66F841F}" srcOrd="6" destOrd="0" presId="urn:microsoft.com/office/officeart/2005/8/layout/radial5"/>
    <dgm:cxn modelId="{43CA5B35-EB97-4207-A0B8-50001F3E0D84}" type="presParOf" srcId="{516B58F9-7DCE-4B85-A6D1-20F3F36FD286}" destId="{8BFCDCF8-7200-4F32-BAA5-E9D242BE753E}" srcOrd="7" destOrd="0" presId="urn:microsoft.com/office/officeart/2005/8/layout/radial5"/>
    <dgm:cxn modelId="{1B908DF1-E627-4E40-93E7-7637DE6EFC23}" type="presParOf" srcId="{8BFCDCF8-7200-4F32-BAA5-E9D242BE753E}" destId="{C85CF7B1-2FC6-4A23-AC17-476710C3E792}" srcOrd="0" destOrd="0" presId="urn:microsoft.com/office/officeart/2005/8/layout/radial5"/>
    <dgm:cxn modelId="{F0939211-08F1-4CC0-9A44-8D11614143B0}" type="presParOf" srcId="{516B58F9-7DCE-4B85-A6D1-20F3F36FD286}" destId="{FA491C89-AF23-46A1-A292-529A1529584C}" srcOrd="8" destOrd="0" presId="urn:microsoft.com/office/officeart/2005/8/layout/radial5"/>
    <dgm:cxn modelId="{9E7F1391-F911-4058-983A-4BB7FF5A2A28}" type="presParOf" srcId="{516B58F9-7DCE-4B85-A6D1-20F3F36FD286}" destId="{D9E9E9A1-0527-46BB-B949-B839680AB596}" srcOrd="9" destOrd="0" presId="urn:microsoft.com/office/officeart/2005/8/layout/radial5"/>
    <dgm:cxn modelId="{6F8970DA-B27C-45CE-ADA6-72CC276A4A68}" type="presParOf" srcId="{D9E9E9A1-0527-46BB-B949-B839680AB596}" destId="{200355B9-6B04-4101-91E4-37354A448566}" srcOrd="0" destOrd="0" presId="urn:microsoft.com/office/officeart/2005/8/layout/radial5"/>
    <dgm:cxn modelId="{8ECB67F0-00DA-4720-ABBC-E1B723B83D89}" type="presParOf" srcId="{516B58F9-7DCE-4B85-A6D1-20F3F36FD286}" destId="{286A7B0A-E777-43D5-B1AA-3AF3396B7DED}" srcOrd="10" destOrd="0" presId="urn:microsoft.com/office/officeart/2005/8/layout/radial5"/>
    <dgm:cxn modelId="{A4854A7E-F1AF-4F52-8420-70AA977CB149}" type="presParOf" srcId="{516B58F9-7DCE-4B85-A6D1-20F3F36FD286}" destId="{97F71526-AC88-40BC-91B1-1FA6C30D6817}" srcOrd="11" destOrd="0" presId="urn:microsoft.com/office/officeart/2005/8/layout/radial5"/>
    <dgm:cxn modelId="{19908859-F683-4A77-89FA-B8D01DBB014E}" type="presParOf" srcId="{97F71526-AC88-40BC-91B1-1FA6C30D6817}" destId="{1A863AB8-9F5F-4360-B23C-14FBD1443252}" srcOrd="0" destOrd="0" presId="urn:microsoft.com/office/officeart/2005/8/layout/radial5"/>
    <dgm:cxn modelId="{57B061A9-113B-44C5-BD0E-7DC98EBCE721}" type="presParOf" srcId="{516B58F9-7DCE-4B85-A6D1-20F3F36FD286}" destId="{F2FF5997-34F1-4177-AA9C-4E6777EB09D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smtClean="0"/>
            <a:t>১।ফার্মের </a:t>
          </a:r>
          <a:r>
            <a:rPr lang="en-US" dirty="0" err="1" smtClean="0"/>
            <a:t>ভারসাম্যের</a:t>
          </a:r>
          <a:r>
            <a:rPr lang="en-US" dirty="0" smtClean="0"/>
            <a:t> </a:t>
          </a:r>
          <a:r>
            <a:rPr lang="en-US" dirty="0" err="1" smtClean="0"/>
            <a:t>শর্ত</a:t>
          </a:r>
          <a:r>
            <a:rPr lang="en-US" dirty="0" smtClean="0"/>
            <a:t> </a:t>
          </a:r>
          <a:r>
            <a:rPr lang="en-US" dirty="0" err="1" smtClean="0"/>
            <a:t>কয়টি</a:t>
          </a:r>
          <a:r>
            <a:rPr lang="en-US" dirty="0" smtClean="0"/>
            <a:t> ও </a:t>
          </a:r>
          <a:r>
            <a:rPr lang="en-US" dirty="0" err="1" smtClean="0"/>
            <a:t>কি</a:t>
          </a:r>
          <a:r>
            <a:rPr lang="en-US" dirty="0" smtClean="0"/>
            <a:t> </a:t>
          </a:r>
          <a:r>
            <a:rPr lang="en-US" dirty="0" err="1" smtClean="0"/>
            <a:t>কি</a:t>
          </a:r>
          <a:r>
            <a:rPr lang="en-US" dirty="0" smtClean="0"/>
            <a:t>?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smtClean="0"/>
            <a:t>২।স্বাভাবিক </a:t>
          </a:r>
          <a:r>
            <a:rPr lang="en-US" dirty="0" err="1" smtClean="0"/>
            <a:t>মুনাফার</a:t>
          </a:r>
          <a:r>
            <a:rPr lang="en-US" dirty="0" smtClean="0"/>
            <a:t> </a:t>
          </a:r>
          <a:r>
            <a:rPr lang="en-US" dirty="0" err="1" smtClean="0"/>
            <a:t>ধারণাটি</a:t>
          </a:r>
          <a:r>
            <a:rPr lang="en-US" dirty="0" smtClean="0"/>
            <a:t> </a:t>
          </a:r>
          <a:r>
            <a:rPr lang="en-US" dirty="0" err="1" smtClean="0"/>
            <a:t>চিত্রের</a:t>
          </a:r>
          <a:r>
            <a:rPr lang="en-US" dirty="0" smtClean="0"/>
            <a:t> </a:t>
          </a:r>
          <a:r>
            <a:rPr lang="en-US" dirty="0" err="1" smtClean="0"/>
            <a:t>সাহায্যে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।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en-US" sz="2800" dirty="0" err="1" smtClean="0"/>
            <a:t>উক্ত</a:t>
          </a:r>
          <a:r>
            <a:rPr lang="en-US" sz="2800" dirty="0" smtClean="0"/>
            <a:t> </a:t>
          </a:r>
          <a:r>
            <a:rPr lang="en-US" sz="2800" dirty="0" err="1" smtClean="0"/>
            <a:t>বাজারের</a:t>
          </a:r>
          <a:r>
            <a:rPr lang="en-US" sz="2800" dirty="0" smtClean="0"/>
            <a:t> </a:t>
          </a:r>
          <a:r>
            <a:rPr lang="en-US" sz="2800" dirty="0" err="1" smtClean="0"/>
            <a:t>অনুমিত</a:t>
          </a:r>
          <a:r>
            <a:rPr lang="en-US" sz="2800" dirty="0" smtClean="0"/>
            <a:t> </a:t>
          </a:r>
          <a:r>
            <a:rPr lang="en-US" sz="2800" dirty="0" err="1" smtClean="0"/>
            <a:t>শর্তগুলো</a:t>
          </a:r>
          <a:r>
            <a:rPr lang="en-US" sz="2800" dirty="0" smtClean="0"/>
            <a:t> </a:t>
          </a:r>
          <a:r>
            <a:rPr lang="en-US" sz="2800" dirty="0" err="1" smtClean="0"/>
            <a:t>বল</a:t>
          </a:r>
          <a:r>
            <a:rPr lang="en-US" sz="2000" dirty="0" smtClean="0"/>
            <a:t>।</a:t>
          </a:r>
          <a:endParaRPr lang="en-US" sz="2000" dirty="0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en-US" sz="2800" dirty="0" err="1" smtClean="0"/>
            <a:t>পূর্ণপ্রতিযোগিতামূলক</a:t>
          </a:r>
          <a:r>
            <a:rPr lang="en-US" sz="2800" dirty="0" smtClean="0"/>
            <a:t> </a:t>
          </a:r>
          <a:r>
            <a:rPr lang="en-US" sz="2800" dirty="0" err="1" smtClean="0"/>
            <a:t>বাজার</a:t>
          </a:r>
          <a:r>
            <a:rPr lang="en-US" sz="2800" dirty="0" smtClean="0"/>
            <a:t> </a:t>
          </a:r>
          <a:r>
            <a:rPr lang="en-US" sz="2800" dirty="0" err="1" smtClean="0"/>
            <a:t>কি</a:t>
          </a:r>
          <a:r>
            <a:rPr lang="en-US" sz="2800" dirty="0" smtClean="0"/>
            <a:t>?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BBCBD-4521-4505-BF56-601F2899A0E9}">
      <dsp:nvSpPr>
        <dsp:cNvPr id="0" name=""/>
        <dsp:cNvSpPr/>
      </dsp:nvSpPr>
      <dsp:spPr>
        <a:xfrm>
          <a:off x="2889479" y="1902782"/>
          <a:ext cx="2529520" cy="1891114"/>
        </a:xfrm>
        <a:prstGeom prst="ellipse">
          <a:avLst/>
        </a:prstGeom>
        <a:solidFill>
          <a:srgbClr val="66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অনুমিত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শর্তসমূহ</a:t>
          </a:r>
          <a:endParaRPr lang="en-US" sz="3700" kern="1200" dirty="0"/>
        </a:p>
      </dsp:txBody>
      <dsp:txXfrm>
        <a:off x="3259919" y="2179729"/>
        <a:ext cx="1788640" cy="1337220"/>
      </dsp:txXfrm>
    </dsp:sp>
    <dsp:sp modelId="{BBDC8554-E6FC-4904-95C7-6FAFE7772D9E}">
      <dsp:nvSpPr>
        <dsp:cNvPr id="0" name=""/>
        <dsp:cNvSpPr/>
      </dsp:nvSpPr>
      <dsp:spPr>
        <a:xfrm rot="16313447">
          <a:off x="4126862" y="1508636"/>
          <a:ext cx="124695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144949" y="1639485"/>
        <a:ext cx="87287" cy="336464"/>
      </dsp:txXfrm>
    </dsp:sp>
    <dsp:sp modelId="{6EBE18E2-6D8E-4D0E-9F9E-3CA01E227074}">
      <dsp:nvSpPr>
        <dsp:cNvPr id="0" name=""/>
        <dsp:cNvSpPr/>
      </dsp:nvSpPr>
      <dsp:spPr>
        <a:xfrm>
          <a:off x="3129758" y="18842"/>
          <a:ext cx="2181332" cy="164933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অসংখ্য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ক্রেতা</a:t>
          </a:r>
          <a:r>
            <a:rPr lang="en-US" sz="2000" kern="1200" dirty="0" smtClean="0"/>
            <a:t> ও </a:t>
          </a:r>
          <a:r>
            <a:rPr lang="en-US" sz="2000" kern="1200" dirty="0" err="1" smtClean="0"/>
            <a:t>বিক্রেতা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থাকবে</a:t>
          </a:r>
          <a:endParaRPr lang="en-US" sz="2000" kern="1200" dirty="0"/>
        </a:p>
      </dsp:txBody>
      <dsp:txXfrm>
        <a:off x="3449207" y="260382"/>
        <a:ext cx="1542434" cy="1166258"/>
      </dsp:txXfrm>
    </dsp:sp>
    <dsp:sp modelId="{448EBAEC-F2E8-4635-92A8-E9435EEA83ED}">
      <dsp:nvSpPr>
        <dsp:cNvPr id="0" name=""/>
        <dsp:cNvSpPr/>
      </dsp:nvSpPr>
      <dsp:spPr>
        <a:xfrm rot="20345241">
          <a:off x="5313747" y="2106943"/>
          <a:ext cx="93912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314675" y="2224126"/>
        <a:ext cx="65738" cy="336464"/>
      </dsp:txXfrm>
    </dsp:sp>
    <dsp:sp modelId="{F5070DC8-71BF-4704-B93E-041467537F10}">
      <dsp:nvSpPr>
        <dsp:cNvPr id="0" name=""/>
        <dsp:cNvSpPr/>
      </dsp:nvSpPr>
      <dsp:spPr>
        <a:xfrm>
          <a:off x="5292658" y="1127756"/>
          <a:ext cx="2412387" cy="164933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সমজাতীয়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দ্রব্য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ক্রয়-বিক্রয়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হয়</a:t>
          </a:r>
          <a:endParaRPr lang="en-US" sz="2000" kern="1200" dirty="0"/>
        </a:p>
      </dsp:txBody>
      <dsp:txXfrm>
        <a:off x="5645944" y="1369296"/>
        <a:ext cx="1705815" cy="1166258"/>
      </dsp:txXfrm>
    </dsp:sp>
    <dsp:sp modelId="{BA616C90-8458-4A40-A3FF-3D1DC89BEBFE}">
      <dsp:nvSpPr>
        <dsp:cNvPr id="0" name=""/>
        <dsp:cNvSpPr/>
      </dsp:nvSpPr>
      <dsp:spPr>
        <a:xfrm rot="1787702">
          <a:off x="5200514" y="3208090"/>
          <a:ext cx="143389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03357" y="3309557"/>
        <a:ext cx="100372" cy="336464"/>
      </dsp:txXfrm>
    </dsp:sp>
    <dsp:sp modelId="{2ACA6814-35DC-4D43-A500-CBECF66F841F}">
      <dsp:nvSpPr>
        <dsp:cNvPr id="0" name=""/>
        <dsp:cNvSpPr/>
      </dsp:nvSpPr>
      <dsp:spPr>
        <a:xfrm>
          <a:off x="5211094" y="3118872"/>
          <a:ext cx="2224214" cy="194278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অবাধে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প্রবেশ</a:t>
          </a:r>
          <a:r>
            <a:rPr lang="en-US" sz="2000" kern="1200" dirty="0" smtClean="0"/>
            <a:t> ও </a:t>
          </a:r>
          <a:r>
            <a:rPr lang="en-US" sz="2000" kern="1200" dirty="0" err="1" smtClean="0"/>
            <a:t>প্রস্থানের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অধিকার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থাকে</a:t>
          </a:r>
          <a:endParaRPr lang="en-US" sz="2000" kern="1200" dirty="0"/>
        </a:p>
      </dsp:txBody>
      <dsp:txXfrm>
        <a:off x="5536823" y="3403387"/>
        <a:ext cx="1572756" cy="1373758"/>
      </dsp:txXfrm>
    </dsp:sp>
    <dsp:sp modelId="{8BFCDCF8-7200-4F32-BAA5-E9D242BE753E}">
      <dsp:nvSpPr>
        <dsp:cNvPr id="0" name=""/>
        <dsp:cNvSpPr/>
      </dsp:nvSpPr>
      <dsp:spPr>
        <a:xfrm rot="5256381">
          <a:off x="4076718" y="3744754"/>
          <a:ext cx="253426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113144" y="3818928"/>
        <a:ext cx="177398" cy="336464"/>
      </dsp:txXfrm>
    </dsp:sp>
    <dsp:sp modelId="{FA491C89-AF23-46A1-A292-529A1529584C}">
      <dsp:nvSpPr>
        <dsp:cNvPr id="0" name=""/>
        <dsp:cNvSpPr/>
      </dsp:nvSpPr>
      <dsp:spPr>
        <a:xfrm>
          <a:off x="3167331" y="4270805"/>
          <a:ext cx="2159131" cy="1588296"/>
        </a:xfrm>
        <a:prstGeom prst="ellipse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বাজার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সম্পর্কে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ক্রেতার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পূর্ব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ওপূর্ণ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জ্ঞ।ন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থাকে</a:t>
          </a:r>
          <a:endParaRPr lang="en-US" sz="1800" kern="1200" dirty="0"/>
        </a:p>
      </dsp:txBody>
      <dsp:txXfrm>
        <a:off x="3483528" y="4503406"/>
        <a:ext cx="1526737" cy="1123094"/>
      </dsp:txXfrm>
    </dsp:sp>
    <dsp:sp modelId="{D9E9E9A1-0527-46BB-B949-B839680AB596}">
      <dsp:nvSpPr>
        <dsp:cNvPr id="0" name=""/>
        <dsp:cNvSpPr/>
      </dsp:nvSpPr>
      <dsp:spPr>
        <a:xfrm rot="8855699">
          <a:off x="3061081" y="3229649"/>
          <a:ext cx="101384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089128" y="3333654"/>
        <a:ext cx="70969" cy="336464"/>
      </dsp:txXfrm>
    </dsp:sp>
    <dsp:sp modelId="{286A7B0A-E777-43D5-B1AA-3AF3396B7DED}">
      <dsp:nvSpPr>
        <dsp:cNvPr id="0" name=""/>
        <dsp:cNvSpPr/>
      </dsp:nvSpPr>
      <dsp:spPr>
        <a:xfrm rot="21285798">
          <a:off x="1148451" y="3226393"/>
          <a:ext cx="2098403" cy="1727747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উৎপাদনের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উপকরনসমূহ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পূর্ণ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গতিশীল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হয়</a:t>
          </a:r>
          <a:endParaRPr lang="en-US" sz="1800" kern="1200" dirty="0"/>
        </a:p>
      </dsp:txBody>
      <dsp:txXfrm>
        <a:off x="1455755" y="3479416"/>
        <a:ext cx="1483795" cy="1221701"/>
      </dsp:txXfrm>
    </dsp:sp>
    <dsp:sp modelId="{97F71526-AC88-40BC-91B1-1FA6C30D6817}">
      <dsp:nvSpPr>
        <dsp:cNvPr id="0" name=""/>
        <dsp:cNvSpPr/>
      </dsp:nvSpPr>
      <dsp:spPr>
        <a:xfrm rot="12187753">
          <a:off x="2962324" y="2073763"/>
          <a:ext cx="69883" cy="560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982446" y="2190036"/>
        <a:ext cx="48918" cy="336464"/>
      </dsp:txXfrm>
    </dsp:sp>
    <dsp:sp modelId="{F2FF5997-34F1-4177-AA9C-4E6777EB09DD}">
      <dsp:nvSpPr>
        <dsp:cNvPr id="0" name=""/>
        <dsp:cNvSpPr/>
      </dsp:nvSpPr>
      <dsp:spPr>
        <a:xfrm>
          <a:off x="614596" y="1011350"/>
          <a:ext cx="2509764" cy="1722156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এই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বাজারে</a:t>
          </a:r>
          <a:r>
            <a:rPr lang="en-US" sz="1800" kern="1200" dirty="0" smtClean="0"/>
            <a:t> P=AR=MR </a:t>
          </a:r>
          <a:r>
            <a:rPr lang="en-US" sz="1800" kern="1200" dirty="0" err="1" smtClean="0"/>
            <a:t>হয়</a:t>
          </a:r>
          <a:endParaRPr lang="en-US" sz="1800" kern="1200" dirty="0"/>
        </a:p>
      </dsp:txBody>
      <dsp:txXfrm>
        <a:off x="982142" y="1263554"/>
        <a:ext cx="1774672" cy="1217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" y="2971800"/>
            <a:ext cx="10195560" cy="356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988820"/>
            <a:ext cx="10195560" cy="45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521" y="0"/>
            <a:ext cx="1205947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স্বাভাবিক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মুনাফাসহ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ভারসাম্য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যে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ফার্মের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মোট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আয়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ও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মোট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ব্যয়ের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পরিমাণ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পরস্পর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সমান,তখন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ফার্মটি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যে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মুনাফা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অর্জন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করে,তাকে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স্বাভাবিক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মুনাফাসহ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ভারসাম্য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বলে।অর্থা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ৎ P=AC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হয়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।</a:t>
            </a:r>
          </a:p>
          <a:p>
            <a:pPr algn="ctr"/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বিষয়টি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নিম্নে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চিত্রের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সাহায্যে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দেখানো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হলঃ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-</a:t>
            </a: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  <a:latin typeface="Nikashban"/>
            </a:endParaRPr>
          </a:p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2" r="1151" b="21428"/>
          <a:stretch/>
        </p:blipFill>
        <p:spPr>
          <a:xfrm>
            <a:off x="6327912" y="1659372"/>
            <a:ext cx="5864088" cy="44680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50282" y="6245156"/>
            <a:ext cx="2805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স্বাভাবিক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মুনাফার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Nikashban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Nikashban"/>
              </a:rPr>
              <a:t>চিত্র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Nikashb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Flowchart: Process 9"/>
              <p:cNvSpPr/>
              <p:nvPr/>
            </p:nvSpPr>
            <p:spPr>
              <a:xfrm>
                <a:off x="132521" y="1885950"/>
                <a:ext cx="5125279" cy="4854356"/>
              </a:xfrm>
              <a:prstGeom prst="flowChartProcess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চিত্রের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Nikashban"/>
                  </a:rPr>
                  <a:t>E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বিন্দুতে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ফার্মটি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ভারসাম্য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অর্জন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করেছে।কারণ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উক্ত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বিন্দুতে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তার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ভারসাম্যের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শর্ত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দুটি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পূরণ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করে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।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Nikashban"/>
                  </a:rPr>
                  <a:t>E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বিন্দুতে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AR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রেখা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অনুসারে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আয়ের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পরিমাণ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𝑂𝑝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।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আবার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E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বিন্দুতে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AC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রেখা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অনুসারে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ব্যয়ের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পরিমাণ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।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অর্থা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ৎ </a:t>
                </a:r>
              </a:p>
              <a:p>
                <a:pPr algn="ctr"/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আয়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ওমোট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ব্যয়ের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পরিমাণ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পরস্পর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সমান।ফলে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ফার্মের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মুনাফার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পরিমাণ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2000" dirty="0" smtClean="0">
                  <a:solidFill>
                    <a:srgbClr val="C00000"/>
                  </a:solidFill>
                  <a:latin typeface="Nikashban"/>
                </a:endParaRPr>
              </a:p>
              <a:p>
                <a:pPr algn="ctr"/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=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মোট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আয়-মোট-ব্যয়</a:t>
                </a:r>
                <a:endParaRPr lang="en-US" sz="2000" dirty="0" smtClean="0">
                  <a:solidFill>
                    <a:srgbClr val="C00000"/>
                  </a:solidFill>
                  <a:latin typeface="Nikashban"/>
                </a:endParaRPr>
              </a:p>
              <a:p>
                <a:pPr algn="ctr"/>
                <a:r>
                  <a:rPr lang="en-US" sz="20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sz="20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sz="2000" dirty="0" smtClean="0">
                  <a:solidFill>
                    <a:srgbClr val="C00000"/>
                  </a:solidFill>
                  <a:latin typeface="Nikashban"/>
                </a:endParaRPr>
              </a:p>
              <a:p>
                <a:pPr algn="ctr"/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=0</a:t>
                </a:r>
              </a:p>
              <a:p>
                <a:pPr algn="ctr"/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যাকে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অর্থনীতিতে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শূন্য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বা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স্বাভাবিক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মুনাফা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 </a:t>
                </a:r>
                <a:r>
                  <a:rPr lang="en-US" sz="2000" dirty="0" err="1" smtClean="0">
                    <a:solidFill>
                      <a:srgbClr val="C00000"/>
                    </a:solidFill>
                    <a:latin typeface="Nikashban"/>
                  </a:rPr>
                  <a:t>বলে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Nikashban"/>
                  </a:rPr>
                  <a:t>।</a:t>
                </a:r>
                <a:endParaRPr lang="en-US" sz="2000" dirty="0">
                  <a:solidFill>
                    <a:srgbClr val="C00000"/>
                  </a:solidFill>
                  <a:latin typeface="Nikashban"/>
                </a:endParaRPr>
              </a:p>
            </p:txBody>
          </p:sp>
        </mc:Choice>
        <mc:Fallback xmlns="">
          <p:sp>
            <p:nvSpPr>
              <p:cNvPr id="10" name="Flowchart: Process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21" y="1885950"/>
                <a:ext cx="5125279" cy="4854356"/>
              </a:xfrm>
              <a:prstGeom prst="flowChartProcess">
                <a:avLst/>
              </a:prstGeom>
              <a:blipFill rotWithShape="0">
                <a:blip r:embed="rId3"/>
                <a:stretch>
                  <a:fillRect r="-820"/>
                </a:stretch>
              </a:blipFill>
              <a:ln w="762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1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213" y="200025"/>
            <a:ext cx="11201400" cy="16716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অস্বাভাবিক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মুনাফাসহ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ভারসাম্যঃ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-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যে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ফার্মের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মোট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আয়ের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পরিমাণ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মোট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ব্যয়ের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তুলনায়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বেশি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হয়,তখন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ফার্মটি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যে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মুনাফা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অর্জন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করে,তাকে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অস্বাভাবিক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মুনাফাসহ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ভারসাম্য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বলে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। </a:t>
            </a:r>
            <a:r>
              <a:rPr lang="en-US" sz="2400" dirty="0" err="1" smtClean="0">
                <a:solidFill>
                  <a:srgbClr val="7030A0"/>
                </a:solidFill>
                <a:latin typeface="Nikashban"/>
              </a:rPr>
              <a:t>অর্থা</a:t>
            </a:r>
            <a:r>
              <a:rPr lang="en-US" sz="2400" dirty="0" smtClean="0">
                <a:solidFill>
                  <a:srgbClr val="7030A0"/>
                </a:solidFill>
                <a:latin typeface="Nikashban"/>
              </a:rPr>
              <a:t>ৎ P&gt;AC।</a:t>
            </a:r>
            <a:endParaRPr lang="en-US" sz="2400" dirty="0">
              <a:solidFill>
                <a:srgbClr val="7030A0"/>
              </a:solidFill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9" b="22727"/>
          <a:stretch/>
        </p:blipFill>
        <p:spPr>
          <a:xfrm>
            <a:off x="6757988" y="2028825"/>
            <a:ext cx="5114925" cy="4114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758114" y="6143625"/>
            <a:ext cx="3543300" cy="657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অস্বাভাবিক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মুনাফার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চিত্র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Flowchart: Process 4"/>
              <p:cNvSpPr/>
              <p:nvPr/>
            </p:nvSpPr>
            <p:spPr>
              <a:xfrm>
                <a:off x="385763" y="1957387"/>
                <a:ext cx="4686299" cy="4843463"/>
              </a:xfrm>
              <a:prstGeom prst="flowChartProcess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চিত্রের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ফার্মটি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E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ভারসাম্য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অর্জন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করেছে।কারণ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E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ফার্মটি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ভারসাম্যের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শর্ত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দুটি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পূরণ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করেছে।E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AR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রেখা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অনুসারে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ফার্মের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আয়ের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পরিমাণ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(TR)=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অন্যদিকে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F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AC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রেখা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অনুসারে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ফার্মের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ব্যয়ের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পরিমাণ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(TC)=OA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=OA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সুতরাং,ফার্মের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মুনাফার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পরিমাণ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=TR-TC</a:t>
                </a: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               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OA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𝐹𝑄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EF</a:t>
                </a:r>
              </a:p>
              <a:p>
                <a:pPr algn="ctr"/>
                <a:r>
                  <a:rPr lang="en-US" dirty="0" err="1" smtClean="0">
                    <a:solidFill>
                      <a:srgbClr val="FF0000"/>
                    </a:solidFill>
                  </a:rPr>
                  <a:t>যাকে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অর্থনীতিতে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অতিরিক্ত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অস্বাভাবিক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মুনাফা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বলে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।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Flowchart: Proces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3" y="1957387"/>
                <a:ext cx="4686299" cy="4843463"/>
              </a:xfrm>
              <a:prstGeom prst="flowChartProcess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762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5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28588"/>
            <a:ext cx="10829925" cy="1085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ashban"/>
              </a:rPr>
              <a:t>লোকসানসহ</a:t>
            </a:r>
            <a:r>
              <a:rPr lang="en-US" sz="32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ashban"/>
              </a:rPr>
              <a:t>ভারসাম্যঃ</a:t>
            </a:r>
            <a:r>
              <a:rPr lang="en-US" sz="3200" dirty="0" smtClean="0">
                <a:solidFill>
                  <a:srgbClr val="0070C0"/>
                </a:solidFill>
                <a:latin typeface="Nikashban"/>
              </a:rPr>
              <a:t>-</a:t>
            </a:r>
          </a:p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যে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ফার্মের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মোট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আয়ের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পরিমাণ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মোট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ব্যয়ের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তুলনায়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কম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হয়,তখন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ফার্মটির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যে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অবস্থার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সৃষ্টির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হয়,তাকে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ক্ষতি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বা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লোকসানসহ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ভারসাম্য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বলে।অর্থা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ৎ P&lt;AC </a:t>
            </a:r>
            <a:r>
              <a:rPr lang="en-US" sz="2400" dirty="0" err="1" smtClean="0">
                <a:solidFill>
                  <a:srgbClr val="0070C0"/>
                </a:solidFill>
                <a:latin typeface="Nikashban"/>
              </a:rPr>
              <a:t>হয়</a:t>
            </a:r>
            <a:r>
              <a:rPr lang="en-US" sz="2400" dirty="0" smtClean="0">
                <a:solidFill>
                  <a:srgbClr val="0070C0"/>
                </a:solidFill>
                <a:latin typeface="Nikashban"/>
              </a:rPr>
              <a:t>।</a:t>
            </a:r>
            <a:endParaRPr lang="en-US" sz="2400" dirty="0">
              <a:solidFill>
                <a:srgbClr val="0070C0"/>
              </a:solidFill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425" b="21136"/>
          <a:stretch/>
        </p:blipFill>
        <p:spPr>
          <a:xfrm>
            <a:off x="7572374" y="1685925"/>
            <a:ext cx="4314825" cy="35718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558213" y="5586413"/>
            <a:ext cx="3071812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লোকসানসহ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ভারসাম্য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71511" y="1351599"/>
                <a:ext cx="6900863" cy="531495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চিত্রের E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ফার্মটি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ভারসাম্য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অর্জন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করেছে।কারণ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E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ফার্মটি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ভারসাম্যের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দুটি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শর্ত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পূরণ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করেছে।E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বিন্দুতে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AR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রেখা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অনুসারে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ফার্মের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আয়ের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পরিমাণ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(TR)=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দাম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পরিমাণ</a:t>
                </a: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            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      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0070C0"/>
                    </a:solidFill>
                  </a:rPr>
                  <a:t>অন্যদিকে,AC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রেখা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অনুসারে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ফার্মের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ব্যয়ের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পরিমাণ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(TC)=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গড়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ব্যয়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পরিমাণ</a:t>
                </a: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=OA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=OAF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0070C0"/>
                    </a:solidFill>
                  </a:rPr>
                  <a:t>সুতরাং,ফার্মের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ক্ষতির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পরিমাণ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=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মোট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ব্যয়-মোট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আয়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=OAF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AFE</a:t>
                </a:r>
              </a:p>
              <a:p>
                <a:pPr algn="ctr"/>
                <a:r>
                  <a:rPr lang="en-US" dirty="0" err="1" smtClean="0">
                    <a:solidFill>
                      <a:srgbClr val="0070C0"/>
                    </a:solidFill>
                  </a:rPr>
                  <a:t>যাকে,অর্থনীতিতে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ক্ষতি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বা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লোকসান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বলে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।</a:t>
                </a:r>
              </a:p>
              <a:p>
                <a:pPr algn="ctr"/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endParaRPr lang="en-US" dirty="0" smtClean="0">
                  <a:solidFill>
                    <a:srgbClr val="0070C0"/>
                  </a:solidFill>
                </a:endParaRPr>
              </a:p>
              <a:p>
                <a:pPr algn="ctr"/>
                <a:endParaRPr lang="en-US" dirty="0">
                  <a:solidFill>
                    <a:srgbClr val="0070C0"/>
                  </a:solidFill>
                </a:endParaRPr>
              </a:p>
              <a:p>
                <a:pPr algn="ctr"/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1" y="1351599"/>
                <a:ext cx="6900863" cy="5314950"/>
              </a:xfrm>
              <a:prstGeom prst="rect">
                <a:avLst/>
              </a:prstGeom>
              <a:blipFill rotWithShape="0">
                <a:blip r:embed="rId3"/>
                <a:stretch>
                  <a:fillRect l="-175" r="-175"/>
                </a:stretch>
              </a:blipFill>
              <a:ln w="762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5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129300" y="2506743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7541" y="2250282"/>
            <a:ext cx="6829425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পূর্ণপ্রতিযোগিতামূলক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বাজারের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একটি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স্বল্পকালে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কয়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ধরণের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ভারসাম্য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অর্জন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পারে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?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21386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7337" y="3689747"/>
            <a:ext cx="10286999" cy="178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অস্বাভাবিক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মুনাফার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ধারণাটি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চিত্রের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সাহায্যে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ব্যাখ্যা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।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572" y="200024"/>
            <a:ext cx="6157911" cy="206216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321845" y="3343275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57651" y="3881438"/>
            <a:ext cx="7358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08955912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ধন্যবাদ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32" y="2043113"/>
            <a:ext cx="9877424" cy="387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Nikashban"/>
            </a:endParaRPr>
          </a:p>
          <a:p>
            <a:pPr algn="ctr"/>
            <a:endParaRPr lang="en-US" sz="3200" dirty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মোশাররফ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হোসাইন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ফারুকী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বিভাগ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err="1" smtClean="0">
                <a:latin typeface="Nikashban"/>
              </a:rPr>
              <a:t>শোভনদন্ডী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পটিয়া,চট্টগ্রাম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মোবাইলঃ০১৮৫৯১৯৫০৮৮</a:t>
            </a:r>
          </a:p>
          <a:p>
            <a:pPr algn="ctr"/>
            <a:r>
              <a:rPr lang="en-US" sz="3200" dirty="0" err="1" smtClean="0">
                <a:latin typeface="Nikashban"/>
              </a:rPr>
              <a:t>Email:faruqibablu@gmail.com</a:t>
            </a:r>
            <a:endParaRPr lang="en-US" sz="3200" dirty="0">
              <a:latin typeface="Nika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অধ্যায়ঃচতুর্থ</a:t>
            </a:r>
            <a:r>
              <a:rPr lang="en-US" sz="3200" dirty="0" smtClean="0">
                <a:latin typeface="Nikashban"/>
              </a:rPr>
              <a:t>(</a:t>
            </a:r>
            <a:r>
              <a:rPr lang="en-US" sz="3200" dirty="0" err="1" smtClean="0">
                <a:latin typeface="Nikashban"/>
              </a:rPr>
              <a:t>বাজার</a:t>
            </a:r>
            <a:r>
              <a:rPr lang="en-US" sz="3200" dirty="0" smtClean="0">
                <a:latin typeface="Nikashban"/>
              </a:rPr>
              <a:t>)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তারিখঃ০৭/১২/২০১৯ইং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331470"/>
            <a:ext cx="4263390" cy="59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811530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5" y="1817370"/>
            <a:ext cx="9648755" cy="455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পূর্ণপ্রতিযোগিতামুলক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বাজারের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স্বল্পকালীন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ভারসাম্য</a:t>
            </a:r>
            <a:r>
              <a:rPr lang="en-US" sz="6000" dirty="0" smtClean="0">
                <a:latin typeface="Nikashban"/>
              </a:rPr>
              <a:t>।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66060" y="731520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১।পূর্ণপ্রতিযোগিতামূলক </a:t>
            </a:r>
            <a:r>
              <a:rPr lang="en-US" sz="3200" dirty="0" err="1" smtClean="0">
                <a:latin typeface="Nikashban"/>
              </a:rPr>
              <a:t>বাজার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২।পূর্ণপ্রতিযোগিতামূলক </a:t>
            </a:r>
            <a:r>
              <a:rPr lang="en-US" sz="3200" dirty="0" err="1" smtClean="0">
                <a:latin typeface="Nikashban"/>
              </a:rPr>
              <a:t>বাজারের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অনুমিত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শর্তগুলো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৩।পূর্ণপ্রতিযোগিতামূলক </a:t>
            </a:r>
            <a:r>
              <a:rPr lang="en-US" sz="3200" dirty="0" err="1" smtClean="0">
                <a:latin typeface="Nikashban"/>
              </a:rPr>
              <a:t>বাজারের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ফার্মের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ভারসাম্যের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শর্তগুলো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৪।পূর্ণপ্রতিযোগিতামূলক </a:t>
            </a:r>
            <a:r>
              <a:rPr lang="en-US" sz="3200" dirty="0" err="1" smtClean="0">
                <a:latin typeface="Nikashban"/>
              </a:rPr>
              <a:t>বাজারের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ফার্মের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ভারসাম্য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চিত্রের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মাধ্যমে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বর্ণনা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করতে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endParaRPr lang="en-US" sz="32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97330" y="1771650"/>
            <a:ext cx="7749540" cy="42291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যে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বাজারে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অসংখ্য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ক্রেতা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ও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বিক্রেতা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একটি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সমজাতীয়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দ্রব্য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দর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কষাকষির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মাধ্যমে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একটি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নির্দিষ্ট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দামে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তা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ক্রয়-বিক্রয়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করে,তাকে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পূর্ণপ্রতিযোগিতামূলক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বাজার</a:t>
            </a:r>
            <a:r>
              <a:rPr lang="en-US" sz="2800" dirty="0">
                <a:solidFill>
                  <a:srgbClr val="002060"/>
                </a:solidFill>
                <a:latin typeface="Nikashban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ashban"/>
              </a:rPr>
              <a:t>বলে</a:t>
            </a:r>
            <a:endParaRPr lang="en-US" sz="2800" dirty="0"/>
          </a:p>
        </p:txBody>
      </p:sp>
      <p:sp>
        <p:nvSpPr>
          <p:cNvPr id="3" name="Flowchart: Terminator 2"/>
          <p:cNvSpPr/>
          <p:nvPr/>
        </p:nvSpPr>
        <p:spPr>
          <a:xfrm>
            <a:off x="2731770" y="605790"/>
            <a:ext cx="5280660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ashban"/>
              </a:rPr>
              <a:t>পূর্ণপ্রতিযোগিতামূলক</a:t>
            </a:r>
            <a:r>
              <a:rPr lang="en-US" sz="3600" dirty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ashban"/>
              </a:rPr>
              <a:t>বাজার</a:t>
            </a:r>
            <a:r>
              <a:rPr lang="en-US" sz="3600" dirty="0">
                <a:solidFill>
                  <a:srgbClr val="FF0000"/>
                </a:solidFill>
                <a:latin typeface="Nikashb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07593624"/>
              </p:ext>
            </p:extLst>
          </p:nvPr>
        </p:nvGraphicFramePr>
        <p:xfrm>
          <a:off x="2043430" y="297180"/>
          <a:ext cx="8392160" cy="627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9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" y="14859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771900" y="685800"/>
            <a:ext cx="4411980" cy="14058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ashban"/>
              </a:rPr>
              <a:t>ভারসাম্যের</a:t>
            </a:r>
            <a:r>
              <a:rPr lang="en-US" sz="3600" dirty="0" smtClean="0">
                <a:latin typeface="Nikashban"/>
              </a:rPr>
              <a:t> </a:t>
            </a:r>
            <a:r>
              <a:rPr lang="en-US" sz="3600" dirty="0" err="1" smtClean="0">
                <a:latin typeface="Nikashban"/>
              </a:rPr>
              <a:t>শর্ত</a:t>
            </a:r>
            <a:r>
              <a:rPr lang="en-US" sz="3600" dirty="0" smtClean="0">
                <a:latin typeface="Nikashban"/>
              </a:rPr>
              <a:t> </a:t>
            </a:r>
            <a:endParaRPr lang="en-US" sz="3600" dirty="0">
              <a:latin typeface="Nikashb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66210" y="2091690"/>
            <a:ext cx="115443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9360" y="2091690"/>
            <a:ext cx="106299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60121" y="3280410"/>
            <a:ext cx="4446270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১।প্রয়োজনীয় </a:t>
            </a:r>
            <a:r>
              <a:rPr lang="en-US" sz="2800" dirty="0" err="1" smtClean="0"/>
              <a:t>শর্তঃ</a:t>
            </a:r>
            <a:r>
              <a:rPr lang="en-US" sz="2800" dirty="0" smtClean="0"/>
              <a:t>-</a:t>
            </a:r>
          </a:p>
          <a:p>
            <a:pPr algn="ctr"/>
            <a:r>
              <a:rPr lang="en-US" sz="2400" dirty="0" smtClean="0"/>
              <a:t>MR=MC[</a:t>
            </a:r>
            <a:r>
              <a:rPr lang="en-US" sz="2400" dirty="0" err="1" smtClean="0"/>
              <a:t>প্রান্তিক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আয়</a:t>
            </a:r>
            <a:r>
              <a:rPr lang="en-US" sz="2400" dirty="0" smtClean="0"/>
              <a:t>=</a:t>
            </a:r>
            <a:r>
              <a:rPr lang="en-US" sz="2400" dirty="0" err="1" smtClean="0"/>
              <a:t>প্রান্তিক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ব্যয়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5692140" y="3291840"/>
            <a:ext cx="4366259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২।পর্যাপ্ত </a:t>
            </a:r>
            <a:r>
              <a:rPr lang="en-US" sz="3200" dirty="0" err="1" smtClean="0"/>
              <a:t>শর্তঃ</a:t>
            </a:r>
            <a:r>
              <a:rPr lang="en-US" sz="3200" dirty="0" smtClean="0"/>
              <a:t>-</a:t>
            </a:r>
          </a:p>
          <a:p>
            <a:pPr algn="ctr"/>
            <a:r>
              <a:rPr lang="en-US" sz="2000" dirty="0" smtClean="0"/>
              <a:t>MC 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MR </a:t>
            </a:r>
            <a:r>
              <a:rPr lang="en-US" sz="2000" dirty="0" err="1" smtClean="0"/>
              <a:t>রেখাকে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ছেদ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যাবে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অর্থা</a:t>
            </a:r>
            <a:r>
              <a:rPr lang="en-US" sz="2000" dirty="0" smtClean="0"/>
              <a:t>ৎ MC </a:t>
            </a:r>
            <a:r>
              <a:rPr lang="en-US" sz="2000" dirty="0" err="1" smtClean="0"/>
              <a:t>রেখার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ঢাল</a:t>
            </a:r>
            <a:r>
              <a:rPr lang="en-US" sz="2000" dirty="0" smtClean="0"/>
              <a:t>&gt; MR </a:t>
            </a:r>
            <a:r>
              <a:rPr lang="en-US" sz="2000" dirty="0" err="1" smtClean="0"/>
              <a:t>রেখার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ঢাল</a:t>
            </a:r>
            <a:r>
              <a:rPr lang="en-US" sz="200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01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31152" y="2400298"/>
            <a:ext cx="2763558" cy="1451610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১।P,AR,MR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ভুমির</a:t>
            </a:r>
            <a:r>
              <a:rPr lang="en-US" dirty="0" smtClean="0"/>
              <a:t> </a:t>
            </a:r>
            <a:r>
              <a:rPr lang="en-US" dirty="0" err="1" smtClean="0"/>
              <a:t>অক্ষের</a:t>
            </a:r>
            <a:r>
              <a:rPr lang="en-US" dirty="0" smtClean="0"/>
              <a:t> </a:t>
            </a:r>
            <a:r>
              <a:rPr lang="en-US" dirty="0" err="1" smtClean="0"/>
              <a:t>সমান্তরাল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2" idx="2"/>
          </p:cNvCxnSpPr>
          <p:nvPr/>
        </p:nvCxnSpPr>
        <p:spPr>
          <a:xfrm flipH="1">
            <a:off x="3188971" y="1797368"/>
            <a:ext cx="923686" cy="974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09010" y="3248978"/>
            <a:ext cx="2194560" cy="1688782"/>
          </a:xfrm>
          <a:prstGeom prst="ellipse">
            <a:avLst/>
          </a:prstGeom>
          <a:solidFill>
            <a:srgbClr val="170A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২।MC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সবসময়</a:t>
            </a:r>
            <a:r>
              <a:rPr lang="en-US" dirty="0" smtClean="0"/>
              <a:t> AC </a:t>
            </a:r>
            <a:r>
              <a:rPr lang="en-US" dirty="0" err="1" smtClean="0"/>
              <a:t>রেখার</a:t>
            </a:r>
            <a:r>
              <a:rPr lang="en-US" dirty="0" smtClean="0"/>
              <a:t> </a:t>
            </a:r>
            <a:r>
              <a:rPr lang="en-US" dirty="0" err="1" smtClean="0"/>
              <a:t>সর্বনিম্ন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গমন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 flipH="1">
            <a:off x="4606290" y="1825943"/>
            <a:ext cx="75010" cy="1423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17870" y="3829048"/>
            <a:ext cx="2377440" cy="1480185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৩।ভারসাম্য </a:t>
            </a:r>
            <a:r>
              <a:rPr lang="en-US" dirty="0" err="1" smtClean="0"/>
              <a:t>স্তরে</a:t>
            </a:r>
            <a:r>
              <a:rPr lang="en-US" dirty="0" smtClean="0"/>
              <a:t> MR </a:t>
            </a:r>
            <a:r>
              <a:rPr lang="en-US" dirty="0" err="1" smtClean="0"/>
              <a:t>রেখা</a:t>
            </a:r>
            <a:r>
              <a:rPr lang="en-US" dirty="0" smtClean="0"/>
              <a:t>=MC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612130" y="1825943"/>
            <a:ext cx="1179791" cy="200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731269" y="3617594"/>
            <a:ext cx="2087940" cy="1691639"/>
          </a:xfrm>
          <a:prstGeom prst="ellipse">
            <a:avLst/>
          </a:prstGeom>
          <a:solidFill>
            <a:srgbClr val="170A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৪।খরচ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AC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অনুসারে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84219" y="1634490"/>
            <a:ext cx="4165521" cy="2088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Hexagon 31"/>
          <p:cNvSpPr/>
          <p:nvPr/>
        </p:nvSpPr>
        <p:spPr>
          <a:xfrm>
            <a:off x="3714750" y="205740"/>
            <a:ext cx="3771900" cy="159162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চিত্র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পূর্বে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বিষয়সমূহ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নজর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দিব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9144000" y="1668780"/>
            <a:ext cx="2068830" cy="1765934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৫।আয়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P </a:t>
            </a:r>
            <a:r>
              <a:rPr lang="en-US" dirty="0" err="1" smtClean="0"/>
              <a:t>বা</a:t>
            </a:r>
            <a:r>
              <a:rPr lang="en-US" dirty="0" smtClean="0"/>
              <a:t> AR </a:t>
            </a:r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অনুসারে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703570" y="1797368"/>
            <a:ext cx="3440430" cy="602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466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Nikashban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Musharraf</cp:lastModifiedBy>
  <cp:revision>112</cp:revision>
  <dcterms:created xsi:type="dcterms:W3CDTF">2019-12-01T22:28:59Z</dcterms:created>
  <dcterms:modified xsi:type="dcterms:W3CDTF">2019-12-07T17:55:11Z</dcterms:modified>
</cp:coreProperties>
</file>