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7" r:id="rId2"/>
    <p:sldId id="306" r:id="rId3"/>
    <p:sldId id="291" r:id="rId4"/>
    <p:sldId id="290" r:id="rId5"/>
    <p:sldId id="325" r:id="rId6"/>
    <p:sldId id="292" r:id="rId7"/>
    <p:sldId id="293" r:id="rId8"/>
    <p:sldId id="307" r:id="rId9"/>
    <p:sldId id="327" r:id="rId10"/>
    <p:sldId id="295" r:id="rId11"/>
    <p:sldId id="316" r:id="rId12"/>
    <p:sldId id="324" r:id="rId13"/>
    <p:sldId id="326" r:id="rId14"/>
    <p:sldId id="308" r:id="rId15"/>
    <p:sldId id="309" r:id="rId16"/>
    <p:sldId id="310" r:id="rId17"/>
    <p:sldId id="311" r:id="rId18"/>
    <p:sldId id="312" r:id="rId19"/>
    <p:sldId id="313" r:id="rId20"/>
    <p:sldId id="302" r:id="rId21"/>
    <p:sldId id="319" r:id="rId22"/>
    <p:sldId id="320" r:id="rId23"/>
    <p:sldId id="321" r:id="rId24"/>
    <p:sldId id="30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459" autoAdjust="0"/>
  </p:normalViewPr>
  <p:slideViewPr>
    <p:cSldViewPr snapToGrid="0">
      <p:cViewPr>
        <p:scale>
          <a:sx n="66" d="100"/>
          <a:sy n="66" d="100"/>
        </p:scale>
        <p:origin x="-151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CFAA5-BC9B-45D1-B615-CE1B5C6432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579C717-19CB-455C-A6C9-7B2F82758AAD}">
      <dgm:prSet phldrT="[Text]"/>
      <dgm:spPr>
        <a:solidFill>
          <a:srgbClr val="92D050"/>
        </a:solidFill>
        <a:ln w="28575"/>
      </dgm:spPr>
      <dgm:t>
        <a:bodyPr/>
        <a:lstStyle/>
        <a:p>
          <a:r>
            <a:rPr lang="bn-BD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প্রোফেজ</a:t>
          </a:r>
          <a:endParaRPr lang="en-US" b="1" dirty="0">
            <a:solidFill>
              <a:schemeClr val="bg1"/>
            </a:solidFill>
          </a:endParaRPr>
        </a:p>
      </dgm:t>
    </dgm:pt>
    <dgm:pt modelId="{FA1C4782-E3C1-4F05-BB34-86D8E6F08CE8}" type="parTrans" cxnId="{455E0652-3AD5-4553-ABD2-F05638BBCF61}">
      <dgm:prSet/>
      <dgm:spPr/>
      <dgm:t>
        <a:bodyPr/>
        <a:lstStyle/>
        <a:p>
          <a:endParaRPr lang="en-US"/>
        </a:p>
      </dgm:t>
    </dgm:pt>
    <dgm:pt modelId="{A4625DA9-D31B-4EDC-956C-7AFA216E784B}" type="sibTrans" cxnId="{455E0652-3AD5-4553-ABD2-F05638BBCF61}">
      <dgm:prSet/>
      <dgm:spPr/>
      <dgm:t>
        <a:bodyPr/>
        <a:lstStyle/>
        <a:p>
          <a:endParaRPr lang="en-US"/>
        </a:p>
      </dgm:t>
    </dgm:pt>
    <dgm:pt modelId="{1584B417-E5C6-492D-9323-8FD17CDCE5FB}">
      <dgm:prSet phldrT="[Text]"/>
      <dgm:spPr>
        <a:solidFill>
          <a:srgbClr val="92D050"/>
        </a:solidFill>
        <a:ln w="28575"/>
      </dgm:spPr>
      <dgm:t>
        <a:bodyPr/>
        <a:lstStyle/>
        <a:p>
          <a:r>
            <a:rPr lang="bn-BD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প্রো-মেটাফেজ</a:t>
          </a:r>
          <a:endParaRPr lang="en-US" b="1" dirty="0">
            <a:solidFill>
              <a:schemeClr val="bg1"/>
            </a:solidFill>
          </a:endParaRPr>
        </a:p>
      </dgm:t>
    </dgm:pt>
    <dgm:pt modelId="{F0F1775F-816B-4702-B028-85F2B0A78311}" type="parTrans" cxnId="{074D516F-3A9B-4724-AD29-7341A21EA991}">
      <dgm:prSet/>
      <dgm:spPr/>
      <dgm:t>
        <a:bodyPr/>
        <a:lstStyle/>
        <a:p>
          <a:endParaRPr lang="en-US"/>
        </a:p>
      </dgm:t>
    </dgm:pt>
    <dgm:pt modelId="{FA741D69-8604-4338-96DF-6A722A494B3E}" type="sibTrans" cxnId="{074D516F-3A9B-4724-AD29-7341A21EA991}">
      <dgm:prSet/>
      <dgm:spPr/>
      <dgm:t>
        <a:bodyPr/>
        <a:lstStyle/>
        <a:p>
          <a:endParaRPr lang="en-US"/>
        </a:p>
      </dgm:t>
    </dgm:pt>
    <dgm:pt modelId="{C1CA9C63-9599-4EC6-91F6-A37FA2E0B283}">
      <dgm:prSet phldrT="[Text]"/>
      <dgm:spPr>
        <a:solidFill>
          <a:srgbClr val="92D050"/>
        </a:solidFill>
        <a:ln w="28575"/>
      </dgm:spPr>
      <dgm:t>
        <a:bodyPr/>
        <a:lstStyle/>
        <a:p>
          <a:r>
            <a:rPr lang="bn-BD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মেটাফেজ</a:t>
          </a:r>
          <a:endParaRPr lang="en-US" b="1" dirty="0">
            <a:solidFill>
              <a:schemeClr val="bg1"/>
            </a:solidFill>
          </a:endParaRPr>
        </a:p>
      </dgm:t>
    </dgm:pt>
    <dgm:pt modelId="{4A24A83A-1DE5-4F67-B442-26B69CF75A9F}" type="parTrans" cxnId="{B336A4D0-8C35-456C-9BC7-71377CC48DD6}">
      <dgm:prSet/>
      <dgm:spPr/>
      <dgm:t>
        <a:bodyPr/>
        <a:lstStyle/>
        <a:p>
          <a:endParaRPr lang="en-US"/>
        </a:p>
      </dgm:t>
    </dgm:pt>
    <dgm:pt modelId="{414F4D3D-A15F-40DE-A861-43D9E738CE55}" type="sibTrans" cxnId="{B336A4D0-8C35-456C-9BC7-71377CC48DD6}">
      <dgm:prSet/>
      <dgm:spPr/>
      <dgm:t>
        <a:bodyPr/>
        <a:lstStyle/>
        <a:p>
          <a:endParaRPr lang="en-US"/>
        </a:p>
      </dgm:t>
    </dgm:pt>
    <dgm:pt modelId="{90823613-D730-4817-90EF-8078D93D0036}">
      <dgm:prSet/>
      <dgm:spPr>
        <a:solidFill>
          <a:srgbClr val="92D050"/>
        </a:solidFill>
        <a:ln w="28575"/>
      </dgm:spPr>
      <dgm:t>
        <a:bodyPr/>
        <a:lstStyle/>
        <a:p>
          <a:r>
            <a:rPr lang="bn-BD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অ্যানাফেজ</a:t>
          </a:r>
          <a:endParaRPr lang="en-US" b="1" dirty="0">
            <a:solidFill>
              <a:schemeClr val="bg1"/>
            </a:solidFill>
          </a:endParaRPr>
        </a:p>
      </dgm:t>
    </dgm:pt>
    <dgm:pt modelId="{602A0ABF-6C15-4940-BB69-72200F05EA3B}" type="parTrans" cxnId="{994B1CF6-93C5-46DF-9851-F112951B9E90}">
      <dgm:prSet/>
      <dgm:spPr/>
      <dgm:t>
        <a:bodyPr/>
        <a:lstStyle/>
        <a:p>
          <a:endParaRPr lang="en-US"/>
        </a:p>
      </dgm:t>
    </dgm:pt>
    <dgm:pt modelId="{6E84073F-F14E-4626-927C-97AEA403EAD1}" type="sibTrans" cxnId="{994B1CF6-93C5-46DF-9851-F112951B9E90}">
      <dgm:prSet/>
      <dgm:spPr/>
      <dgm:t>
        <a:bodyPr/>
        <a:lstStyle/>
        <a:p>
          <a:endParaRPr lang="en-US"/>
        </a:p>
      </dgm:t>
    </dgm:pt>
    <dgm:pt modelId="{6ED40550-1FFB-464C-A0F2-2DFF9C40C3EC}">
      <dgm:prSet/>
      <dgm:spPr>
        <a:solidFill>
          <a:srgbClr val="92D050"/>
        </a:solidFill>
        <a:ln w="28575"/>
      </dgm:spPr>
      <dgm:t>
        <a:bodyPr/>
        <a:lstStyle/>
        <a:p>
          <a:r>
            <a:rPr lang="bn-BD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টেলোফেজ</a:t>
          </a:r>
          <a:endParaRPr lang="en-US" b="1" dirty="0">
            <a:solidFill>
              <a:schemeClr val="bg1"/>
            </a:solidFill>
          </a:endParaRPr>
        </a:p>
      </dgm:t>
    </dgm:pt>
    <dgm:pt modelId="{AE63B90D-CCE1-4E5F-BE33-882B964B02E2}" type="parTrans" cxnId="{8697EDF4-C30D-4AC0-87FE-CBC4718A2BF7}">
      <dgm:prSet/>
      <dgm:spPr/>
      <dgm:t>
        <a:bodyPr/>
        <a:lstStyle/>
        <a:p>
          <a:endParaRPr lang="en-US"/>
        </a:p>
      </dgm:t>
    </dgm:pt>
    <dgm:pt modelId="{3AACC4B9-C1AE-4A98-A7F2-A8EB5BC3E5BE}" type="sibTrans" cxnId="{8697EDF4-C30D-4AC0-87FE-CBC4718A2BF7}">
      <dgm:prSet/>
      <dgm:spPr/>
      <dgm:t>
        <a:bodyPr/>
        <a:lstStyle/>
        <a:p>
          <a:endParaRPr lang="en-US"/>
        </a:p>
      </dgm:t>
    </dgm:pt>
    <dgm:pt modelId="{AFEEC99D-10A2-4F70-994D-AC1C5366A3E0}" type="pres">
      <dgm:prSet presAssocID="{828CFAA5-BC9B-45D1-B615-CE1B5C643202}" presName="Name0" presStyleCnt="0">
        <dgm:presLayoutVars>
          <dgm:dir/>
          <dgm:animLvl val="lvl"/>
          <dgm:resizeHandles val="exact"/>
        </dgm:presLayoutVars>
      </dgm:prSet>
      <dgm:spPr/>
    </dgm:pt>
    <dgm:pt modelId="{523FE5CB-BE63-43C5-ABC4-7983AA020884}" type="pres">
      <dgm:prSet presAssocID="{4579C717-19CB-455C-A6C9-7B2F82758AA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382A3-1397-4A54-BB36-0F50FD0DFDCC}" type="pres">
      <dgm:prSet presAssocID="{A4625DA9-D31B-4EDC-956C-7AFA216E784B}" presName="parTxOnlySpace" presStyleCnt="0"/>
      <dgm:spPr/>
    </dgm:pt>
    <dgm:pt modelId="{A54D58FF-7F62-4B07-9CEF-68FD925783A1}" type="pres">
      <dgm:prSet presAssocID="{1584B417-E5C6-492D-9323-8FD17CDCE5F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C05CF-0FD8-442A-8BF8-70001C7E462E}" type="pres">
      <dgm:prSet presAssocID="{FA741D69-8604-4338-96DF-6A722A494B3E}" presName="parTxOnlySpace" presStyleCnt="0"/>
      <dgm:spPr/>
    </dgm:pt>
    <dgm:pt modelId="{8296BDEF-22F5-4FB4-8B92-DD91E57624A9}" type="pres">
      <dgm:prSet presAssocID="{C1CA9C63-9599-4EC6-91F6-A37FA2E0B283}" presName="parTxOnly" presStyleLbl="node1" presStyleIdx="2" presStyleCnt="5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2C1F6-D1F7-43DF-8A60-0B3402234C29}" type="pres">
      <dgm:prSet presAssocID="{414F4D3D-A15F-40DE-A861-43D9E738CE55}" presName="parTxOnlySpace" presStyleCnt="0"/>
      <dgm:spPr/>
    </dgm:pt>
    <dgm:pt modelId="{E1B510AC-0BE8-44B0-86FB-51D80CAE4896}" type="pres">
      <dgm:prSet presAssocID="{90823613-D730-4817-90EF-8078D93D003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BD316-1A32-432E-ADBB-193F4827C4D5}" type="pres">
      <dgm:prSet presAssocID="{6E84073F-F14E-4626-927C-97AEA403EAD1}" presName="parTxOnlySpace" presStyleCnt="0"/>
      <dgm:spPr/>
    </dgm:pt>
    <dgm:pt modelId="{A9340295-603C-48AE-944F-C8BF705EACEE}" type="pres">
      <dgm:prSet presAssocID="{6ED40550-1FFB-464C-A0F2-2DFF9C40C3E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BE6908-9AC6-4ADB-840B-B2A7064156C2}" type="presOf" srcId="{828CFAA5-BC9B-45D1-B615-CE1B5C643202}" destId="{AFEEC99D-10A2-4F70-994D-AC1C5366A3E0}" srcOrd="0" destOrd="0" presId="urn:microsoft.com/office/officeart/2005/8/layout/chevron1"/>
    <dgm:cxn modelId="{4D8E13E9-1644-4616-8E9C-7AE01ABE3B01}" type="presOf" srcId="{4579C717-19CB-455C-A6C9-7B2F82758AAD}" destId="{523FE5CB-BE63-43C5-ABC4-7983AA020884}" srcOrd="0" destOrd="0" presId="urn:microsoft.com/office/officeart/2005/8/layout/chevron1"/>
    <dgm:cxn modelId="{455E0652-3AD5-4553-ABD2-F05638BBCF61}" srcId="{828CFAA5-BC9B-45D1-B615-CE1B5C643202}" destId="{4579C717-19CB-455C-A6C9-7B2F82758AAD}" srcOrd="0" destOrd="0" parTransId="{FA1C4782-E3C1-4F05-BB34-86D8E6F08CE8}" sibTransId="{A4625DA9-D31B-4EDC-956C-7AFA216E784B}"/>
    <dgm:cxn modelId="{31134966-8209-4D87-892A-C232884551E4}" type="presOf" srcId="{1584B417-E5C6-492D-9323-8FD17CDCE5FB}" destId="{A54D58FF-7F62-4B07-9CEF-68FD925783A1}" srcOrd="0" destOrd="0" presId="urn:microsoft.com/office/officeart/2005/8/layout/chevron1"/>
    <dgm:cxn modelId="{074D516F-3A9B-4724-AD29-7341A21EA991}" srcId="{828CFAA5-BC9B-45D1-B615-CE1B5C643202}" destId="{1584B417-E5C6-492D-9323-8FD17CDCE5FB}" srcOrd="1" destOrd="0" parTransId="{F0F1775F-816B-4702-B028-85F2B0A78311}" sibTransId="{FA741D69-8604-4338-96DF-6A722A494B3E}"/>
    <dgm:cxn modelId="{8697EDF4-C30D-4AC0-87FE-CBC4718A2BF7}" srcId="{828CFAA5-BC9B-45D1-B615-CE1B5C643202}" destId="{6ED40550-1FFB-464C-A0F2-2DFF9C40C3EC}" srcOrd="4" destOrd="0" parTransId="{AE63B90D-CCE1-4E5F-BE33-882B964B02E2}" sibTransId="{3AACC4B9-C1AE-4A98-A7F2-A8EB5BC3E5BE}"/>
    <dgm:cxn modelId="{DB189432-C6A6-4FEF-AFE3-9316396A1052}" type="presOf" srcId="{90823613-D730-4817-90EF-8078D93D0036}" destId="{E1B510AC-0BE8-44B0-86FB-51D80CAE4896}" srcOrd="0" destOrd="0" presId="urn:microsoft.com/office/officeart/2005/8/layout/chevron1"/>
    <dgm:cxn modelId="{41F1E991-C517-4FCB-9D8D-7FA53ACE5A2C}" type="presOf" srcId="{6ED40550-1FFB-464C-A0F2-2DFF9C40C3EC}" destId="{A9340295-603C-48AE-944F-C8BF705EACEE}" srcOrd="0" destOrd="0" presId="urn:microsoft.com/office/officeart/2005/8/layout/chevron1"/>
    <dgm:cxn modelId="{DCAB3970-9D8A-4A17-A6B0-C65F10983696}" type="presOf" srcId="{C1CA9C63-9599-4EC6-91F6-A37FA2E0B283}" destId="{8296BDEF-22F5-4FB4-8B92-DD91E57624A9}" srcOrd="0" destOrd="0" presId="urn:microsoft.com/office/officeart/2005/8/layout/chevron1"/>
    <dgm:cxn modelId="{B336A4D0-8C35-456C-9BC7-71377CC48DD6}" srcId="{828CFAA5-BC9B-45D1-B615-CE1B5C643202}" destId="{C1CA9C63-9599-4EC6-91F6-A37FA2E0B283}" srcOrd="2" destOrd="0" parTransId="{4A24A83A-1DE5-4F67-B442-26B69CF75A9F}" sibTransId="{414F4D3D-A15F-40DE-A861-43D9E738CE55}"/>
    <dgm:cxn modelId="{994B1CF6-93C5-46DF-9851-F112951B9E90}" srcId="{828CFAA5-BC9B-45D1-B615-CE1B5C643202}" destId="{90823613-D730-4817-90EF-8078D93D0036}" srcOrd="3" destOrd="0" parTransId="{602A0ABF-6C15-4940-BB69-72200F05EA3B}" sibTransId="{6E84073F-F14E-4626-927C-97AEA403EAD1}"/>
    <dgm:cxn modelId="{29436791-8F95-4874-94DE-D31CDD672FC7}" type="presParOf" srcId="{AFEEC99D-10A2-4F70-994D-AC1C5366A3E0}" destId="{523FE5CB-BE63-43C5-ABC4-7983AA020884}" srcOrd="0" destOrd="0" presId="urn:microsoft.com/office/officeart/2005/8/layout/chevron1"/>
    <dgm:cxn modelId="{686EFEB5-6016-4687-91B4-AEE181751FCC}" type="presParOf" srcId="{AFEEC99D-10A2-4F70-994D-AC1C5366A3E0}" destId="{FCE382A3-1397-4A54-BB36-0F50FD0DFDCC}" srcOrd="1" destOrd="0" presId="urn:microsoft.com/office/officeart/2005/8/layout/chevron1"/>
    <dgm:cxn modelId="{C08DD5EC-8848-41AE-9EFC-F5BA1254BB77}" type="presParOf" srcId="{AFEEC99D-10A2-4F70-994D-AC1C5366A3E0}" destId="{A54D58FF-7F62-4B07-9CEF-68FD925783A1}" srcOrd="2" destOrd="0" presId="urn:microsoft.com/office/officeart/2005/8/layout/chevron1"/>
    <dgm:cxn modelId="{A6369F3D-B184-4925-8637-F69AD5A345FA}" type="presParOf" srcId="{AFEEC99D-10A2-4F70-994D-AC1C5366A3E0}" destId="{CDAC05CF-0FD8-442A-8BF8-70001C7E462E}" srcOrd="3" destOrd="0" presId="urn:microsoft.com/office/officeart/2005/8/layout/chevron1"/>
    <dgm:cxn modelId="{4B05888B-997F-4AD6-A106-E03224917BAB}" type="presParOf" srcId="{AFEEC99D-10A2-4F70-994D-AC1C5366A3E0}" destId="{8296BDEF-22F5-4FB4-8B92-DD91E57624A9}" srcOrd="4" destOrd="0" presId="urn:microsoft.com/office/officeart/2005/8/layout/chevron1"/>
    <dgm:cxn modelId="{FEB414A8-CF61-4C18-BB85-16C106E32444}" type="presParOf" srcId="{AFEEC99D-10A2-4F70-994D-AC1C5366A3E0}" destId="{0462C1F6-D1F7-43DF-8A60-0B3402234C29}" srcOrd="5" destOrd="0" presId="urn:microsoft.com/office/officeart/2005/8/layout/chevron1"/>
    <dgm:cxn modelId="{1D19E31F-7137-4111-A731-9C1297DB3168}" type="presParOf" srcId="{AFEEC99D-10A2-4F70-994D-AC1C5366A3E0}" destId="{E1B510AC-0BE8-44B0-86FB-51D80CAE4896}" srcOrd="6" destOrd="0" presId="urn:microsoft.com/office/officeart/2005/8/layout/chevron1"/>
    <dgm:cxn modelId="{1DE1300E-9950-40B4-AD76-27D267502066}" type="presParOf" srcId="{AFEEC99D-10A2-4F70-994D-AC1C5366A3E0}" destId="{458BD316-1A32-432E-ADBB-193F4827C4D5}" srcOrd="7" destOrd="0" presId="urn:microsoft.com/office/officeart/2005/8/layout/chevron1"/>
    <dgm:cxn modelId="{FE4938E4-9922-41F2-BCFC-DA41C4283D0D}" type="presParOf" srcId="{AFEEC99D-10A2-4F70-994D-AC1C5366A3E0}" destId="{A9340295-603C-48AE-944F-C8BF705EACE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FE5CB-BE63-43C5-ABC4-7983AA020884}">
      <dsp:nvSpPr>
        <dsp:cNvPr id="0" name=""/>
        <dsp:cNvSpPr/>
      </dsp:nvSpPr>
      <dsp:spPr>
        <a:xfrm>
          <a:off x="2155" y="2259109"/>
          <a:ext cx="1918015" cy="767206"/>
        </a:xfrm>
        <a:prstGeom prst="chevron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প্রোফেজ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385758" y="2259109"/>
        <a:ext cx="1150809" cy="767206"/>
      </dsp:txXfrm>
    </dsp:sp>
    <dsp:sp modelId="{A54D58FF-7F62-4B07-9CEF-68FD925783A1}">
      <dsp:nvSpPr>
        <dsp:cNvPr id="0" name=""/>
        <dsp:cNvSpPr/>
      </dsp:nvSpPr>
      <dsp:spPr>
        <a:xfrm>
          <a:off x="1728368" y="2259109"/>
          <a:ext cx="1918015" cy="767206"/>
        </a:xfrm>
        <a:prstGeom prst="chevron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প্রো-মেটাফেজ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2111971" y="2259109"/>
        <a:ext cx="1150809" cy="767206"/>
      </dsp:txXfrm>
    </dsp:sp>
    <dsp:sp modelId="{8296BDEF-22F5-4FB4-8B92-DD91E57624A9}">
      <dsp:nvSpPr>
        <dsp:cNvPr id="0" name=""/>
        <dsp:cNvSpPr/>
      </dsp:nvSpPr>
      <dsp:spPr>
        <a:xfrm>
          <a:off x="3454582" y="2259109"/>
          <a:ext cx="1918015" cy="767206"/>
        </a:xfrm>
        <a:prstGeom prst="chevron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মেটাফেজ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3838185" y="2259109"/>
        <a:ext cx="1150809" cy="767206"/>
      </dsp:txXfrm>
    </dsp:sp>
    <dsp:sp modelId="{E1B510AC-0BE8-44B0-86FB-51D80CAE4896}">
      <dsp:nvSpPr>
        <dsp:cNvPr id="0" name=""/>
        <dsp:cNvSpPr/>
      </dsp:nvSpPr>
      <dsp:spPr>
        <a:xfrm>
          <a:off x="5180796" y="2259109"/>
          <a:ext cx="1918015" cy="767206"/>
        </a:xfrm>
        <a:prstGeom prst="chevron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অ্যানাফেজ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5564399" y="2259109"/>
        <a:ext cx="1150809" cy="767206"/>
      </dsp:txXfrm>
    </dsp:sp>
    <dsp:sp modelId="{A9340295-603C-48AE-944F-C8BF705EACEE}">
      <dsp:nvSpPr>
        <dsp:cNvPr id="0" name=""/>
        <dsp:cNvSpPr/>
      </dsp:nvSpPr>
      <dsp:spPr>
        <a:xfrm>
          <a:off x="6907009" y="2259109"/>
          <a:ext cx="1918015" cy="767206"/>
        </a:xfrm>
        <a:prstGeom prst="chevron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টেলোফেজ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7290612" y="2259109"/>
        <a:ext cx="1150809" cy="767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8D7FC-2E33-4CF6-9E90-2AB927F7D010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2DFC2-C2D8-4E5E-8093-BCF38DFE0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4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দুইটির ক্রোমোজোম ও নিউক্লিয়াসের পার্থক্য শিক্ষার্থীদেরকে চিন্তা করে বের করতে বলতে পারেন।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শ্রেণিকক্ষে কোষ বিভাজনের চার্ট প্রদর্শন করতে পারেন।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2DFC2-C2D8-4E5E-8093-BCF38DFE02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00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শ্রেণিকক্ষে কোষ বিভাজনের চার্ট প্রদর্শন করতে পারেন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স্পিন্ডল যন্ত্রের আবির্ভাব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এবং অ্যাস্টার রশ্মির আবির্ভাব ও কোষের দুই বিপরীত মেরুতে পৌছাতে স্পিন্ডল তন্তু গঠন করে। শিক্ষার্থীদেরকে মডেলের সাহায্যে দেখাতে পারেন।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2DFC2-C2D8-4E5E-8093-BCF38DFE02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66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শিক্ষার্থীদেরকে চিন্তা করে বের করতে বলতে পারেন।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স্পিন্ডল যন্ত্রের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বিষুবীয় অঞ্চলে আসে এবং ক্রোমোজমগুলো খাট ও মোটা হওয়া শিক্ষার্থীদেরকে মডেলের সাহায্যে দেখাতে পারেন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2DFC2-C2D8-4E5E-8093-BCF38DFE02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01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ক্রোমোজোমের সেন্ট্রোমিয়ার দুভাগে বিভক্ত হয় ফলে প্রত্যক ক্রোমাটিডে একটি করে সেন্ট্রোমিয়ার থাকে। বিচ্ছিন্ন প্রতিটি ক্রোমাটিডকে অপত্য ক্রোমোজোম বলে  ও নিউক্লিয়াসের শিক্ষার্থীদেরকে চিন্তা করে বের করতে বলতে পারেন।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শ্রেণিকক্ষে কোষ বিভাজনের চার্ট প্রদর্শন করতে পারেন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2DFC2-C2D8-4E5E-8093-BCF38DFE02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74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শিক্ষার্থীদেরকে চিন্তা করে বের করতে বলতে পারেন।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শ্রেণিকক্ষে কোষ বিভাজনের চার্ট প্রদর্শন করতে পারেন।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স্পিন্ডল যন্ত্রের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অদৃশ্য হয়ে যাওয়া  এবং ক্রোমোজমগুলো পানি শোষণ করে সরু ও লম্বা হওয়া শিক্ষার্থীদেরকে মডেলের সাহায্যে দেখাতে পারেন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2DFC2-C2D8-4E5E-8093-BCF38DFE02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28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শিক্ষার্থীদেরকে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কয়েকটি দলে ভাগ করে দিতে পারেন </a:t>
            </a:r>
            <a:r>
              <a:rPr lang="en-US" b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দেখবেন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প্রয়োজনে সহয়তা করবেন । কাজ সমাপ্ত হলে </a:t>
            </a:r>
            <a:r>
              <a:rPr lang="en-US" b="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b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b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b="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 এক করে </a:t>
            </a:r>
            <a:r>
              <a:rPr lang="en-US" b="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bn-BD" b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  <a:endParaRPr lang="en-US" b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</a:t>
            </a:r>
            <a:r>
              <a:rPr lang="bn-BD" baseline="0" dirty="0" smtClean="0"/>
              <a:t> অন্যের সাহায্য ছাড়াই বাড়ির কাজ করে পরবর্তী ক্লাসে শিক্ষককে জমে দিবে।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 কাছ থেকে পাঠ শিরোনামটি বের করে আনার চেষ্টা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শিশুটি</a:t>
            </a:r>
            <a:r>
              <a:rPr lang="bn-BD" baseline="0" dirty="0" smtClean="0"/>
              <a:t> যে কোষ বিভাজনের ফলে বৃদ্ধি পাচ্ছে শিক্ষক সে বিষয়টি শিক্ষ্ররথীদেরকে বুঝিয়ে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 </a:t>
            </a:r>
            <a:r>
              <a:rPr lang="en-US" baseline="0" dirty="0" err="1"/>
              <a:t>হয়েছে</a:t>
            </a:r>
            <a:r>
              <a:rPr lang="en-US" baseline="0" dirty="0"/>
              <a:t>।  </a:t>
            </a:r>
            <a:r>
              <a:rPr lang="en-US" baseline="0" dirty="0" err="1"/>
              <a:t>সুবিধাজনক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96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শিরোনাম ও তারিখ বোর্ডে লিখে নিবেন।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প্রক্রিয়ায় মাতৃকোষের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নিউক্লিয়াস একবার বিভাজিত হয়ে সমআকৃতির, সমগুন সম্পন্ন ও সমসংখ্যক ক্রোমোজোম বিশিষ্ট দুটি অপত্য কোষ সৃষ্টি করে তাকেই মাইটোসিস কোষ বিভাজন বলে।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2DFC2-C2D8-4E5E-8093-BCF38DFE02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39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প্রক্রিয়ায় মাতৃকোষের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নিউক্লিয়াস একবার বিভাজিত হয়ে সমআকৃতির, সমগুন সম্পন্ন ও সমসংখ্যক ক্রোমোজোম বিশিষ্ট দুটি অপত্য কোষ সৃষ্টি করে তাকেই মাইটোসিস কোষ বিভাজন বলে।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2DFC2-C2D8-4E5E-8093-BCF38DFE02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39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2DFC2-C2D8-4E5E-8093-BCF38DFE02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0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C70D0B-FEFE-4960-9B86-CD11E481A2C1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970B2F-D3EB-475E-97E2-AC626B41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8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C70D0B-FEFE-4960-9B86-CD11E481A2C1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970B2F-D3EB-475E-97E2-AC626B41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2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C70D0B-FEFE-4960-9B86-CD11E481A2C1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970B2F-D3EB-475E-97E2-AC626B41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4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C70D0B-FEFE-4960-9B86-CD11E481A2C1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970B2F-D3EB-475E-97E2-AC626B41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5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C70D0B-FEFE-4960-9B86-CD11E481A2C1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970B2F-D3EB-475E-97E2-AC626B41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8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C70D0B-FEFE-4960-9B86-CD11E481A2C1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970B2F-D3EB-475E-97E2-AC626B41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9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C70D0B-FEFE-4960-9B86-CD11E481A2C1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970B2F-D3EB-475E-97E2-AC626B41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C70D0B-FEFE-4960-9B86-CD11E481A2C1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970B2F-D3EB-475E-97E2-AC626B41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0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C70D0B-FEFE-4960-9B86-CD11E481A2C1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970B2F-D3EB-475E-97E2-AC626B41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4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C70D0B-FEFE-4960-9B86-CD11E481A2C1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970B2F-D3EB-475E-97E2-AC626B41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4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C70D0B-FEFE-4960-9B86-CD11E481A2C1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970B2F-D3EB-475E-97E2-AC626B41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6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4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7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57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2" y="1801358"/>
            <a:ext cx="8291459" cy="409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0573" y="589786"/>
            <a:ext cx="2757714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853" y="5323056"/>
            <a:ext cx="6458858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মাইটোসিস কোষ বিভাজন বলতে কী বুঝ?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8878" y="685800"/>
            <a:ext cx="2057400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৪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86" y="2002970"/>
            <a:ext cx="3638247" cy="272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9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3924" y="2926216"/>
            <a:ext cx="998075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8" y="5029218"/>
            <a:ext cx="2071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অগ্রভাগ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5316" y="2338069"/>
            <a:ext cx="2836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ভ্রূণমুকুল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ভ্রুণমূল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552" y="166665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বর্ধনশীল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1281740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মুকুল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1133287"/>
            <a:ext cx="3971925" cy="461003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200275" y="5321605"/>
            <a:ext cx="2386011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28800" y="3204089"/>
            <a:ext cx="2757486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71725" y="1930014"/>
            <a:ext cx="1971675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828950" y="1545100"/>
            <a:ext cx="2014536" cy="2923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843464" y="2601429"/>
            <a:ext cx="1721852" cy="15062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15664" y="342900"/>
            <a:ext cx="50292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চারা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171" y="5917261"/>
            <a:ext cx="796834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তোমরা কি বলতে পারবে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মাইটোসিস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বিভাজন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কোথায় ঘটে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2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2" y="1749416"/>
            <a:ext cx="3696234" cy="2875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80" y="1769916"/>
            <a:ext cx="3796934" cy="2855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1974" y="343885"/>
            <a:ext cx="844862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তোমরা কি বলতে পারবে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প্রাণিদেহের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মাইটোসিস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বিভাজন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কোথায় ঘটে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7945" y="5080015"/>
            <a:ext cx="256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প্রাণিদেহের দেহকোষে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6498" y="5036473"/>
            <a:ext cx="2685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ভ্রূণের পরিবর্ধনের সময়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1122" y="399536"/>
            <a:ext cx="2558714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9825" y="5384753"/>
            <a:ext cx="6502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মাইটোসিস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বিভাজন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কোথায়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সংগঠিত হয়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49" y="1864184"/>
            <a:ext cx="3971756" cy="3054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68878" y="424548"/>
            <a:ext cx="2057400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৪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51398662"/>
              </p:ext>
            </p:extLst>
          </p:nvPr>
        </p:nvGraphicFramePr>
        <p:xfrm>
          <a:off x="157164" y="275792"/>
          <a:ext cx="8827180" cy="528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14614" y="399824"/>
            <a:ext cx="371475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মাইটোসিসের 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ধাপ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3" y="1800225"/>
            <a:ext cx="2489388" cy="2420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752" y="1658422"/>
            <a:ext cx="2517697" cy="2413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12" y="458872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প্রোফেজ ধাপের পূর্বে মাতৃকোষের অবস্থা।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4124" y="4617582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প্রোফেজ ধাপের শুরুতে মাতৃকোষের অবস্থা।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8456" y="508002"/>
            <a:ext cx="24384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প্রোফেজ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00201" y="2900363"/>
            <a:ext cx="156220" cy="1086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50075" y="2927934"/>
            <a:ext cx="265087" cy="1842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71896" y="280986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4744" y="222408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ক্রোমোজোম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374808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নিউক্লিয়ার মেমব্রেন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986889" y="2454920"/>
            <a:ext cx="1260967" cy="25003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56421" y="2954677"/>
            <a:ext cx="1695474" cy="4571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25001" y="3657485"/>
            <a:ext cx="756311" cy="32142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47856" y="218599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9600" y="302421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71680" y="273845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182953" y="2600327"/>
            <a:ext cx="1312606" cy="7128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9" idx="1"/>
          </p:cNvCxnSpPr>
          <p:nvPr/>
        </p:nvCxnSpPr>
        <p:spPr>
          <a:xfrm>
            <a:off x="6949577" y="2995469"/>
            <a:ext cx="1280023" cy="32113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410576" y="233362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829" y="6019800"/>
            <a:ext cx="8239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প্রোফেজ ধাপের পূর্বে ও শুরুতে কী ধরণের পরিবর্তন লক্ষ্য করছ?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8" y="1543050"/>
            <a:ext cx="3201839" cy="306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4967" y="1700213"/>
            <a:ext cx="2757496" cy="2757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6656" y="1905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ক্রোমোজোম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7272" y="685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মেরু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37338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স্পিন্ডলযন্ত্র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742581" y="2216080"/>
            <a:ext cx="1743796" cy="46906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5257800" y="4037012"/>
            <a:ext cx="17526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62752" y="2124072"/>
            <a:ext cx="1752600" cy="914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5614984" y="1176336"/>
            <a:ext cx="1295400" cy="1143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14720" y="186213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7200" y="184784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105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প্রোফেজ ধাপের শেষ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9316" y="5058234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প্রো-মেটাফেজ ধাপের শুরু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4008" y="60960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ধাপ দু’টির মধ্যে  পার্থক্যগুলো চিন্তা করে বল।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1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222" y="1628775"/>
            <a:ext cx="2729002" cy="2729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3295" y="1722334"/>
            <a:ext cx="2895600" cy="29561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9706" y="134899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সেন্ট্রোমিয়ার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1880" y="2714624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বিষুবীয়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168" y="4071928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ক্রোমাটিডদ্বয়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438" y="4619172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প্রো-মেটাফেজ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3430" y="4646376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মেটাফেজ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4472" y="60960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ধাপ দু’টির মধ্যে  পার্থক্যগুলো চিন্তা করে বল।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095500" y="1600200"/>
            <a:ext cx="2019300" cy="1143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97638" y="3030540"/>
            <a:ext cx="772876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5434000" y="2962272"/>
            <a:ext cx="9144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619736" y="3030540"/>
            <a:ext cx="1281128" cy="123666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5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089" y="1946333"/>
            <a:ext cx="3315251" cy="3384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5423" y="1648797"/>
            <a:ext cx="3372556" cy="3190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0600" y="15341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মেরু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7608" y="30581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বিষুবীয়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9188" y="4328886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অপত্য ক্রোমোজোম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498131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অ্যানাফেজ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688" y="4951394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মেটাফেজ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60960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ধাপ দু’টির মধ্যে পার্থক্যগুলো চিন্তা করে বল।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89943" y="3363916"/>
            <a:ext cx="805769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600700" y="3702694"/>
            <a:ext cx="952501" cy="87153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948360" y="1914528"/>
            <a:ext cx="121920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0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147" y="1705888"/>
            <a:ext cx="3005764" cy="2843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23417">
            <a:off x="5913778" y="2012585"/>
            <a:ext cx="3135456" cy="2170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249" y="479083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অ্যানাফেজ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479987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টেলোফেজ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1136" y="60960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ধাপ দু’টির মধ্যে  পার্থক্যগুলো চিন্তা করে বল।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35873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542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435428" y="696687"/>
            <a:ext cx="4152402" cy="5442856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 smtClean="0"/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761997" y="696686"/>
            <a:ext cx="3975604" cy="5423316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bn-BD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bn-BD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bn-BD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bn-BD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৮ম</a:t>
            </a:r>
            <a:endParaRPr kumimoji="0" lang="bn-BD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noProof="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24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>
                <a:ln/>
                <a:latin typeface="NikoshBAN" pitchFamily="2" charset="0"/>
                <a:cs typeface="NikoshBAN" pitchFamily="2" charset="0"/>
              </a:rPr>
              <a:t>2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য়</a:t>
            </a: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 smtClean="0">
                <a:latin typeface="NikoshBAN"/>
                <a:cs typeface="NikoshBAN"/>
              </a:rPr>
              <a:t>: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মাইটোসিস কোষ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বিভাজন</a:t>
            </a:r>
            <a:endParaRPr lang="en-US" sz="24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8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488" y="3577782"/>
            <a:ext cx="39346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মোঃ শাজিদুর জাহান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ফুলহরি মাধ্যমিক বিদ্যালয়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shajidur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79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>
              <a:defRPr/>
            </a:pP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816731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9" y="1534244"/>
            <a:ext cx="1449231" cy="1854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78" y="1518550"/>
            <a:ext cx="1485021" cy="1899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365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7027" y="3570510"/>
            <a:ext cx="8186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bn-BD" sz="3200" b="1" dirty="0" smtClean="0">
                <a:latin typeface="NikoshBAN"/>
                <a:cs typeface="NikoshBAN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সূতা, ফেলে দেয়া পুতির দানা,পেরেক, কাগজ ও আঠা।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index.jpgfebic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366837"/>
            <a:ext cx="1670279" cy="1568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56338" y="449217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 দল</a:t>
            </a:r>
            <a:r>
              <a:rPr lang="bn-BD" sz="3200" b="1" dirty="0" smtClean="0">
                <a:latin typeface="NikoshBAN"/>
                <a:cs typeface="NikoshBAN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প্রো-মেটাফেজ ধাপের মডেল তৈরি কর ।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 দল</a:t>
            </a:r>
            <a:r>
              <a:rPr lang="bn-BD" sz="3200" b="1" dirty="0" smtClean="0">
                <a:latin typeface="NikoshBAN"/>
                <a:cs typeface="NikoshBAN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এনাফেজ ধাপের মডেল তৈরি কর ।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 দল</a:t>
            </a:r>
            <a:r>
              <a:rPr lang="bn-BD" sz="3200" b="1" dirty="0" smtClean="0">
                <a:latin typeface="NikoshBAN"/>
                <a:cs typeface="NikoshBAN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মেটাফেজ ধাপের মডেল তৈরি কর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457200"/>
            <a:ext cx="1752600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১২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8229" y="295498"/>
            <a:ext cx="2443298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1" y="1366837"/>
            <a:ext cx="1680151" cy="1568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26" y="1366838"/>
            <a:ext cx="1703904" cy="1568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13" y="1366837"/>
            <a:ext cx="1638300" cy="1568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62" y="1366837"/>
            <a:ext cx="1669140" cy="1568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45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7017" y="228600"/>
            <a:ext cx="1710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600" y="10668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ea typeface="Calibri"/>
                <a:cs typeface="NikoshBAN"/>
              </a:rPr>
              <a:t>1.  </a:t>
            </a:r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ক্রোমোজম লম্বালম্বি বিভক্ত হয়ে কী গঠন করে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?</a:t>
            </a:r>
          </a:p>
          <a:p>
            <a:endParaRPr lang="bn-BD" sz="36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b="1" dirty="0" smtClean="0">
                <a:ea typeface="Calibri"/>
                <a:cs typeface="NikoshBAN"/>
              </a:rPr>
              <a:t>২</a:t>
            </a:r>
            <a:r>
              <a:rPr lang="bn-BD" sz="3600" b="1" dirty="0">
                <a:ea typeface="Calibri"/>
                <a:cs typeface="NikoshBAN"/>
              </a:rPr>
              <a:t>. </a:t>
            </a:r>
            <a:r>
              <a:rPr lang="bn-BD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 বিভাজন মানুষের দেহে ঘটে</a:t>
            </a:r>
            <a:r>
              <a:rPr lang="bn-IN" sz="3600" b="1" dirty="0" smtClean="0">
                <a:ea typeface="Calibri"/>
                <a:cs typeface="NikoshBAN"/>
              </a:rPr>
              <a:t>? </a:t>
            </a:r>
            <a:endParaRPr lang="bn-BD" sz="3600" b="1" dirty="0" smtClean="0">
              <a:ea typeface="Calibri"/>
              <a:cs typeface="NikoshBAN"/>
            </a:endParaRPr>
          </a:p>
          <a:p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091" y="1641768"/>
            <a:ext cx="2460014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সেন্ট্রোমিয়ার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272" y="2133600"/>
            <a:ext cx="2533947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ক্রোমাটিড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1167" y="1641768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3600" b="1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সেন্ট্রিওল</a:t>
            </a:r>
            <a:endParaRPr lang="en-US" sz="3600" b="1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6280" y="2107197"/>
            <a:ext cx="2199362" cy="56456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ঘ</a:t>
            </a:r>
            <a:r>
              <a:rPr lang="en-US" sz="3600" b="1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মিউকর </a:t>
            </a:r>
            <a:endParaRPr lang="en-US" sz="3600" b="1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4848" y="3331235"/>
            <a:ext cx="4485407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দ্বিবিভাজন, অ্যামাইটোসিস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76280" y="4419600"/>
            <a:ext cx="437457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অ্যামাইটোসিস</a:t>
            </a:r>
            <a:r>
              <a:rPr lang="bn-BD" sz="3600" b="1" dirty="0" smtClean="0"/>
              <a:t>,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মাইটোসিস</a:t>
            </a:r>
            <a:r>
              <a:rPr lang="bn-BD" sz="3600" b="1" dirty="0" smtClean="0"/>
              <a:t> 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b="1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09576" y="3886200"/>
            <a:ext cx="42672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মাইটোসিস, মিয়োসিস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90544" y="5105400"/>
            <a:ext cx="446029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ঘ. অ্যামাইটোসিস</a:t>
            </a:r>
            <a:r>
              <a:rPr lang="bn-BD" sz="3600" b="1" dirty="0" smtClean="0"/>
              <a:t>,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মিয়োসিস</a:t>
            </a:r>
            <a:endParaRPr lang="en-US" sz="3600" b="1" dirty="0"/>
          </a:p>
          <a:p>
            <a:pPr algn="ctr"/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3584025" y="169798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3639453" y="2165895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712934" y="169531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5370377" y="3973131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700856" y="222100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300680" y="338240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5348304" y="4495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5367352" y="5029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4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886" y="2020779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ক. মাইটোসিস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331976" y="1999338"/>
            <a:ext cx="3411396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খ. মিয়োসিস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4391024" y="2547252"/>
            <a:ext cx="3352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ঘ. মেটাফেজ</a:t>
            </a:r>
            <a:endParaRPr lang="en-US" sz="3600" b="1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550882"/>
            <a:ext cx="27674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প্রোফেজ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15505" y="5469268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 </a:t>
            </a:r>
            <a:r>
              <a:rPr lang="bn-BD" sz="3600" b="1" dirty="0" smtClean="0"/>
              <a:t>ও </a:t>
            </a:r>
            <a:r>
              <a:rPr lang="en-US" sz="3600" b="1" dirty="0" smtClean="0"/>
              <a:t>ii</a:t>
            </a:r>
            <a:endParaRPr lang="en-US" sz="3600" b="1" dirty="0">
              <a:solidFill>
                <a:prstClr val="black"/>
              </a:solidFill>
              <a:ea typeface="Calibri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9047" y="6000768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en-US" sz="3600" b="1" dirty="0" smtClean="0"/>
              <a:t>ii </a:t>
            </a:r>
            <a:r>
              <a:rPr lang="bn-BD" sz="3600" b="1" dirty="0" smtClean="0"/>
              <a:t>ও</a:t>
            </a:r>
            <a:r>
              <a:rPr lang="en-US" sz="3600" b="1" dirty="0" smtClean="0"/>
              <a:t>iii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100286" y="5992753"/>
            <a:ext cx="31758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ঘ. </a:t>
            </a:r>
            <a:r>
              <a:rPr lang="en-US" sz="3600" b="1" dirty="0" smtClean="0"/>
              <a:t>I</a:t>
            </a:r>
            <a:r>
              <a:rPr lang="bn-BD" sz="3600" b="1" dirty="0" smtClean="0"/>
              <a:t>,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iiও</a:t>
            </a:r>
            <a:r>
              <a:rPr lang="bn-BD" sz="3600" b="1" dirty="0" smtClean="0"/>
              <a:t> iii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endParaRPr lang="en-US" sz="3600" b="1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5386843"/>
            <a:ext cx="2364787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en-US" sz="3600" b="1" dirty="0" err="1" smtClean="0"/>
              <a:t>i</a:t>
            </a:r>
            <a:r>
              <a:rPr lang="en-US" sz="3600" b="1" dirty="0" err="1"/>
              <a:t>ও</a:t>
            </a:r>
            <a:r>
              <a:rPr lang="en-US" sz="3600" b="1" dirty="0" smtClean="0"/>
              <a:t> ii</a:t>
            </a:r>
            <a:r>
              <a:rPr lang="bn-BD" sz="3600" b="1" dirty="0" smtClean="0"/>
              <a:t>i</a:t>
            </a:r>
            <a:r>
              <a:rPr lang="bn-IN" sz="3600" b="1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endParaRPr lang="en-US" b="1" dirty="0"/>
          </a:p>
        </p:txBody>
      </p:sp>
      <p:sp>
        <p:nvSpPr>
          <p:cNvPr id="11" name="Multiply 10"/>
          <p:cNvSpPr/>
          <p:nvPr/>
        </p:nvSpPr>
        <p:spPr>
          <a:xfrm>
            <a:off x="7239000" y="256539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54" y="2049776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7239000" y="198482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733800" y="256539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486528" y="538640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519864" y="600552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957904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3048000" y="535307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113" y="3165135"/>
            <a:ext cx="8492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/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৪. মাইটোসিস 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কোষ বিভাজন দেখা যায়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bn-BD" sz="3600" b="1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7942" y="374105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i</a:t>
            </a:r>
            <a:r>
              <a:rPr lang="en-US" sz="3200" b="1" dirty="0" smtClean="0">
                <a:latin typeface="NikoshBAN"/>
                <a:cs typeface="NikoshBAN"/>
              </a:rPr>
              <a:t>.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33771" y="4273114"/>
            <a:ext cx="664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ii</a:t>
            </a:r>
            <a:r>
              <a:rPr lang="en-US" sz="3200" b="1" dirty="0" smtClean="0">
                <a:latin typeface="NikoshBAN"/>
                <a:cs typeface="NikoshBAN"/>
              </a:rPr>
              <a:t>.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14400" y="478746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iii</a:t>
            </a:r>
            <a:r>
              <a:rPr lang="en-US" sz="3200" b="1" dirty="0" smtClean="0">
                <a:latin typeface="NikoshBAN"/>
                <a:cs typeface="NikoshBAN"/>
              </a:rPr>
              <a:t>.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19200" y="3682998"/>
            <a:ext cx="484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 সমতা রক্ষা হয়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4772500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 দৈহিক বৃদ্ধি হয়</a:t>
            </a:r>
            <a:endParaRPr lang="en-US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358080" y="4239552"/>
            <a:ext cx="3314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জননকোষ সৃষ্টি হয়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714" y="939792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b="1" dirty="0" smtClean="0">
                <a:latin typeface="NikoshBAN"/>
                <a:cs typeface="NikoshBAN"/>
              </a:rPr>
              <a:t>.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থেকে চারাগাছ তৈরিতে কোন ধরনের কোষ বিভাজন ঘটে?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47017" y="141516"/>
            <a:ext cx="1710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17780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1482804"/>
            <a:ext cx="3505200" cy="110799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90600" y="4267200"/>
            <a:ext cx="7315200" cy="114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জীবের দৈহিক বৃদ্ধিতে মাইটোসিস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বিভাজনের ভূমিকা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লিখে আনবে।</a:t>
            </a:r>
            <a:r>
              <a:rPr lang="bn-BD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48570"/>
            <a:ext cx="3748836" cy="2128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572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27062"/>
            <a:ext cx="7003143" cy="4717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417101"/>
            <a:ext cx="430711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.jpghh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397" y="1414472"/>
            <a:ext cx="5705323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38" y="528616"/>
            <a:ext cx="522446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ছোট চারা গাছটি বড় হচ্ছে কীভাবে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9" r="50000" b="19821"/>
          <a:stretch/>
        </p:blipFill>
        <p:spPr bwMode="auto">
          <a:xfrm>
            <a:off x="866784" y="1340933"/>
            <a:ext cx="7239000" cy="4297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8425" y="1366838"/>
            <a:ext cx="3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85974" y="428604"/>
            <a:ext cx="501491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ছোট শিশুটি এত বড় হল কীভাবে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6038" y="1428750"/>
            <a:ext cx="4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1652587"/>
            <a:ext cx="4743450" cy="3552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80457" y="4601029"/>
            <a:ext cx="6125029" cy="120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42684" y="5211982"/>
            <a:ext cx="4271963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দেহের বৃদ্ধি কোন প্রক্রিয়ায় ঘটে?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7662" y="402774"/>
            <a:ext cx="3934090" cy="646331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0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826" y="2764656"/>
            <a:ext cx="6342743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 কোষ 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বিভাজন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919514" y="428172"/>
            <a:ext cx="5029200" cy="1143000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3" y="1785833"/>
            <a:ext cx="86153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---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latin typeface="NikoshBAN"/>
                <a:cs typeface="NikoshBAN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মাইটোসিস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কোষ বিভাজন কী তা বলতে পারবে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মাইটোসিস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কোষ বিভাজন কোথায় সংগঠিত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হয় তা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মাইটোসিস কোষ বিভাজনের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ধাপসমূহের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নাম এবং ক্রোমোজোমের অবস্থান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5343" y="299983"/>
            <a:ext cx="272527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55" y="1695455"/>
            <a:ext cx="6753670" cy="40522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7662" y="402774"/>
            <a:ext cx="3934090" cy="646331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637" y="2313817"/>
            <a:ext cx="8749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প্রক্রিয়ায় মাতৃকোষের নিউক্লিয়াস একবার বিভাজিত হয়ে সমআকৃতির, সমগুন সম্পন্ন ও সমসংখ্যক ক্রোমোজোম বিশিষ্ট দুটি অপত্য কোষ সৃষ্টি করে তাকেই মাইটোসিস কোষ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বিভাজন বলে।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2971" y="558528"/>
            <a:ext cx="5109029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মাইটোসিস কোষ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বিভাজন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5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</TotalTime>
  <Words>855</Words>
  <Application>Microsoft Office PowerPoint</Application>
  <PresentationFormat>On-screen Show (4:3)</PresentationFormat>
  <Paragraphs>167</Paragraphs>
  <Slides>24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FH</cp:lastModifiedBy>
  <cp:revision>145</cp:revision>
  <dcterms:created xsi:type="dcterms:W3CDTF">2014-11-26T11:22:37Z</dcterms:created>
  <dcterms:modified xsi:type="dcterms:W3CDTF">2019-12-07T03:25:11Z</dcterms:modified>
</cp:coreProperties>
</file>