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4" r:id="rId2"/>
    <p:sldId id="305" r:id="rId3"/>
    <p:sldId id="286" r:id="rId4"/>
    <p:sldId id="287" r:id="rId5"/>
    <p:sldId id="303" r:id="rId6"/>
    <p:sldId id="290" r:id="rId7"/>
    <p:sldId id="289" r:id="rId8"/>
    <p:sldId id="307" r:id="rId9"/>
    <p:sldId id="295" r:id="rId10"/>
    <p:sldId id="301" r:id="rId11"/>
    <p:sldId id="302" r:id="rId12"/>
    <p:sldId id="282" r:id="rId13"/>
    <p:sldId id="292" r:id="rId14"/>
    <p:sldId id="300" r:id="rId15"/>
    <p:sldId id="306" r:id="rId16"/>
    <p:sldId id="284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6" autoAdjust="0"/>
    <p:restoredTop sz="94660"/>
  </p:normalViewPr>
  <p:slideViewPr>
    <p:cSldViewPr>
      <p:cViewPr>
        <p:scale>
          <a:sx n="100" d="100"/>
          <a:sy n="100" d="100"/>
        </p:scale>
        <p:origin x="-46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AF784-34D0-4984-9BDE-304389FFCC4E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5D5B0-9F43-461C-9703-5B096C7D4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5D5B0-9F43-461C-9703-5B096C7D47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9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5D5B0-9F43-461C-9703-5B096C7D47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856" y="468576"/>
            <a:ext cx="7010400" cy="8052179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852745"/>
              </a:avLst>
            </a:prstTxWarp>
            <a:spAutoFit/>
          </a:bodyPr>
          <a:lstStyle/>
          <a:p>
            <a:r>
              <a:rPr lang="bn-BD" sz="9600" b="1" dirty="0" smtClean="0">
                <a:latin typeface="Shonar Bangla" pitchFamily="34" charset="0"/>
                <a:cs typeface="Shonar Bangla" pitchFamily="34" charset="0"/>
              </a:rPr>
              <a:t>আজকের ক্লাসে তোমাদের কে </a:t>
            </a:r>
            <a:endParaRPr lang="en-US" sz="9600" b="1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3152775" y="76199"/>
            <a:ext cx="2845751" cy="861774"/>
          </a:xfrm>
          <a:custGeom>
            <a:avLst/>
            <a:gdLst>
              <a:gd name="connsiteX0" fmla="*/ 0 w 1947969"/>
              <a:gd name="connsiteY0" fmla="*/ 0 h 923330"/>
              <a:gd name="connsiteX1" fmla="*/ 1947969 w 1947969"/>
              <a:gd name="connsiteY1" fmla="*/ 0 h 923330"/>
              <a:gd name="connsiteX2" fmla="*/ 1947969 w 1947969"/>
              <a:gd name="connsiteY2" fmla="*/ 923330 h 923330"/>
              <a:gd name="connsiteX3" fmla="*/ 0 w 1947969"/>
              <a:gd name="connsiteY3" fmla="*/ 923330 h 923330"/>
              <a:gd name="connsiteX4" fmla="*/ 0 w 1947969"/>
              <a:gd name="connsiteY4" fmla="*/ 0 h 923330"/>
              <a:gd name="connsiteX0" fmla="*/ 0 w 1947986"/>
              <a:gd name="connsiteY0" fmla="*/ 0 h 923330"/>
              <a:gd name="connsiteX1" fmla="*/ 1947969 w 1947986"/>
              <a:gd name="connsiteY1" fmla="*/ 0 h 923330"/>
              <a:gd name="connsiteX2" fmla="*/ 1847850 w 1947986"/>
              <a:gd name="connsiteY2" fmla="*/ 428625 h 923330"/>
              <a:gd name="connsiteX3" fmla="*/ 1947969 w 1947986"/>
              <a:gd name="connsiteY3" fmla="*/ 923330 h 923330"/>
              <a:gd name="connsiteX4" fmla="*/ 0 w 1947986"/>
              <a:gd name="connsiteY4" fmla="*/ 923330 h 923330"/>
              <a:gd name="connsiteX5" fmla="*/ 0 w 1947986"/>
              <a:gd name="connsiteY5" fmla="*/ 0 h 923330"/>
              <a:gd name="connsiteX0" fmla="*/ 0 w 1947986"/>
              <a:gd name="connsiteY0" fmla="*/ 0 h 923330"/>
              <a:gd name="connsiteX1" fmla="*/ 1947969 w 1947986"/>
              <a:gd name="connsiteY1" fmla="*/ 0 h 923330"/>
              <a:gd name="connsiteX2" fmla="*/ 1847850 w 1947986"/>
              <a:gd name="connsiteY2" fmla="*/ 428625 h 923330"/>
              <a:gd name="connsiteX3" fmla="*/ 1947969 w 1947986"/>
              <a:gd name="connsiteY3" fmla="*/ 923330 h 923330"/>
              <a:gd name="connsiteX4" fmla="*/ 0 w 1947986"/>
              <a:gd name="connsiteY4" fmla="*/ 923330 h 923330"/>
              <a:gd name="connsiteX5" fmla="*/ 76199 w 1947986"/>
              <a:gd name="connsiteY5" fmla="*/ 381000 h 923330"/>
              <a:gd name="connsiteX6" fmla="*/ 0 w 1947986"/>
              <a:gd name="connsiteY6" fmla="*/ 0 h 923330"/>
              <a:gd name="connsiteX0" fmla="*/ 0 w 1947986"/>
              <a:gd name="connsiteY0" fmla="*/ 0 h 923330"/>
              <a:gd name="connsiteX1" fmla="*/ 1947969 w 1947986"/>
              <a:gd name="connsiteY1" fmla="*/ 0 h 923330"/>
              <a:gd name="connsiteX2" fmla="*/ 1847850 w 1947986"/>
              <a:gd name="connsiteY2" fmla="*/ 428625 h 923330"/>
              <a:gd name="connsiteX3" fmla="*/ 1947969 w 1947986"/>
              <a:gd name="connsiteY3" fmla="*/ 923330 h 923330"/>
              <a:gd name="connsiteX4" fmla="*/ 904874 w 1947986"/>
              <a:gd name="connsiteY4" fmla="*/ 800100 h 923330"/>
              <a:gd name="connsiteX5" fmla="*/ 0 w 1947986"/>
              <a:gd name="connsiteY5" fmla="*/ 923330 h 923330"/>
              <a:gd name="connsiteX6" fmla="*/ 76199 w 1947986"/>
              <a:gd name="connsiteY6" fmla="*/ 381000 h 923330"/>
              <a:gd name="connsiteX7" fmla="*/ 0 w 1947986"/>
              <a:gd name="connsiteY7" fmla="*/ 0 h 923330"/>
              <a:gd name="connsiteX0" fmla="*/ 0 w 1947986"/>
              <a:gd name="connsiteY0" fmla="*/ 57 h 923387"/>
              <a:gd name="connsiteX1" fmla="*/ 962024 w 1947986"/>
              <a:gd name="connsiteY1" fmla="*/ 123882 h 923387"/>
              <a:gd name="connsiteX2" fmla="*/ 1947969 w 1947986"/>
              <a:gd name="connsiteY2" fmla="*/ 57 h 923387"/>
              <a:gd name="connsiteX3" fmla="*/ 1847850 w 1947986"/>
              <a:gd name="connsiteY3" fmla="*/ 428682 h 923387"/>
              <a:gd name="connsiteX4" fmla="*/ 1947969 w 1947986"/>
              <a:gd name="connsiteY4" fmla="*/ 923387 h 923387"/>
              <a:gd name="connsiteX5" fmla="*/ 904874 w 1947986"/>
              <a:gd name="connsiteY5" fmla="*/ 800157 h 923387"/>
              <a:gd name="connsiteX6" fmla="*/ 0 w 1947986"/>
              <a:gd name="connsiteY6" fmla="*/ 923387 h 923387"/>
              <a:gd name="connsiteX7" fmla="*/ 76199 w 1947986"/>
              <a:gd name="connsiteY7" fmla="*/ 381057 h 923387"/>
              <a:gd name="connsiteX8" fmla="*/ 0 w 1947986"/>
              <a:gd name="connsiteY8" fmla="*/ 57 h 92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7986" h="923387">
                <a:moveTo>
                  <a:pt x="0" y="57"/>
                </a:moveTo>
                <a:cubicBezTo>
                  <a:pt x="317500" y="-3118"/>
                  <a:pt x="644524" y="127057"/>
                  <a:pt x="962024" y="123882"/>
                </a:cubicBezTo>
                <a:lnTo>
                  <a:pt x="1947969" y="57"/>
                </a:lnTo>
                <a:cubicBezTo>
                  <a:pt x="1949521" y="139757"/>
                  <a:pt x="1846298" y="288982"/>
                  <a:pt x="1847850" y="428682"/>
                </a:cubicBezTo>
                <a:lnTo>
                  <a:pt x="1947969" y="923387"/>
                </a:lnTo>
                <a:cubicBezTo>
                  <a:pt x="1603446" y="920410"/>
                  <a:pt x="1249397" y="803134"/>
                  <a:pt x="904874" y="800157"/>
                </a:cubicBezTo>
                <a:lnTo>
                  <a:pt x="0" y="923387"/>
                </a:lnTo>
                <a:cubicBezTo>
                  <a:pt x="0" y="745785"/>
                  <a:pt x="76199" y="558659"/>
                  <a:pt x="76199" y="381057"/>
                </a:cubicBezTo>
                <a:lnTo>
                  <a:pt x="0" y="57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বৃন্ত</a:t>
            </a:r>
            <a:r>
              <a:rPr lang="en-US" sz="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বোঁটা</a:t>
            </a:r>
            <a:r>
              <a:rPr lang="en-US" sz="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5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2" t="6372" r="2007"/>
          <a:stretch/>
        </p:blipFill>
        <p:spPr>
          <a:xfrm>
            <a:off x="685800" y="1295400"/>
            <a:ext cx="2981324" cy="3362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57224" y="4888468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Shonar Bangla" pitchFamily="34" charset="0"/>
                <a:cs typeface="Shonar Bangla" pitchFamily="34" charset="0"/>
              </a:rPr>
              <a:t>পাতার দন্ডাকার অংশটি হলো বৃন্ত বা বোটা 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4465" r="19683" b="3183"/>
          <a:stretch/>
        </p:blipFill>
        <p:spPr>
          <a:xfrm>
            <a:off x="4953000" y="1320961"/>
            <a:ext cx="2847975" cy="332723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467600" y="1553772"/>
            <a:ext cx="973348" cy="1882364"/>
            <a:chOff x="7543800" y="1756811"/>
            <a:chExt cx="973348" cy="1882364"/>
          </a:xfrm>
        </p:grpSpPr>
        <p:sp>
          <p:nvSpPr>
            <p:cNvPr id="8" name="TextBox 7"/>
            <p:cNvSpPr txBox="1"/>
            <p:nvPr/>
          </p:nvSpPr>
          <p:spPr>
            <a:xfrm>
              <a:off x="7772400" y="1756811"/>
              <a:ext cx="585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1400" dirty="0" smtClean="0">
                  <a:latin typeface="Shonar Bangla" pitchFamily="34" charset="0"/>
                  <a:cs typeface="Shonar Bangla" pitchFamily="34" charset="0"/>
                </a:rPr>
                <a:t>পত্র শীর্ষ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38712" y="3331398"/>
              <a:ext cx="4670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1400" dirty="0" smtClean="0">
                  <a:latin typeface="Shonar Bangla" pitchFamily="34" charset="0"/>
                  <a:cs typeface="Shonar Bangla" pitchFamily="34" charset="0"/>
                </a:rPr>
                <a:t>শিরা</a:t>
              </a:r>
              <a:endParaRPr lang="bn-BD" sz="1400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08893" y="2930104"/>
              <a:ext cx="5886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400" dirty="0">
                  <a:latin typeface="Shonar Bangla" pitchFamily="34" charset="0"/>
                  <a:cs typeface="Shonar Bangla" pitchFamily="34" charset="0"/>
                </a:rPr>
                <a:t>উপশিরা</a:t>
              </a:r>
              <a:endParaRPr lang="en-US" sz="1400" dirty="0">
                <a:latin typeface="Shonar Bangla" pitchFamily="34" charset="0"/>
                <a:cs typeface="Shonar Bangla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543800" y="2702032"/>
              <a:ext cx="333375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790667" y="2587823"/>
              <a:ext cx="7264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1400" dirty="0" smtClean="0">
                  <a:latin typeface="Shonar Bangla" pitchFamily="34" charset="0"/>
                  <a:cs typeface="Shonar Bangla" pitchFamily="34" charset="0"/>
                </a:rPr>
                <a:t>পত্র কিনারা</a:t>
              </a:r>
              <a:endParaRPr lang="en-US" sz="1400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395399" y="4888468"/>
            <a:ext cx="3139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Shonar Bangla" pitchFamily="34" charset="0"/>
                <a:cs typeface="Shonar Bangla" pitchFamily="34" charset="0"/>
              </a:rPr>
              <a:t>বৃন্ত বা বোটা পত্রমূল পত্র ফলক কে যুক্ত করে 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90825" y="3733800"/>
            <a:ext cx="1463069" cy="762000"/>
            <a:chOff x="2790825" y="3733800"/>
            <a:chExt cx="1463069" cy="762000"/>
          </a:xfrm>
        </p:grpSpPr>
        <p:sp>
          <p:nvSpPr>
            <p:cNvPr id="15" name="Right Brace 14"/>
            <p:cNvSpPr/>
            <p:nvPr/>
          </p:nvSpPr>
          <p:spPr>
            <a:xfrm>
              <a:off x="2790825" y="3733800"/>
              <a:ext cx="381000" cy="762000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00400" y="3955048"/>
              <a:ext cx="1053494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bn-BD" sz="1600" b="1" dirty="0">
                  <a:latin typeface="Shonar Bangla" pitchFamily="34" charset="0"/>
                  <a:cs typeface="Shonar Bangla" pitchFamily="34" charset="0"/>
                </a:rPr>
                <a:t>বৃন্ত বা বোটা ।</a:t>
              </a:r>
              <a:endParaRPr lang="en-US" sz="1600" b="1" dirty="0"/>
            </a:p>
          </p:txBody>
        </p:sp>
      </p:grpSp>
      <p:sp>
        <p:nvSpPr>
          <p:cNvPr id="18" name="Right Brace 17"/>
          <p:cNvSpPr/>
          <p:nvPr/>
        </p:nvSpPr>
        <p:spPr>
          <a:xfrm>
            <a:off x="8359416" y="1609725"/>
            <a:ext cx="289284" cy="1676751"/>
          </a:xfrm>
          <a:prstGeom prst="rightBrace">
            <a:avLst>
              <a:gd name="adj1" fmla="val 6797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8392785" y="227187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Shonar Bangla" pitchFamily="34" charset="0"/>
                <a:cs typeface="Shonar Bangla" pitchFamily="34" charset="0"/>
              </a:rPr>
              <a:t>পত্র ফলক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581775" y="4012199"/>
            <a:ext cx="1912758" cy="338554"/>
            <a:chOff x="6581775" y="4012199"/>
            <a:chExt cx="1912758" cy="338554"/>
          </a:xfrm>
        </p:grpSpPr>
        <p:sp>
          <p:nvSpPr>
            <p:cNvPr id="20" name="Oval 19"/>
            <p:cNvSpPr/>
            <p:nvPr/>
          </p:nvSpPr>
          <p:spPr>
            <a:xfrm>
              <a:off x="6581775" y="4012199"/>
              <a:ext cx="335499" cy="3385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20" idx="6"/>
            </p:cNvCxnSpPr>
            <p:nvPr/>
          </p:nvCxnSpPr>
          <p:spPr>
            <a:xfrm>
              <a:off x="6917274" y="4181476"/>
              <a:ext cx="88370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839075" y="4038600"/>
              <a:ext cx="6554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Shonar Bangla" pitchFamily="34" charset="0"/>
                  <a:cs typeface="Shonar Bangla" pitchFamily="34" charset="0"/>
                </a:rPr>
                <a:t>পত্রমূল</a:t>
              </a:r>
              <a:endParaRPr lang="en-US" sz="1400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26" name="Arc 25"/>
          <p:cNvSpPr/>
          <p:nvPr/>
        </p:nvSpPr>
        <p:spPr>
          <a:xfrm rot="14921683" flipH="1" flipV="1">
            <a:off x="5646455" y="3546905"/>
            <a:ext cx="1363732" cy="667735"/>
          </a:xfrm>
          <a:prstGeom prst="arc">
            <a:avLst>
              <a:gd name="adj1" fmla="val 13570729"/>
              <a:gd name="adj2" fmla="val 19968750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9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8" grpId="0" animBg="1"/>
      <p:bldP spid="19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52775" y="380999"/>
            <a:ext cx="2845751" cy="861774"/>
          </a:xfrm>
          <a:custGeom>
            <a:avLst/>
            <a:gdLst>
              <a:gd name="connsiteX0" fmla="*/ 0 w 1947969"/>
              <a:gd name="connsiteY0" fmla="*/ 0 h 923330"/>
              <a:gd name="connsiteX1" fmla="*/ 1947969 w 1947969"/>
              <a:gd name="connsiteY1" fmla="*/ 0 h 923330"/>
              <a:gd name="connsiteX2" fmla="*/ 1947969 w 1947969"/>
              <a:gd name="connsiteY2" fmla="*/ 923330 h 923330"/>
              <a:gd name="connsiteX3" fmla="*/ 0 w 1947969"/>
              <a:gd name="connsiteY3" fmla="*/ 923330 h 923330"/>
              <a:gd name="connsiteX4" fmla="*/ 0 w 1947969"/>
              <a:gd name="connsiteY4" fmla="*/ 0 h 923330"/>
              <a:gd name="connsiteX0" fmla="*/ 0 w 1947986"/>
              <a:gd name="connsiteY0" fmla="*/ 0 h 923330"/>
              <a:gd name="connsiteX1" fmla="*/ 1947969 w 1947986"/>
              <a:gd name="connsiteY1" fmla="*/ 0 h 923330"/>
              <a:gd name="connsiteX2" fmla="*/ 1847850 w 1947986"/>
              <a:gd name="connsiteY2" fmla="*/ 428625 h 923330"/>
              <a:gd name="connsiteX3" fmla="*/ 1947969 w 1947986"/>
              <a:gd name="connsiteY3" fmla="*/ 923330 h 923330"/>
              <a:gd name="connsiteX4" fmla="*/ 0 w 1947986"/>
              <a:gd name="connsiteY4" fmla="*/ 923330 h 923330"/>
              <a:gd name="connsiteX5" fmla="*/ 0 w 1947986"/>
              <a:gd name="connsiteY5" fmla="*/ 0 h 923330"/>
              <a:gd name="connsiteX0" fmla="*/ 0 w 1947986"/>
              <a:gd name="connsiteY0" fmla="*/ 0 h 923330"/>
              <a:gd name="connsiteX1" fmla="*/ 1947969 w 1947986"/>
              <a:gd name="connsiteY1" fmla="*/ 0 h 923330"/>
              <a:gd name="connsiteX2" fmla="*/ 1847850 w 1947986"/>
              <a:gd name="connsiteY2" fmla="*/ 428625 h 923330"/>
              <a:gd name="connsiteX3" fmla="*/ 1947969 w 1947986"/>
              <a:gd name="connsiteY3" fmla="*/ 923330 h 923330"/>
              <a:gd name="connsiteX4" fmla="*/ 0 w 1947986"/>
              <a:gd name="connsiteY4" fmla="*/ 923330 h 923330"/>
              <a:gd name="connsiteX5" fmla="*/ 76199 w 1947986"/>
              <a:gd name="connsiteY5" fmla="*/ 381000 h 923330"/>
              <a:gd name="connsiteX6" fmla="*/ 0 w 1947986"/>
              <a:gd name="connsiteY6" fmla="*/ 0 h 923330"/>
              <a:gd name="connsiteX0" fmla="*/ 0 w 1947986"/>
              <a:gd name="connsiteY0" fmla="*/ 0 h 923330"/>
              <a:gd name="connsiteX1" fmla="*/ 1947969 w 1947986"/>
              <a:gd name="connsiteY1" fmla="*/ 0 h 923330"/>
              <a:gd name="connsiteX2" fmla="*/ 1847850 w 1947986"/>
              <a:gd name="connsiteY2" fmla="*/ 428625 h 923330"/>
              <a:gd name="connsiteX3" fmla="*/ 1947969 w 1947986"/>
              <a:gd name="connsiteY3" fmla="*/ 923330 h 923330"/>
              <a:gd name="connsiteX4" fmla="*/ 904874 w 1947986"/>
              <a:gd name="connsiteY4" fmla="*/ 800100 h 923330"/>
              <a:gd name="connsiteX5" fmla="*/ 0 w 1947986"/>
              <a:gd name="connsiteY5" fmla="*/ 923330 h 923330"/>
              <a:gd name="connsiteX6" fmla="*/ 76199 w 1947986"/>
              <a:gd name="connsiteY6" fmla="*/ 381000 h 923330"/>
              <a:gd name="connsiteX7" fmla="*/ 0 w 1947986"/>
              <a:gd name="connsiteY7" fmla="*/ 0 h 923330"/>
              <a:gd name="connsiteX0" fmla="*/ 0 w 1947986"/>
              <a:gd name="connsiteY0" fmla="*/ 57 h 923387"/>
              <a:gd name="connsiteX1" fmla="*/ 962024 w 1947986"/>
              <a:gd name="connsiteY1" fmla="*/ 123882 h 923387"/>
              <a:gd name="connsiteX2" fmla="*/ 1947969 w 1947986"/>
              <a:gd name="connsiteY2" fmla="*/ 57 h 923387"/>
              <a:gd name="connsiteX3" fmla="*/ 1847850 w 1947986"/>
              <a:gd name="connsiteY3" fmla="*/ 428682 h 923387"/>
              <a:gd name="connsiteX4" fmla="*/ 1947969 w 1947986"/>
              <a:gd name="connsiteY4" fmla="*/ 923387 h 923387"/>
              <a:gd name="connsiteX5" fmla="*/ 904874 w 1947986"/>
              <a:gd name="connsiteY5" fmla="*/ 800157 h 923387"/>
              <a:gd name="connsiteX6" fmla="*/ 0 w 1947986"/>
              <a:gd name="connsiteY6" fmla="*/ 923387 h 923387"/>
              <a:gd name="connsiteX7" fmla="*/ 76199 w 1947986"/>
              <a:gd name="connsiteY7" fmla="*/ 381057 h 923387"/>
              <a:gd name="connsiteX8" fmla="*/ 0 w 1947986"/>
              <a:gd name="connsiteY8" fmla="*/ 57 h 92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7986" h="923387">
                <a:moveTo>
                  <a:pt x="0" y="57"/>
                </a:moveTo>
                <a:cubicBezTo>
                  <a:pt x="317500" y="-3118"/>
                  <a:pt x="644524" y="127057"/>
                  <a:pt x="962024" y="123882"/>
                </a:cubicBezTo>
                <a:lnTo>
                  <a:pt x="1947969" y="57"/>
                </a:lnTo>
                <a:cubicBezTo>
                  <a:pt x="1949521" y="139757"/>
                  <a:pt x="1846298" y="288982"/>
                  <a:pt x="1847850" y="428682"/>
                </a:cubicBezTo>
                <a:lnTo>
                  <a:pt x="1947969" y="923387"/>
                </a:lnTo>
                <a:cubicBezTo>
                  <a:pt x="1603446" y="920410"/>
                  <a:pt x="1249397" y="803134"/>
                  <a:pt x="904874" y="800157"/>
                </a:cubicBezTo>
                <a:lnTo>
                  <a:pt x="0" y="923387"/>
                </a:lnTo>
                <a:cubicBezTo>
                  <a:pt x="0" y="745785"/>
                  <a:pt x="76199" y="558659"/>
                  <a:pt x="76199" y="381057"/>
                </a:cubicBezTo>
                <a:lnTo>
                  <a:pt x="0" y="57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পত্র ফলক</a:t>
            </a:r>
            <a:endParaRPr lang="en-US" sz="5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277731"/>
            <a:ext cx="5194300" cy="34544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971410" y="2044891"/>
            <a:ext cx="2986710" cy="4051109"/>
            <a:chOff x="4124240" y="2331900"/>
            <a:chExt cx="2986710" cy="4051109"/>
          </a:xfrm>
        </p:grpSpPr>
        <p:grpSp>
          <p:nvGrpSpPr>
            <p:cNvPr id="14" name="Group 13"/>
            <p:cNvGrpSpPr/>
            <p:nvPr/>
          </p:nvGrpSpPr>
          <p:grpSpPr>
            <a:xfrm>
              <a:off x="4604280" y="2331900"/>
              <a:ext cx="2506670" cy="4051109"/>
              <a:chOff x="4604280" y="2331900"/>
              <a:chExt cx="2506670" cy="4051109"/>
            </a:xfrm>
          </p:grpSpPr>
          <p:sp>
            <p:nvSpPr>
              <p:cNvPr id="15" name="Arc 14"/>
              <p:cNvSpPr/>
              <p:nvPr/>
            </p:nvSpPr>
            <p:spPr>
              <a:xfrm rot="18825978">
                <a:off x="3631375" y="4014555"/>
                <a:ext cx="4051109" cy="685800"/>
              </a:xfrm>
              <a:prstGeom prst="arc">
                <a:avLst>
                  <a:gd name="adj1" fmla="val 13570729"/>
                  <a:gd name="adj2" fmla="val 21505751"/>
                </a:avLst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16" name="Arc 15"/>
              <p:cNvSpPr/>
              <p:nvPr/>
            </p:nvSpPr>
            <p:spPr>
              <a:xfrm rot="17405883">
                <a:off x="4746470" y="3033956"/>
                <a:ext cx="2499573" cy="1676597"/>
              </a:xfrm>
              <a:prstGeom prst="arc">
                <a:avLst>
                  <a:gd name="adj1" fmla="val 13570729"/>
                  <a:gd name="adj2" fmla="val 20802760"/>
                </a:avLst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17" name="Arc 16"/>
              <p:cNvSpPr/>
              <p:nvPr/>
            </p:nvSpPr>
            <p:spPr>
              <a:xfrm rot="20298702" flipV="1">
                <a:off x="4604280" y="2425123"/>
                <a:ext cx="2506670" cy="1969110"/>
              </a:xfrm>
              <a:prstGeom prst="arc">
                <a:avLst>
                  <a:gd name="adj1" fmla="val 12978455"/>
                  <a:gd name="adj2" fmla="val 20802760"/>
                </a:avLst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9" name="Arc 18"/>
            <p:cNvSpPr/>
            <p:nvPr/>
          </p:nvSpPr>
          <p:spPr>
            <a:xfrm rot="16965603">
              <a:off x="5064971" y="2806580"/>
              <a:ext cx="1313076" cy="1676597"/>
            </a:xfrm>
            <a:prstGeom prst="arc">
              <a:avLst>
                <a:gd name="adj1" fmla="val 13570729"/>
                <a:gd name="adj2" fmla="val 15514429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0" name="Arc 19"/>
            <p:cNvSpPr/>
            <p:nvPr/>
          </p:nvSpPr>
          <p:spPr>
            <a:xfrm rot="16965603">
              <a:off x="5106667" y="2501780"/>
              <a:ext cx="1313076" cy="1676597"/>
            </a:xfrm>
            <a:prstGeom prst="arc">
              <a:avLst>
                <a:gd name="adj1" fmla="val 13570729"/>
                <a:gd name="adj2" fmla="val 15514429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1" name="Arc 20"/>
            <p:cNvSpPr/>
            <p:nvPr/>
          </p:nvSpPr>
          <p:spPr>
            <a:xfrm rot="16965603">
              <a:off x="5217371" y="2222423"/>
              <a:ext cx="1313076" cy="1676597"/>
            </a:xfrm>
            <a:prstGeom prst="arc">
              <a:avLst>
                <a:gd name="adj1" fmla="val 13570729"/>
                <a:gd name="adj2" fmla="val 15514429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2" name="Arc 21"/>
            <p:cNvSpPr/>
            <p:nvPr/>
          </p:nvSpPr>
          <p:spPr>
            <a:xfrm rot="16965603" flipV="1">
              <a:off x="4123005" y="2908468"/>
              <a:ext cx="1313076" cy="1310605"/>
            </a:xfrm>
            <a:prstGeom prst="arc">
              <a:avLst>
                <a:gd name="adj1" fmla="val 13570729"/>
                <a:gd name="adj2" fmla="val 15514429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3" name="Arc 22"/>
            <p:cNvSpPr/>
            <p:nvPr/>
          </p:nvSpPr>
          <p:spPr>
            <a:xfrm rot="16965603" flipV="1">
              <a:off x="4144061" y="2684775"/>
              <a:ext cx="1313076" cy="1310605"/>
            </a:xfrm>
            <a:prstGeom prst="arc">
              <a:avLst>
                <a:gd name="adj1" fmla="val 13570729"/>
                <a:gd name="adj2" fmla="val 15514429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4" name="Arc 23"/>
            <p:cNvSpPr/>
            <p:nvPr/>
          </p:nvSpPr>
          <p:spPr>
            <a:xfrm rot="17531734" flipV="1">
              <a:off x="4279897" y="2333739"/>
              <a:ext cx="1313076" cy="1310605"/>
            </a:xfrm>
            <a:prstGeom prst="arc">
              <a:avLst>
                <a:gd name="adj1" fmla="val 13840593"/>
                <a:gd name="adj2" fmla="val 15514429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itchFamily="34" charset="0"/>
                <a:cs typeface="Shonar Bangla" pitchFamily="34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4465" r="19683" b="3183"/>
          <a:stretch/>
        </p:blipFill>
        <p:spPr>
          <a:xfrm>
            <a:off x="5334000" y="1524000"/>
            <a:ext cx="2543175" cy="3327239"/>
          </a:xfrm>
          <a:prstGeom prst="rect">
            <a:avLst/>
          </a:prstGeom>
        </p:spPr>
      </p:pic>
      <p:grpSp>
        <p:nvGrpSpPr>
          <p:cNvPr id="1031" name="Group 1030"/>
          <p:cNvGrpSpPr/>
          <p:nvPr/>
        </p:nvGrpSpPr>
        <p:grpSpPr>
          <a:xfrm>
            <a:off x="7543800" y="1756811"/>
            <a:ext cx="973348" cy="1882364"/>
            <a:chOff x="7543800" y="1756811"/>
            <a:chExt cx="973348" cy="1882364"/>
          </a:xfrm>
        </p:grpSpPr>
        <p:sp>
          <p:nvSpPr>
            <p:cNvPr id="29" name="TextBox 28"/>
            <p:cNvSpPr txBox="1"/>
            <p:nvPr/>
          </p:nvSpPr>
          <p:spPr>
            <a:xfrm>
              <a:off x="7772400" y="1756811"/>
              <a:ext cx="585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1400" dirty="0" smtClean="0">
                  <a:latin typeface="Shonar Bangla" pitchFamily="34" charset="0"/>
                  <a:cs typeface="Shonar Bangla" pitchFamily="34" charset="0"/>
                </a:rPr>
                <a:t>পত্র শীর্ষ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38712" y="3331398"/>
              <a:ext cx="4670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1400" dirty="0" smtClean="0">
                  <a:latin typeface="Shonar Bangla" pitchFamily="34" charset="0"/>
                  <a:cs typeface="Shonar Bangla" pitchFamily="34" charset="0"/>
                </a:rPr>
                <a:t>শিরা</a:t>
              </a:r>
              <a:endParaRPr lang="bn-BD" sz="1400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024" name="Rectangle 1023"/>
            <p:cNvSpPr/>
            <p:nvPr/>
          </p:nvSpPr>
          <p:spPr>
            <a:xfrm>
              <a:off x="7808893" y="2930104"/>
              <a:ext cx="5886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400" dirty="0">
                  <a:latin typeface="Shonar Bangla" pitchFamily="34" charset="0"/>
                  <a:cs typeface="Shonar Bangla" pitchFamily="34" charset="0"/>
                </a:rPr>
                <a:t>উপশিরা</a:t>
              </a:r>
              <a:endParaRPr lang="en-US" sz="1400" dirty="0">
                <a:latin typeface="Shonar Bangla" pitchFamily="34" charset="0"/>
                <a:cs typeface="Shonar Bangla" pitchFamily="34" charset="0"/>
              </a:endParaRPr>
            </a:p>
          </p:txBody>
        </p:sp>
        <p:cxnSp>
          <p:nvCxnSpPr>
            <p:cNvPr id="1027" name="Straight Connector 1026"/>
            <p:cNvCxnSpPr/>
            <p:nvPr/>
          </p:nvCxnSpPr>
          <p:spPr>
            <a:xfrm>
              <a:off x="7543800" y="2702032"/>
              <a:ext cx="333375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28" name="TextBox 1027"/>
            <p:cNvSpPr txBox="1"/>
            <p:nvPr/>
          </p:nvSpPr>
          <p:spPr>
            <a:xfrm>
              <a:off x="7790667" y="2587823"/>
              <a:ext cx="7264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1400" dirty="0" smtClean="0">
                  <a:latin typeface="Shonar Bangla" pitchFamily="34" charset="0"/>
                  <a:cs typeface="Shonar Bangla" pitchFamily="34" charset="0"/>
                </a:rPr>
                <a:t>পত্র কিনারা</a:t>
              </a:r>
              <a:endParaRPr lang="en-US" sz="1400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029" name="Right Brace 1028"/>
          <p:cNvSpPr/>
          <p:nvPr/>
        </p:nvSpPr>
        <p:spPr>
          <a:xfrm>
            <a:off x="8397516" y="1846590"/>
            <a:ext cx="289284" cy="1676751"/>
          </a:xfrm>
          <a:prstGeom prst="rightBrace">
            <a:avLst>
              <a:gd name="adj1" fmla="val 6797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30" name="TextBox 1029"/>
          <p:cNvSpPr txBox="1"/>
          <p:nvPr/>
        </p:nvSpPr>
        <p:spPr>
          <a:xfrm rot="16200000">
            <a:off x="8430885" y="2508739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Shonar Bangla" pitchFamily="34" charset="0"/>
                <a:cs typeface="Shonar Bangla" pitchFamily="34" charset="0"/>
              </a:rPr>
              <a:t>পত্র ফলক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5083314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Shonar Bangla" pitchFamily="34" charset="0"/>
                <a:cs typeface="Shonar Bangla" pitchFamily="34" charset="0"/>
              </a:rPr>
              <a:t>পত্র বৃন্তের উপরে চ্যাপ্টা সবুজ অংশটি হলো পাত্র ফলক । পত্রশীর্ষ থেকে যে মোটা শিরাটি ফলকের অন্য প্রান্ত পর্যন্ত বিস্তৃত থাকে তাকে মধ্য শিরা বলে । মধ্য শিরা থেকে শিরা-উপশিরা উৎপন্ন হয় । ফলকের কিনারা কে পত্র কিনারা বলে ।</a:t>
            </a:r>
            <a:endParaRPr lang="en-US" sz="20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47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200400" y="228600"/>
            <a:ext cx="2819400" cy="6096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381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দলীয়</a:t>
            </a:r>
            <a:r>
              <a:rPr lang="en-US" sz="40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endParaRPr lang="en-US" sz="4000" b="1" dirty="0">
              <a:ln w="10160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00" y="3200400"/>
            <a:ext cx="7010400" cy="29718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609600" y="1042570"/>
            <a:ext cx="7848600" cy="1900039"/>
            <a:chOff x="1447800" y="861596"/>
            <a:chExt cx="6324600" cy="550518"/>
          </a:xfrm>
        </p:grpSpPr>
        <p:sp>
          <p:nvSpPr>
            <p:cNvPr id="12" name="Rounded Rectangle 11"/>
            <p:cNvSpPr/>
            <p:nvPr/>
          </p:nvSpPr>
          <p:spPr>
            <a:xfrm>
              <a:off x="1447800" y="861596"/>
              <a:ext cx="6324600" cy="550518"/>
            </a:xfrm>
            <a:prstGeom prst="roundRect">
              <a:avLst>
                <a:gd name="adj" fmla="val 17576"/>
              </a:avLst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47800" y="870264"/>
              <a:ext cx="6324600" cy="535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anose="020B0502040204020203" pitchFamily="34" charset="0"/>
                  <a:cs typeface="Shonar Bangla" panose="020B0502040204020203" pitchFamily="34" charset="0"/>
                </a:rPr>
                <a:t>শিক্ষক</a:t>
              </a:r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anose="020B0502040204020203" pitchFamily="34" charset="0"/>
                  <a:cs typeface="Shonar Bangla" panose="020B0502040204020203" pitchFamily="34" charset="0"/>
                </a:rPr>
                <a:t>- 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১০</a:t>
              </a:r>
              <a:r>
                <a:rPr lang="bn-BD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জন করে এক একটি দলে বিভক্ত 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করবেন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, </a:t>
              </a:r>
            </a:p>
            <a:p>
              <a:pPr algn="just"/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এবার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শ্রেণিকক্ষে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পাঠ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দানের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পূর্বেই</a:t>
              </a:r>
              <a:r>
                <a:rPr lang="en-US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একটি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করে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মটর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গাছ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,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শাপলা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,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পদ্ম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ও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শিয়াল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কাঁটা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গাছের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পাতা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শিক্ষা</a:t>
              </a:r>
              <a:r>
                <a:rPr lang="en-US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উপকরন</a:t>
              </a:r>
              <a:r>
                <a:rPr lang="en-US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হিসাবে</a:t>
              </a:r>
              <a:r>
                <a:rPr lang="en-US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শ্রেণিকক্ষে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তাহার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সাথে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নিবেন</a:t>
              </a:r>
              <a:r>
                <a:rPr lang="en-US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,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(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উপকরন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না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পাওয়া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না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গেলে</a:t>
              </a:r>
              <a:r>
                <a:rPr lang="en-US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ইন্টারনেট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থেকে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ছবি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ডাউনলোড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করে</a:t>
              </a:r>
              <a:r>
                <a:rPr lang="bn-BD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প্রিন্ট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নিতে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পারেন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) । </a:t>
              </a:r>
              <a:r>
                <a:rPr lang="bn-BD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endParaRPr lang="en-US" b="1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pPr algn="just"/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প্রতিটি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দলকে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একটি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করে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পাতা</a:t>
              </a:r>
              <a:r>
                <a:rPr lang="bn-BD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/ছবি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দিবেন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,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এবং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পর্যবেক্ষন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শেষে</a:t>
              </a:r>
              <a:r>
                <a:rPr lang="bn-BD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প্রতিটি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পাতা</a:t>
              </a:r>
              <a:r>
                <a:rPr lang="bn-BD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র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গুলোর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বৈশিষ্ঠ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লিখতে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বলবেন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।  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425" y="6366867"/>
            <a:ext cx="987638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8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1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rot="21281053">
            <a:off x="1119019" y="1200012"/>
            <a:ext cx="1219200" cy="990600"/>
            <a:chOff x="2209800" y="1752600"/>
            <a:chExt cx="1066800" cy="8001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209800" y="2085975"/>
              <a:ext cx="685800" cy="466725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438400" y="1943100"/>
              <a:ext cx="838200" cy="609600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609850" y="1752600"/>
              <a:ext cx="590550" cy="428625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18154583">
            <a:off x="1826522" y="3144245"/>
            <a:ext cx="840692" cy="812806"/>
            <a:chOff x="2209800" y="1752600"/>
            <a:chExt cx="1066800" cy="80010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2209800" y="2085975"/>
              <a:ext cx="685800" cy="466725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438400" y="1943100"/>
              <a:ext cx="838200" cy="6096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609850" y="1752600"/>
              <a:ext cx="590550" cy="428625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rot="9751537">
            <a:off x="5615011" y="5309210"/>
            <a:ext cx="632370" cy="400186"/>
            <a:chOff x="2209800" y="1752600"/>
            <a:chExt cx="1066800" cy="800100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2209800" y="2085975"/>
              <a:ext cx="685800" cy="466725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438400" y="1943100"/>
              <a:ext cx="838200" cy="609600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609850" y="1752600"/>
              <a:ext cx="590550" cy="428625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 rot="15785010">
            <a:off x="5212187" y="1949331"/>
            <a:ext cx="1091696" cy="721857"/>
            <a:chOff x="2209800" y="1752600"/>
            <a:chExt cx="1066800" cy="800100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2209800" y="2085975"/>
              <a:ext cx="685800" cy="466725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2438400" y="1943100"/>
              <a:ext cx="838200" cy="609600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609850" y="1752600"/>
              <a:ext cx="590550" cy="428625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 rot="1050309">
            <a:off x="6387030" y="973360"/>
            <a:ext cx="1091696" cy="721857"/>
            <a:chOff x="2209800" y="1752600"/>
            <a:chExt cx="1066800" cy="800100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2209800" y="2085975"/>
              <a:ext cx="685800" cy="466725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438400" y="1943100"/>
              <a:ext cx="838200" cy="609600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609850" y="1752600"/>
              <a:ext cx="590550" cy="428625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0084" r="66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92" r="35140" b="26540"/>
          <a:stretch/>
        </p:blipFill>
        <p:spPr>
          <a:xfrm>
            <a:off x="2815659" y="685801"/>
            <a:ext cx="3115144" cy="3743324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1367367" y="5962650"/>
            <a:ext cx="7014633" cy="646331"/>
            <a:chOff x="2597451" y="459365"/>
            <a:chExt cx="7014633" cy="646331"/>
          </a:xfrm>
        </p:grpSpPr>
        <p:sp>
          <p:nvSpPr>
            <p:cNvPr id="48" name="TextBox 47"/>
            <p:cNvSpPr txBox="1"/>
            <p:nvPr/>
          </p:nvSpPr>
          <p:spPr>
            <a:xfrm>
              <a:off x="2597451" y="485524"/>
              <a:ext cx="70146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Shonar Bangla" pitchFamily="34" charset="0"/>
                  <a:cs typeface="Shonar Bangla" pitchFamily="34" charset="0"/>
                </a:rPr>
                <a:t>কার্বন ডাই-অক্সাইড+পানি  </a:t>
              </a:r>
              <a:r>
                <a:rPr lang="bn-BD" sz="2800" b="1" dirty="0" smtClean="0">
                  <a:latin typeface="Shonar Bangla" pitchFamily="34" charset="0"/>
                  <a:cs typeface="Shonar Bangla" pitchFamily="34" charset="0"/>
                </a:rPr>
                <a:t>------------  </a:t>
              </a:r>
              <a:r>
                <a:rPr lang="bn-BD" sz="2400" dirty="0" smtClean="0">
                  <a:latin typeface="Shonar Bangla" pitchFamily="34" charset="0"/>
                  <a:cs typeface="Shonar Bangla" pitchFamily="34" charset="0"/>
                </a:rPr>
                <a:t>গ্লুকোজ+অক্সিজেন+পানি</a:t>
              </a:r>
              <a:endParaRPr lang="en-US" sz="2400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880000" y="459365"/>
              <a:ext cx="13101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আলো</a:t>
              </a:r>
            </a:p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ক্লোরোফিল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-9525" y="13335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সা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লোক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সংশ্লেষণ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প্রক্রিয়ার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নিজের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খাদ্য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নিজেই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তৈরি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 rot="11749953">
            <a:off x="3041031" y="1603058"/>
            <a:ext cx="748798" cy="514352"/>
            <a:chOff x="2209800" y="1752600"/>
            <a:chExt cx="1066800" cy="80010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2209800" y="2085975"/>
              <a:ext cx="685800" cy="466725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438400" y="1943100"/>
              <a:ext cx="838200" cy="609600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609850" y="1752600"/>
              <a:ext cx="590550" cy="428625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984292" y="914400"/>
            <a:ext cx="1520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অতিরিক্ত পানি বাস্পকারে বের করে দেওয়া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r="65625" b="93688"/>
          <a:stretch/>
        </p:blipFill>
        <p:spPr>
          <a:xfrm>
            <a:off x="304800" y="2048205"/>
            <a:ext cx="8953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2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14167 0.105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9601 -0.0289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07361 -0.0365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03698 -0.1368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03351 0.0611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04011 -0.0601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877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সা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লোক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সংশ্লেষণ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প্রক্রিয়ার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নিজের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খাদ্য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নিজেই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তৈরি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চলো সা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লোক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সংশ্লেষণ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প্রক্রিয়া</a:t>
            </a:r>
            <a:r>
              <a:rPr lang="bn-BD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সংক্রান্ত একটি ভিডিও দেখি............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" name="Salo~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1371600"/>
            <a:ext cx="8686800" cy="37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727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2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2400" y="1317518"/>
            <a:ext cx="4419600" cy="5331827"/>
          </a:xfrm>
          <a:prstGeom prst="roundRect">
            <a:avLst>
              <a:gd name="adj" fmla="val 78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25" y="1382020"/>
            <a:ext cx="4181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১.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সালোকসংশ্লেষণ প্রক্রিয়ায় কোন জাতীয় খাদ্য  উৎপন্ন হয়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6419" y="1984238"/>
            <a:ext cx="37079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 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ভিটামিন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               খ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আমিষ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endParaRPr lang="bn-B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8149" y="2346188"/>
            <a:ext cx="3609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গ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স্নেহ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  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             ঘ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গ্লুকোজ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2000" b="1" dirty="0"/>
          </a:p>
        </p:txBody>
      </p:sp>
      <p:sp>
        <p:nvSpPr>
          <p:cNvPr id="16" name="Half Frame 15"/>
          <p:cNvSpPr/>
          <p:nvPr/>
        </p:nvSpPr>
        <p:spPr>
          <a:xfrm rot="8368665" flipH="1">
            <a:off x="3746751" y="2367517"/>
            <a:ext cx="375900" cy="202548"/>
          </a:xfrm>
          <a:prstGeom prst="halfFrame">
            <a:avLst>
              <a:gd name="adj1" fmla="val 18085"/>
              <a:gd name="adj2" fmla="val 2249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44186" y="1977699"/>
            <a:ext cx="314207" cy="368489"/>
            <a:chOff x="3051376" y="3754721"/>
            <a:chExt cx="463231" cy="499968"/>
          </a:xfrm>
          <a:solidFill>
            <a:srgbClr val="FF0000"/>
          </a:solidFill>
        </p:grpSpPr>
        <p:sp>
          <p:nvSpPr>
            <p:cNvPr id="17" name="Minus 16"/>
            <p:cNvSpPr/>
            <p:nvPr/>
          </p:nvSpPr>
          <p:spPr>
            <a:xfrm rot="2700001">
              <a:off x="3030821" y="3775276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Minus 17"/>
            <p:cNvSpPr/>
            <p:nvPr/>
          </p:nvSpPr>
          <p:spPr>
            <a:xfrm rot="18380933">
              <a:off x="3036852" y="3776934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22727" y="2000048"/>
            <a:ext cx="314207" cy="368489"/>
            <a:chOff x="3051376" y="3754721"/>
            <a:chExt cx="463231" cy="499968"/>
          </a:xfrm>
          <a:solidFill>
            <a:srgbClr val="FF0000"/>
          </a:solidFill>
        </p:grpSpPr>
        <p:sp>
          <p:nvSpPr>
            <p:cNvPr id="21" name="Minus 20"/>
            <p:cNvSpPr/>
            <p:nvPr/>
          </p:nvSpPr>
          <p:spPr>
            <a:xfrm rot="2700001">
              <a:off x="3030821" y="3775276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inus 21"/>
            <p:cNvSpPr/>
            <p:nvPr/>
          </p:nvSpPr>
          <p:spPr>
            <a:xfrm rot="18380933">
              <a:off x="3036852" y="3776934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46230" y="2346188"/>
            <a:ext cx="314207" cy="368489"/>
            <a:chOff x="3051376" y="3754721"/>
            <a:chExt cx="463231" cy="499968"/>
          </a:xfrm>
          <a:solidFill>
            <a:srgbClr val="FF0000"/>
          </a:solidFill>
        </p:grpSpPr>
        <p:sp>
          <p:nvSpPr>
            <p:cNvPr id="24" name="Minus 23"/>
            <p:cNvSpPr/>
            <p:nvPr/>
          </p:nvSpPr>
          <p:spPr>
            <a:xfrm rot="2700001">
              <a:off x="3030821" y="3775276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Minus 24"/>
            <p:cNvSpPr/>
            <p:nvPr/>
          </p:nvSpPr>
          <p:spPr>
            <a:xfrm rot="18380933">
              <a:off x="3036852" y="3776934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79471" y="3040492"/>
            <a:ext cx="440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২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সালোকসংশ্লেষণের জন্য প্রয়োজনীয় উপাদান গুলো হলো-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i.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পানি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   ii.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আলো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    iii.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অক্সিজেন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নিচের কোনটি সঠিক ?</a:t>
            </a:r>
          </a:p>
          <a:p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   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i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iii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	             খ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 i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ii</a:t>
            </a:r>
            <a:endPara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    গ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 ii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iii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              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ঘ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i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ii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iii</a:t>
            </a:r>
            <a:endParaRPr lang="bn-B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1" name="Half Frame 60"/>
          <p:cNvSpPr/>
          <p:nvPr/>
        </p:nvSpPr>
        <p:spPr>
          <a:xfrm rot="8368665" flipH="1">
            <a:off x="3860172" y="4271622"/>
            <a:ext cx="375900" cy="202548"/>
          </a:xfrm>
          <a:prstGeom prst="halfFrame">
            <a:avLst>
              <a:gd name="adj1" fmla="val 18085"/>
              <a:gd name="adj2" fmla="val 2249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885949" y="4188342"/>
            <a:ext cx="314207" cy="368489"/>
            <a:chOff x="3051376" y="3754721"/>
            <a:chExt cx="463231" cy="499968"/>
          </a:xfrm>
          <a:solidFill>
            <a:srgbClr val="FF0000"/>
          </a:solidFill>
        </p:grpSpPr>
        <p:sp>
          <p:nvSpPr>
            <p:cNvPr id="63" name="Minus 62"/>
            <p:cNvSpPr/>
            <p:nvPr/>
          </p:nvSpPr>
          <p:spPr>
            <a:xfrm rot="2700001">
              <a:off x="3030821" y="3775276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Minus 63"/>
            <p:cNvSpPr/>
            <p:nvPr/>
          </p:nvSpPr>
          <p:spPr>
            <a:xfrm rot="18380933">
              <a:off x="3036852" y="3776934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891020" y="4604127"/>
            <a:ext cx="314207" cy="368489"/>
            <a:chOff x="3051376" y="3754721"/>
            <a:chExt cx="463231" cy="499968"/>
          </a:xfrm>
          <a:solidFill>
            <a:srgbClr val="FF0000"/>
          </a:solidFill>
        </p:grpSpPr>
        <p:sp>
          <p:nvSpPr>
            <p:cNvPr id="66" name="Minus 65"/>
            <p:cNvSpPr/>
            <p:nvPr/>
          </p:nvSpPr>
          <p:spPr>
            <a:xfrm rot="2700001">
              <a:off x="3030821" y="3775276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Minus 66"/>
            <p:cNvSpPr/>
            <p:nvPr/>
          </p:nvSpPr>
          <p:spPr>
            <a:xfrm rot="18380933">
              <a:off x="3036852" y="3776934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887993" y="4556831"/>
            <a:ext cx="314207" cy="368489"/>
            <a:chOff x="3051376" y="3754721"/>
            <a:chExt cx="463231" cy="499968"/>
          </a:xfrm>
          <a:solidFill>
            <a:srgbClr val="FF0000"/>
          </a:solidFill>
        </p:grpSpPr>
        <p:sp>
          <p:nvSpPr>
            <p:cNvPr id="69" name="Minus 68"/>
            <p:cNvSpPr/>
            <p:nvPr/>
          </p:nvSpPr>
          <p:spPr>
            <a:xfrm rot="2700001">
              <a:off x="3030821" y="3775276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Minus 69"/>
            <p:cNvSpPr/>
            <p:nvPr/>
          </p:nvSpPr>
          <p:spPr>
            <a:xfrm rot="18380933">
              <a:off x="3036852" y="3776934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52399" y="5115820"/>
            <a:ext cx="434339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৩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একটি আর্দশ পাতার কয়টি অংশ ?</a:t>
            </a:r>
          </a:p>
          <a:p>
            <a:endParaRPr lang="bn-BD" sz="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১ টি                             খ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২টি  </a:t>
            </a:r>
            <a:endParaRPr lang="bn-B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গ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৩টি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                      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ঘ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৪ টি </a:t>
            </a:r>
            <a:endParaRPr lang="en-US" sz="2000" b="1" dirty="0"/>
          </a:p>
          <a:p>
            <a:endPara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5" name="Half Frame 74"/>
          <p:cNvSpPr/>
          <p:nvPr/>
        </p:nvSpPr>
        <p:spPr>
          <a:xfrm rot="8368665" flipH="1">
            <a:off x="1377919" y="5820565"/>
            <a:ext cx="375900" cy="202548"/>
          </a:xfrm>
          <a:prstGeom prst="halfFrame">
            <a:avLst>
              <a:gd name="adj1" fmla="val 18085"/>
              <a:gd name="adj2" fmla="val 2249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410811" y="5474829"/>
            <a:ext cx="314207" cy="368489"/>
            <a:chOff x="3051376" y="3754721"/>
            <a:chExt cx="463231" cy="499968"/>
          </a:xfrm>
          <a:solidFill>
            <a:srgbClr val="FF0000"/>
          </a:solidFill>
        </p:grpSpPr>
        <p:sp>
          <p:nvSpPr>
            <p:cNvPr id="77" name="Minus 76"/>
            <p:cNvSpPr/>
            <p:nvPr/>
          </p:nvSpPr>
          <p:spPr>
            <a:xfrm rot="2700001">
              <a:off x="3030821" y="3775276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Minus 77"/>
            <p:cNvSpPr/>
            <p:nvPr/>
          </p:nvSpPr>
          <p:spPr>
            <a:xfrm rot="18380933">
              <a:off x="3036852" y="3776934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389352" y="5497178"/>
            <a:ext cx="314207" cy="368489"/>
            <a:chOff x="3051376" y="3754721"/>
            <a:chExt cx="463231" cy="499968"/>
          </a:xfrm>
          <a:solidFill>
            <a:srgbClr val="FF0000"/>
          </a:solidFill>
        </p:grpSpPr>
        <p:sp>
          <p:nvSpPr>
            <p:cNvPr id="80" name="Minus 79"/>
            <p:cNvSpPr/>
            <p:nvPr/>
          </p:nvSpPr>
          <p:spPr>
            <a:xfrm rot="2700001">
              <a:off x="3030821" y="3775276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Minus 80"/>
            <p:cNvSpPr/>
            <p:nvPr/>
          </p:nvSpPr>
          <p:spPr>
            <a:xfrm rot="18380933">
              <a:off x="3036852" y="3776934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387306" y="5842706"/>
            <a:ext cx="314207" cy="368489"/>
            <a:chOff x="3051376" y="3754721"/>
            <a:chExt cx="463231" cy="499968"/>
          </a:xfrm>
          <a:solidFill>
            <a:srgbClr val="FF0000"/>
          </a:solidFill>
        </p:grpSpPr>
        <p:sp>
          <p:nvSpPr>
            <p:cNvPr id="83" name="Minus 82"/>
            <p:cNvSpPr/>
            <p:nvPr/>
          </p:nvSpPr>
          <p:spPr>
            <a:xfrm rot="2700001">
              <a:off x="3030821" y="3775276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Minus 83"/>
            <p:cNvSpPr/>
            <p:nvPr/>
          </p:nvSpPr>
          <p:spPr>
            <a:xfrm rot="18380933">
              <a:off x="3036852" y="3776934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91" y="152400"/>
            <a:ext cx="429736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4876800" y="1317518"/>
            <a:ext cx="4181475" cy="5306194"/>
          </a:xfrm>
          <a:prstGeom prst="roundRect">
            <a:avLst>
              <a:gd name="adj" fmla="val 446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76800" y="4152543"/>
            <a:ext cx="41814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৫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শুর্ণস্থান গুলো পূরোন করো-</a:t>
            </a:r>
            <a:endParaRPr lang="bn-BD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just"/>
            <a:r>
              <a:rPr lang="bn-BD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পাতা সাধারণত ... ... ... ও ... ... ... বর্ণের হয় । একটি জবা পাতার ... ... ... টি অংশ থাকে, যথা বৃন্ত পত্রমূল, ও ... ... ... । </a:t>
            </a:r>
            <a:r>
              <a:rPr lang="bn-B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পত্রশীর্ষ থেকে যে মোটা শিরাটি ফলকের অন্য প্রান্ত পর্যন্ত বিস্তৃত থাকে </a:t>
            </a:r>
            <a:r>
              <a:rPr lang="bn-BD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তাকে ... ... ...  বলে । </a:t>
            </a:r>
            <a:endParaRPr lang="bn-BD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437626" y="607614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মধ্যশিরা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82201" y="4665569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চ্যাপ্টা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665471" y="4665569"/>
            <a:ext cx="64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সবুজ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316839" y="5065679"/>
            <a:ext cx="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৩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256523" y="5464903"/>
            <a:ext cx="1059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পত্র ফলক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876800" y="1447800"/>
            <a:ext cx="4181475" cy="2486333"/>
            <a:chOff x="4876800" y="1317518"/>
            <a:chExt cx="4181475" cy="2486333"/>
          </a:xfrm>
        </p:grpSpPr>
        <p:sp>
          <p:nvSpPr>
            <p:cNvPr id="2" name="TextBox 1"/>
            <p:cNvSpPr txBox="1"/>
            <p:nvPr/>
          </p:nvSpPr>
          <p:spPr>
            <a:xfrm>
              <a:off x="4876800" y="1317518"/>
              <a:ext cx="4181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৪. 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382020"/>
              <a:ext cx="1627992" cy="1355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036278" y="2388078"/>
              <a:ext cx="22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x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76800" y="2788188"/>
              <a:ext cx="41814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“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X</a:t>
              </a:r>
              <a:r>
                <a:rPr lang="bn-BD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” 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অংশটির নাম কী ?</a:t>
              </a:r>
            </a:p>
            <a:p>
              <a:r>
                <a:rPr lang="bn-BD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.</a:t>
              </a:r>
              <a:r>
                <a:rPr lang="bn-BD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বৃন্ত                            খ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.</a:t>
              </a:r>
              <a:r>
                <a:rPr lang="bn-BD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পত্র ফলক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endPara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  <a:p>
              <a:r>
                <a:rPr lang="bn-BD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গ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.</a:t>
              </a:r>
              <a:r>
                <a:rPr lang="bn-BD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ফলক মূল                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 ঘ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.</a:t>
              </a:r>
              <a:r>
                <a:rPr lang="bn-BD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পত্রমূল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59" name="Half Frame 58"/>
          <p:cNvSpPr/>
          <p:nvPr/>
        </p:nvSpPr>
        <p:spPr>
          <a:xfrm rot="8368665" flipH="1">
            <a:off x="8137777" y="3533068"/>
            <a:ext cx="375900" cy="202548"/>
          </a:xfrm>
          <a:prstGeom prst="halfFrame">
            <a:avLst>
              <a:gd name="adj1" fmla="val 18085"/>
              <a:gd name="adj2" fmla="val 2249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135212" y="3143250"/>
            <a:ext cx="314207" cy="368489"/>
            <a:chOff x="3051376" y="3754721"/>
            <a:chExt cx="463231" cy="499968"/>
          </a:xfrm>
          <a:solidFill>
            <a:srgbClr val="FF0000"/>
          </a:solidFill>
        </p:grpSpPr>
        <p:sp>
          <p:nvSpPr>
            <p:cNvPr id="73" name="Minus 72"/>
            <p:cNvSpPr/>
            <p:nvPr/>
          </p:nvSpPr>
          <p:spPr>
            <a:xfrm rot="2700001">
              <a:off x="3030821" y="3775276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Minus 73"/>
            <p:cNvSpPr/>
            <p:nvPr/>
          </p:nvSpPr>
          <p:spPr>
            <a:xfrm rot="18380933">
              <a:off x="3036852" y="3776934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113753" y="3165599"/>
            <a:ext cx="314207" cy="368489"/>
            <a:chOff x="3051376" y="3754721"/>
            <a:chExt cx="463231" cy="499968"/>
          </a:xfrm>
          <a:solidFill>
            <a:srgbClr val="FF0000"/>
          </a:solidFill>
        </p:grpSpPr>
        <p:sp>
          <p:nvSpPr>
            <p:cNvPr id="86" name="Minus 85"/>
            <p:cNvSpPr/>
            <p:nvPr/>
          </p:nvSpPr>
          <p:spPr>
            <a:xfrm rot="2700001">
              <a:off x="3030821" y="3775276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Minus 86"/>
            <p:cNvSpPr/>
            <p:nvPr/>
          </p:nvSpPr>
          <p:spPr>
            <a:xfrm rot="18380933">
              <a:off x="3036852" y="3776934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137256" y="3511739"/>
            <a:ext cx="314207" cy="368489"/>
            <a:chOff x="3051376" y="3754721"/>
            <a:chExt cx="463231" cy="499968"/>
          </a:xfrm>
          <a:solidFill>
            <a:srgbClr val="FF0000"/>
          </a:solidFill>
        </p:grpSpPr>
        <p:sp>
          <p:nvSpPr>
            <p:cNvPr id="89" name="Minus 88"/>
            <p:cNvSpPr/>
            <p:nvPr/>
          </p:nvSpPr>
          <p:spPr>
            <a:xfrm rot="2700001">
              <a:off x="3030821" y="3775276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Minus 89"/>
            <p:cNvSpPr/>
            <p:nvPr/>
          </p:nvSpPr>
          <p:spPr>
            <a:xfrm rot="18380933">
              <a:off x="3036852" y="3776934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453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1258E-6 L -0.4 0.0016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1258E-6 L -0.36007 0.00162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8353E-6 L -0.39167 -0.0011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8714E-6 L -0.43784 -0.014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92" y="-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014E-7 L -0.48819 -0.00393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 animBg="1"/>
      <p:bldP spid="60" grpId="0"/>
      <p:bldP spid="61" grpId="0" animBg="1"/>
      <p:bldP spid="72" grpId="0"/>
      <p:bldP spid="75" grpId="0" animBg="1"/>
      <p:bldP spid="40" grpId="0"/>
      <p:bldP spid="41" grpId="0"/>
      <p:bldP spid="42" grpId="0"/>
      <p:bldP spid="43" grpId="0"/>
      <p:bldP spid="44" grpId="0"/>
      <p:bldP spid="45" grpId="0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259" y="6367132"/>
            <a:ext cx="987638" cy="4816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28800" y="3632537"/>
            <a:ext cx="449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*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তোমার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বাড়ীর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আশে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পাশে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কোনো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গাছের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পাতা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সংগ্র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পর্যবেক্ষন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চিত্র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একে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আগামী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ক্লাসে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নিয়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আসবে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6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87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76275"/>
            <a:ext cx="2209797" cy="231683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3" y="3093368"/>
            <a:ext cx="2209797" cy="2316832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298" y="3159766"/>
            <a:ext cx="2316831" cy="2184037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05" y="3105150"/>
            <a:ext cx="2157995" cy="231683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66" y="3105621"/>
            <a:ext cx="2204785" cy="2304579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2751853" y="57150"/>
            <a:ext cx="3366641" cy="55245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নিচের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ছবিগুলো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লক্ষ্য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-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1"/>
          <a:stretch/>
        </p:blipFill>
        <p:spPr>
          <a:xfrm>
            <a:off x="2337805" y="685800"/>
            <a:ext cx="2157995" cy="2316831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3" y="676275"/>
            <a:ext cx="2209797" cy="2316831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17408" y="745440"/>
            <a:ext cx="2329085" cy="2209801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" name="Rounded Rectangle 43"/>
          <p:cNvSpPr/>
          <p:nvPr/>
        </p:nvSpPr>
        <p:spPr>
          <a:xfrm>
            <a:off x="1600200" y="5562600"/>
            <a:ext cx="6172200" cy="609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না, বিভিন্ন পাতা বিভিন্ন রকম  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600200" y="5562600"/>
            <a:ext cx="6172200" cy="609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সব গুলো পাতা দেখতে কি একই রকম ?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600200" y="5562600"/>
            <a:ext cx="6172200" cy="609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তাহলে, আমরা এখানে বিভিন্ন প্রকার পাতা </a:t>
            </a:r>
            <a:r>
              <a:rPr lang="bn-I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দেখছি </a:t>
            </a:r>
            <a:r>
              <a:rPr lang="bn-I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600200" y="5562600"/>
            <a:ext cx="6172200" cy="609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পাতার 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600200" y="5562600"/>
            <a:ext cx="6172200" cy="609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বলতো এগুলো কিসের ছবি ?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371600" y="5498180"/>
            <a:ext cx="6610350" cy="9788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86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" b="27273"/>
          <a:stretch/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59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1230639"/>
            <a:ext cx="8641184" cy="4191000"/>
            <a:chOff x="165119" y="1570038"/>
            <a:chExt cx="8782179" cy="4114800"/>
          </a:xfrm>
        </p:grpSpPr>
        <p:sp>
          <p:nvSpPr>
            <p:cNvPr id="5" name="TextBox 4"/>
            <p:cNvSpPr txBox="1"/>
            <p:nvPr/>
          </p:nvSpPr>
          <p:spPr>
            <a:xfrm>
              <a:off x="165119" y="1570038"/>
              <a:ext cx="8782179" cy="41148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4327609" y="5094767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 rot="2190803">
              <a:off x="4347717" y="5094767"/>
              <a:ext cx="457200" cy="457200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438400" y="5323367"/>
              <a:ext cx="188920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16391" y="5323367"/>
              <a:ext cx="188920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5" y="6366849"/>
            <a:ext cx="987638" cy="4816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1599810"/>
            <a:ext cx="3058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54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honar Bangla" pitchFamily="34" charset="0"/>
                <a:cs typeface="Shonar Bangla" pitchFamily="34" charset="0"/>
              </a:rPr>
              <a:t>শিখন</a:t>
            </a:r>
            <a:r>
              <a:rPr lang="bn-BD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54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honar Bangla" pitchFamily="34" charset="0"/>
                <a:cs typeface="Shonar Bangla" pitchFamily="34" charset="0"/>
              </a:rPr>
              <a:t>ফল-</a:t>
            </a:r>
            <a:r>
              <a:rPr lang="bn-BD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2" y="2527058"/>
            <a:ext cx="398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 পাঠ শেষে শিক্ষার্থীরা......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8467" y="3050278"/>
            <a:ext cx="3490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১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পাতা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8830" y="3524905"/>
            <a:ext cx="5221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২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পাতার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অংশ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সম্পর্কে বলতে পার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7036" y="3977759"/>
            <a:ext cx="4365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৩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পাতার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737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9670" r="13100" b="14012"/>
          <a:stretch/>
        </p:blipFill>
        <p:spPr>
          <a:xfrm rot="15926986">
            <a:off x="1941379" y="-361139"/>
            <a:ext cx="4667365" cy="6083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4964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চিত্রঃ পাতা 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580965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Shonar Bangla" pitchFamily="34" charset="0"/>
                <a:cs typeface="Shonar Bangla" pitchFamily="34" charset="0"/>
              </a:rPr>
              <a:t>কান্ড বা তার শাখা-প্রশাখার পর্ব থেকে পাশের দিকে উৎপন্ন চ্যাপ্টা অঙ্গটি হলো পাতা । </a:t>
            </a:r>
            <a:endParaRPr lang="en-US" sz="20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71055" y="76200"/>
            <a:ext cx="8063345" cy="3798332"/>
            <a:chOff x="394855" y="685800"/>
            <a:chExt cx="8063345" cy="37983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38201" y="1433945"/>
              <a:ext cx="57818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845656" y="1429328"/>
              <a:ext cx="0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421595" y="1447800"/>
              <a:ext cx="0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617826" y="1417753"/>
              <a:ext cx="0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94855" y="2059632"/>
              <a:ext cx="748145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পত্র মূল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30235" y="2057400"/>
              <a:ext cx="1008609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বৃন্ত বা বোঁটা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27620" y="2025073"/>
              <a:ext cx="875561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পত্র ফলক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6665401" y="2394404"/>
              <a:ext cx="1" cy="19050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665400" y="2819400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665401" y="3311325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657556" y="3789309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672150" y="4287891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7162800" y="2634734"/>
              <a:ext cx="461986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শিরা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60316" y="3135868"/>
              <a:ext cx="928459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পত্র কিনারা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62800" y="3604643"/>
              <a:ext cx="1143000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 পত্র শীর্ষ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62800" y="4114800"/>
              <a:ext cx="1295400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মধ্যসিরা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92125" y="685800"/>
              <a:ext cx="26997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b="1" dirty="0">
                  <a:latin typeface="Shonar Bangla" pitchFamily="34" charset="0"/>
                  <a:cs typeface="Shonar Bangla" pitchFamily="34" charset="0"/>
                </a:rPr>
                <a:t>পাতার বিভিন্ন </a:t>
              </a:r>
              <a:r>
                <a:rPr lang="bn-BD" sz="3200" b="1" dirty="0" smtClean="0">
                  <a:latin typeface="Shonar Bangla" pitchFamily="34" charset="0"/>
                  <a:cs typeface="Shonar Bangla" pitchFamily="34" charset="0"/>
                </a:rPr>
                <a:t>অংশ </a:t>
              </a:r>
              <a:endParaRPr lang="en-US" sz="3200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r="27529" b="16708"/>
          <a:stretch/>
        </p:blipFill>
        <p:spPr>
          <a:xfrm>
            <a:off x="164200" y="2406636"/>
            <a:ext cx="4626798" cy="33845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696531" y="5077688"/>
            <a:ext cx="748145" cy="3070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Shonar Bangla" pitchFamily="34" charset="0"/>
                <a:cs typeface="Shonar Bangla" pitchFamily="34" charset="0"/>
              </a:rPr>
              <a:t>পত্র মূল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24173" y="4740132"/>
            <a:ext cx="1008609" cy="307010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BD" dirty="0">
                <a:latin typeface="Shonar Bangla" pitchFamily="34" charset="0"/>
                <a:cs typeface="Shonar Bangla" pitchFamily="34" charset="0"/>
              </a:rPr>
              <a:t>বৃন্ত বা বোঁটা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327533" y="2382506"/>
            <a:ext cx="751969" cy="2824557"/>
            <a:chOff x="5257800" y="2682413"/>
            <a:chExt cx="751969" cy="3397935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682413"/>
              <a:ext cx="751969" cy="3397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5638800" y="3581400"/>
              <a:ext cx="317855" cy="147732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পত্র ফলক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717933" y="5419799"/>
            <a:ext cx="1151697" cy="30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Shonar Bangla" pitchFamily="34" charset="0"/>
                <a:cs typeface="Shonar Bangla" pitchFamily="34" charset="0"/>
              </a:rPr>
              <a:t>পত্রমূল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34675" y="3115365"/>
            <a:ext cx="928459" cy="1403836"/>
            <a:chOff x="4734675" y="3572565"/>
            <a:chExt cx="928459" cy="1403836"/>
          </a:xfrm>
        </p:grpSpPr>
        <p:sp>
          <p:nvSpPr>
            <p:cNvPr id="28" name="Rectangle 27"/>
            <p:cNvSpPr/>
            <p:nvPr/>
          </p:nvSpPr>
          <p:spPr>
            <a:xfrm>
              <a:off x="4805260" y="4607069"/>
              <a:ext cx="74976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 মধ্যসিরা </a:t>
              </a:r>
              <a:endParaRPr lang="bn-BD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63315" y="4319949"/>
              <a:ext cx="510076" cy="3070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শিরা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34675" y="4000875"/>
              <a:ext cx="928459" cy="3070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পত্র কিনারা 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56404" y="3572565"/>
              <a:ext cx="798617" cy="3070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পত্র শীর্ষ  </a:t>
              </a:r>
            </a:p>
          </p:txBody>
        </p:sp>
      </p:grpSp>
      <p:pic>
        <p:nvPicPr>
          <p:cNvPr id="34" name="Picture 2" descr="C:\Users\noosorat\Downloads\slide7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6" y="2025134"/>
            <a:ext cx="6477000" cy="468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16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16960E0-D12D-47DD-A290-BDF5ADC80A33}"/>
              </a:ext>
            </a:extLst>
          </p:cNvPr>
          <p:cNvSpPr txBox="1"/>
          <p:nvPr/>
        </p:nvSpPr>
        <p:spPr>
          <a:xfrm>
            <a:off x="338407" y="4886265"/>
            <a:ext cx="5300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১।  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চিহ্নিত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চিত্রটির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নাম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?</a:t>
            </a:r>
            <a:endParaRPr lang="en-US" sz="2000" b="1" baseline="-25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16960E0-D12D-47DD-A290-BDF5ADC80A33}"/>
              </a:ext>
            </a:extLst>
          </p:cNvPr>
          <p:cNvSpPr txBox="1"/>
          <p:nvPr/>
        </p:nvSpPr>
        <p:spPr>
          <a:xfrm>
            <a:off x="338407" y="5311914"/>
            <a:ext cx="4365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২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চিহ্নিত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চিত্রটির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কয়টি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অংশ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থাকে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	   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অংশ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গুলোর নাম লিখ ? </a:t>
            </a:r>
            <a:endParaRPr lang="en-US" sz="20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1425" y="152400"/>
            <a:ext cx="2181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একক কাজ 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6000" y="1935479"/>
            <a:ext cx="2133600" cy="1903096"/>
            <a:chOff x="6477000" y="279142"/>
            <a:chExt cx="2133600" cy="1903096"/>
          </a:xfrm>
        </p:grpSpPr>
        <p:sp>
          <p:nvSpPr>
            <p:cNvPr id="12" name="Explosion 1 3"/>
            <p:cNvSpPr/>
            <p:nvPr/>
          </p:nvSpPr>
          <p:spPr>
            <a:xfrm>
              <a:off x="6477000" y="279142"/>
              <a:ext cx="2133600" cy="1903096"/>
            </a:xfrm>
            <a:custGeom>
              <a:avLst/>
              <a:gdLst>
                <a:gd name="connsiteX0" fmla="*/ 10800 w 21600"/>
                <a:gd name="connsiteY0" fmla="*/ 5800 h 21600"/>
                <a:gd name="connsiteX1" fmla="*/ 14522 w 21600"/>
                <a:gd name="connsiteY1" fmla="*/ 0 h 21600"/>
                <a:gd name="connsiteX2" fmla="*/ 14155 w 21600"/>
                <a:gd name="connsiteY2" fmla="*/ 5325 h 21600"/>
                <a:gd name="connsiteX3" fmla="*/ 18380 w 21600"/>
                <a:gd name="connsiteY3" fmla="*/ 4457 h 21600"/>
                <a:gd name="connsiteX4" fmla="*/ 16702 w 21600"/>
                <a:gd name="connsiteY4" fmla="*/ 7315 h 21600"/>
                <a:gd name="connsiteX5" fmla="*/ 21097 w 21600"/>
                <a:gd name="connsiteY5" fmla="*/ 8137 h 21600"/>
                <a:gd name="connsiteX6" fmla="*/ 17607 w 21600"/>
                <a:gd name="connsiteY6" fmla="*/ 10475 h 21600"/>
                <a:gd name="connsiteX7" fmla="*/ 21600 w 21600"/>
                <a:gd name="connsiteY7" fmla="*/ 13290 h 21600"/>
                <a:gd name="connsiteX8" fmla="*/ 16837 w 21600"/>
                <a:gd name="connsiteY8" fmla="*/ 12942 h 21600"/>
                <a:gd name="connsiteX9" fmla="*/ 18145 w 21600"/>
                <a:gd name="connsiteY9" fmla="*/ 18095 h 21600"/>
                <a:gd name="connsiteX10" fmla="*/ 14020 w 21600"/>
                <a:gd name="connsiteY10" fmla="*/ 14457 h 21600"/>
                <a:gd name="connsiteX11" fmla="*/ 13247 w 21600"/>
                <a:gd name="connsiteY11" fmla="*/ 19737 h 21600"/>
                <a:gd name="connsiteX12" fmla="*/ 10532 w 21600"/>
                <a:gd name="connsiteY12" fmla="*/ 14935 h 21600"/>
                <a:gd name="connsiteX13" fmla="*/ 8485 w 21600"/>
                <a:gd name="connsiteY13" fmla="*/ 21600 h 21600"/>
                <a:gd name="connsiteX14" fmla="*/ 7715 w 21600"/>
                <a:gd name="connsiteY14" fmla="*/ 15627 h 21600"/>
                <a:gd name="connsiteX15" fmla="*/ 4762 w 21600"/>
                <a:gd name="connsiteY15" fmla="*/ 17617 h 21600"/>
                <a:gd name="connsiteX16" fmla="*/ 5667 w 21600"/>
                <a:gd name="connsiteY16" fmla="*/ 13937 h 21600"/>
                <a:gd name="connsiteX17" fmla="*/ 135 w 21600"/>
                <a:gd name="connsiteY17" fmla="*/ 14587 h 21600"/>
                <a:gd name="connsiteX18" fmla="*/ 3722 w 21600"/>
                <a:gd name="connsiteY18" fmla="*/ 11775 h 21600"/>
                <a:gd name="connsiteX19" fmla="*/ 0 w 21600"/>
                <a:gd name="connsiteY19" fmla="*/ 8615 h 21600"/>
                <a:gd name="connsiteX20" fmla="*/ 4627 w 21600"/>
                <a:gd name="connsiteY20" fmla="*/ 7617 h 21600"/>
                <a:gd name="connsiteX21" fmla="*/ 370 w 21600"/>
                <a:gd name="connsiteY21" fmla="*/ 2295 h 21600"/>
                <a:gd name="connsiteX22" fmla="*/ 7312 w 21600"/>
                <a:gd name="connsiteY22" fmla="*/ 6320 h 21600"/>
                <a:gd name="connsiteX23" fmla="*/ 8352 w 21600"/>
                <a:gd name="connsiteY23" fmla="*/ 2295 h 21600"/>
                <a:gd name="connsiteX24" fmla="*/ 10800 w 21600"/>
                <a:gd name="connsiteY24" fmla="*/ 5800 h 21600"/>
                <a:gd name="connsiteX0" fmla="*/ 10800 w 21600"/>
                <a:gd name="connsiteY0" fmla="*/ 8455 h 24255"/>
                <a:gd name="connsiteX1" fmla="*/ 14522 w 21600"/>
                <a:gd name="connsiteY1" fmla="*/ 2655 h 24255"/>
                <a:gd name="connsiteX2" fmla="*/ 14155 w 21600"/>
                <a:gd name="connsiteY2" fmla="*/ 7980 h 24255"/>
                <a:gd name="connsiteX3" fmla="*/ 18380 w 21600"/>
                <a:gd name="connsiteY3" fmla="*/ 7112 h 24255"/>
                <a:gd name="connsiteX4" fmla="*/ 16702 w 21600"/>
                <a:gd name="connsiteY4" fmla="*/ 9970 h 24255"/>
                <a:gd name="connsiteX5" fmla="*/ 21097 w 21600"/>
                <a:gd name="connsiteY5" fmla="*/ 10792 h 24255"/>
                <a:gd name="connsiteX6" fmla="*/ 17607 w 21600"/>
                <a:gd name="connsiteY6" fmla="*/ 13130 h 24255"/>
                <a:gd name="connsiteX7" fmla="*/ 21600 w 21600"/>
                <a:gd name="connsiteY7" fmla="*/ 15945 h 24255"/>
                <a:gd name="connsiteX8" fmla="*/ 16837 w 21600"/>
                <a:gd name="connsiteY8" fmla="*/ 15597 h 24255"/>
                <a:gd name="connsiteX9" fmla="*/ 18145 w 21600"/>
                <a:gd name="connsiteY9" fmla="*/ 20750 h 24255"/>
                <a:gd name="connsiteX10" fmla="*/ 14020 w 21600"/>
                <a:gd name="connsiteY10" fmla="*/ 17112 h 24255"/>
                <a:gd name="connsiteX11" fmla="*/ 13247 w 21600"/>
                <a:gd name="connsiteY11" fmla="*/ 22392 h 24255"/>
                <a:gd name="connsiteX12" fmla="*/ 10532 w 21600"/>
                <a:gd name="connsiteY12" fmla="*/ 17590 h 24255"/>
                <a:gd name="connsiteX13" fmla="*/ 8485 w 21600"/>
                <a:gd name="connsiteY13" fmla="*/ 24255 h 24255"/>
                <a:gd name="connsiteX14" fmla="*/ 7715 w 21600"/>
                <a:gd name="connsiteY14" fmla="*/ 18282 h 24255"/>
                <a:gd name="connsiteX15" fmla="*/ 4762 w 21600"/>
                <a:gd name="connsiteY15" fmla="*/ 20272 h 24255"/>
                <a:gd name="connsiteX16" fmla="*/ 5667 w 21600"/>
                <a:gd name="connsiteY16" fmla="*/ 16592 h 24255"/>
                <a:gd name="connsiteX17" fmla="*/ 135 w 21600"/>
                <a:gd name="connsiteY17" fmla="*/ 17242 h 24255"/>
                <a:gd name="connsiteX18" fmla="*/ 3722 w 21600"/>
                <a:gd name="connsiteY18" fmla="*/ 14430 h 24255"/>
                <a:gd name="connsiteX19" fmla="*/ 0 w 21600"/>
                <a:gd name="connsiteY19" fmla="*/ 11270 h 24255"/>
                <a:gd name="connsiteX20" fmla="*/ 4627 w 21600"/>
                <a:gd name="connsiteY20" fmla="*/ 10272 h 24255"/>
                <a:gd name="connsiteX21" fmla="*/ 370 w 21600"/>
                <a:gd name="connsiteY21" fmla="*/ 4950 h 24255"/>
                <a:gd name="connsiteX22" fmla="*/ 7312 w 21600"/>
                <a:gd name="connsiteY22" fmla="*/ 8975 h 24255"/>
                <a:gd name="connsiteX23" fmla="*/ 7227 w 21600"/>
                <a:gd name="connsiteY23" fmla="*/ 0 h 24255"/>
                <a:gd name="connsiteX24" fmla="*/ 10800 w 21600"/>
                <a:gd name="connsiteY24" fmla="*/ 8455 h 24255"/>
                <a:gd name="connsiteX0" fmla="*/ 10800 w 21600"/>
                <a:gd name="connsiteY0" fmla="*/ 8455 h 24255"/>
                <a:gd name="connsiteX1" fmla="*/ 14522 w 21600"/>
                <a:gd name="connsiteY1" fmla="*/ 2655 h 24255"/>
                <a:gd name="connsiteX2" fmla="*/ 14155 w 21600"/>
                <a:gd name="connsiteY2" fmla="*/ 7980 h 24255"/>
                <a:gd name="connsiteX3" fmla="*/ 18380 w 21600"/>
                <a:gd name="connsiteY3" fmla="*/ 7112 h 24255"/>
                <a:gd name="connsiteX4" fmla="*/ 14677 w 21600"/>
                <a:gd name="connsiteY4" fmla="*/ 11545 h 24255"/>
                <a:gd name="connsiteX5" fmla="*/ 21097 w 21600"/>
                <a:gd name="connsiteY5" fmla="*/ 10792 h 24255"/>
                <a:gd name="connsiteX6" fmla="*/ 17607 w 21600"/>
                <a:gd name="connsiteY6" fmla="*/ 13130 h 24255"/>
                <a:gd name="connsiteX7" fmla="*/ 21600 w 21600"/>
                <a:gd name="connsiteY7" fmla="*/ 15945 h 24255"/>
                <a:gd name="connsiteX8" fmla="*/ 16837 w 21600"/>
                <a:gd name="connsiteY8" fmla="*/ 15597 h 24255"/>
                <a:gd name="connsiteX9" fmla="*/ 18145 w 21600"/>
                <a:gd name="connsiteY9" fmla="*/ 20750 h 24255"/>
                <a:gd name="connsiteX10" fmla="*/ 14020 w 21600"/>
                <a:gd name="connsiteY10" fmla="*/ 17112 h 24255"/>
                <a:gd name="connsiteX11" fmla="*/ 13247 w 21600"/>
                <a:gd name="connsiteY11" fmla="*/ 22392 h 24255"/>
                <a:gd name="connsiteX12" fmla="*/ 10532 w 21600"/>
                <a:gd name="connsiteY12" fmla="*/ 17590 h 24255"/>
                <a:gd name="connsiteX13" fmla="*/ 8485 w 21600"/>
                <a:gd name="connsiteY13" fmla="*/ 24255 h 24255"/>
                <a:gd name="connsiteX14" fmla="*/ 7715 w 21600"/>
                <a:gd name="connsiteY14" fmla="*/ 18282 h 24255"/>
                <a:gd name="connsiteX15" fmla="*/ 4762 w 21600"/>
                <a:gd name="connsiteY15" fmla="*/ 20272 h 24255"/>
                <a:gd name="connsiteX16" fmla="*/ 5667 w 21600"/>
                <a:gd name="connsiteY16" fmla="*/ 16592 h 24255"/>
                <a:gd name="connsiteX17" fmla="*/ 135 w 21600"/>
                <a:gd name="connsiteY17" fmla="*/ 17242 h 24255"/>
                <a:gd name="connsiteX18" fmla="*/ 3722 w 21600"/>
                <a:gd name="connsiteY18" fmla="*/ 14430 h 24255"/>
                <a:gd name="connsiteX19" fmla="*/ 0 w 21600"/>
                <a:gd name="connsiteY19" fmla="*/ 11270 h 24255"/>
                <a:gd name="connsiteX20" fmla="*/ 4627 w 21600"/>
                <a:gd name="connsiteY20" fmla="*/ 10272 h 24255"/>
                <a:gd name="connsiteX21" fmla="*/ 370 w 21600"/>
                <a:gd name="connsiteY21" fmla="*/ 4950 h 24255"/>
                <a:gd name="connsiteX22" fmla="*/ 7312 w 21600"/>
                <a:gd name="connsiteY22" fmla="*/ 8975 h 24255"/>
                <a:gd name="connsiteX23" fmla="*/ 7227 w 21600"/>
                <a:gd name="connsiteY23" fmla="*/ 0 h 24255"/>
                <a:gd name="connsiteX24" fmla="*/ 10800 w 21600"/>
                <a:gd name="connsiteY24" fmla="*/ 8455 h 24255"/>
                <a:gd name="connsiteX0" fmla="*/ 10800 w 21600"/>
                <a:gd name="connsiteY0" fmla="*/ 7555 h 23355"/>
                <a:gd name="connsiteX1" fmla="*/ 14522 w 21600"/>
                <a:gd name="connsiteY1" fmla="*/ 1755 h 23355"/>
                <a:gd name="connsiteX2" fmla="*/ 14155 w 21600"/>
                <a:gd name="connsiteY2" fmla="*/ 7080 h 23355"/>
                <a:gd name="connsiteX3" fmla="*/ 18380 w 21600"/>
                <a:gd name="connsiteY3" fmla="*/ 6212 h 23355"/>
                <a:gd name="connsiteX4" fmla="*/ 14677 w 21600"/>
                <a:gd name="connsiteY4" fmla="*/ 10645 h 23355"/>
                <a:gd name="connsiteX5" fmla="*/ 21097 w 21600"/>
                <a:gd name="connsiteY5" fmla="*/ 9892 h 23355"/>
                <a:gd name="connsiteX6" fmla="*/ 17607 w 21600"/>
                <a:gd name="connsiteY6" fmla="*/ 12230 h 23355"/>
                <a:gd name="connsiteX7" fmla="*/ 21600 w 21600"/>
                <a:gd name="connsiteY7" fmla="*/ 15045 h 23355"/>
                <a:gd name="connsiteX8" fmla="*/ 16837 w 21600"/>
                <a:gd name="connsiteY8" fmla="*/ 14697 h 23355"/>
                <a:gd name="connsiteX9" fmla="*/ 18145 w 21600"/>
                <a:gd name="connsiteY9" fmla="*/ 19850 h 23355"/>
                <a:gd name="connsiteX10" fmla="*/ 14020 w 21600"/>
                <a:gd name="connsiteY10" fmla="*/ 16212 h 23355"/>
                <a:gd name="connsiteX11" fmla="*/ 13247 w 21600"/>
                <a:gd name="connsiteY11" fmla="*/ 21492 h 23355"/>
                <a:gd name="connsiteX12" fmla="*/ 10532 w 21600"/>
                <a:gd name="connsiteY12" fmla="*/ 16690 h 23355"/>
                <a:gd name="connsiteX13" fmla="*/ 8485 w 21600"/>
                <a:gd name="connsiteY13" fmla="*/ 23355 h 23355"/>
                <a:gd name="connsiteX14" fmla="*/ 7715 w 21600"/>
                <a:gd name="connsiteY14" fmla="*/ 17382 h 23355"/>
                <a:gd name="connsiteX15" fmla="*/ 4762 w 21600"/>
                <a:gd name="connsiteY15" fmla="*/ 19372 h 23355"/>
                <a:gd name="connsiteX16" fmla="*/ 5667 w 21600"/>
                <a:gd name="connsiteY16" fmla="*/ 15692 h 23355"/>
                <a:gd name="connsiteX17" fmla="*/ 135 w 21600"/>
                <a:gd name="connsiteY17" fmla="*/ 16342 h 23355"/>
                <a:gd name="connsiteX18" fmla="*/ 3722 w 21600"/>
                <a:gd name="connsiteY18" fmla="*/ 13530 h 23355"/>
                <a:gd name="connsiteX19" fmla="*/ 0 w 21600"/>
                <a:gd name="connsiteY19" fmla="*/ 10370 h 23355"/>
                <a:gd name="connsiteX20" fmla="*/ 4627 w 21600"/>
                <a:gd name="connsiteY20" fmla="*/ 9372 h 23355"/>
                <a:gd name="connsiteX21" fmla="*/ 370 w 21600"/>
                <a:gd name="connsiteY21" fmla="*/ 4050 h 23355"/>
                <a:gd name="connsiteX22" fmla="*/ 7312 w 21600"/>
                <a:gd name="connsiteY22" fmla="*/ 8075 h 23355"/>
                <a:gd name="connsiteX23" fmla="*/ 7227 w 21600"/>
                <a:gd name="connsiteY23" fmla="*/ 0 h 23355"/>
                <a:gd name="connsiteX24" fmla="*/ 10800 w 21600"/>
                <a:gd name="connsiteY24" fmla="*/ 7555 h 2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00" h="23355">
                  <a:moveTo>
                    <a:pt x="10800" y="7555"/>
                  </a:moveTo>
                  <a:lnTo>
                    <a:pt x="14522" y="1755"/>
                  </a:lnTo>
                  <a:cubicBezTo>
                    <a:pt x="14400" y="3530"/>
                    <a:pt x="14277" y="5305"/>
                    <a:pt x="14155" y="7080"/>
                  </a:cubicBezTo>
                  <a:lnTo>
                    <a:pt x="18380" y="6212"/>
                  </a:lnTo>
                  <a:lnTo>
                    <a:pt x="14677" y="10645"/>
                  </a:lnTo>
                  <a:lnTo>
                    <a:pt x="21097" y="9892"/>
                  </a:lnTo>
                  <a:lnTo>
                    <a:pt x="17607" y="12230"/>
                  </a:lnTo>
                  <a:lnTo>
                    <a:pt x="21600" y="15045"/>
                  </a:lnTo>
                  <a:lnTo>
                    <a:pt x="16837" y="14697"/>
                  </a:lnTo>
                  <a:lnTo>
                    <a:pt x="18145" y="19850"/>
                  </a:lnTo>
                  <a:lnTo>
                    <a:pt x="14020" y="16212"/>
                  </a:lnTo>
                  <a:lnTo>
                    <a:pt x="13247" y="21492"/>
                  </a:lnTo>
                  <a:lnTo>
                    <a:pt x="10532" y="16690"/>
                  </a:lnTo>
                  <a:lnTo>
                    <a:pt x="8485" y="23355"/>
                  </a:lnTo>
                  <a:cubicBezTo>
                    <a:pt x="8228" y="21364"/>
                    <a:pt x="7972" y="19373"/>
                    <a:pt x="7715" y="17382"/>
                  </a:cubicBezTo>
                  <a:lnTo>
                    <a:pt x="4762" y="19372"/>
                  </a:lnTo>
                  <a:lnTo>
                    <a:pt x="5667" y="15692"/>
                  </a:lnTo>
                  <a:lnTo>
                    <a:pt x="135" y="16342"/>
                  </a:lnTo>
                  <a:lnTo>
                    <a:pt x="3722" y="13530"/>
                  </a:lnTo>
                  <a:lnTo>
                    <a:pt x="0" y="10370"/>
                  </a:lnTo>
                  <a:lnTo>
                    <a:pt x="4627" y="9372"/>
                  </a:lnTo>
                  <a:lnTo>
                    <a:pt x="370" y="4050"/>
                  </a:lnTo>
                  <a:lnTo>
                    <a:pt x="7312" y="8075"/>
                  </a:lnTo>
                  <a:cubicBezTo>
                    <a:pt x="7284" y="5083"/>
                    <a:pt x="7255" y="2992"/>
                    <a:pt x="7227" y="0"/>
                  </a:cubicBezTo>
                  <a:lnTo>
                    <a:pt x="10800" y="7555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29425" y="1000125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Shonar Bangla" pitchFamily="34" charset="0"/>
                  <a:cs typeface="Shonar Bangla" pitchFamily="34" charset="0"/>
                </a:rPr>
                <a:t>তোমরা</a:t>
              </a:r>
              <a:r>
                <a:rPr lang="en-US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 smtClean="0">
                  <a:latin typeface="Shonar Bangla" pitchFamily="34" charset="0"/>
                  <a:cs typeface="Shonar Bangla" pitchFamily="34" charset="0"/>
                </a:rPr>
                <a:t>উত্তর</a:t>
              </a:r>
              <a:r>
                <a:rPr lang="en-US" b="1" dirty="0">
                  <a:latin typeface="Shonar Bangla" pitchFamily="34" charset="0"/>
                  <a:cs typeface="Shonar Bangla" pitchFamily="34" charset="0"/>
                </a:rPr>
                <a:t>  </a:t>
              </a:r>
              <a:r>
                <a:rPr lang="en-US" b="1" dirty="0" err="1" smtClean="0">
                  <a:latin typeface="Shonar Bangla" pitchFamily="34" charset="0"/>
                  <a:cs typeface="Shonar Bangla" pitchFamily="34" charset="0"/>
                </a:rPr>
                <a:t>মিলিয়ে</a:t>
              </a:r>
              <a:r>
                <a:rPr lang="en-US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 smtClean="0">
                  <a:latin typeface="Shonar Bangla" pitchFamily="34" charset="0"/>
                  <a:cs typeface="Shonar Bangla" pitchFamily="34" charset="0"/>
                </a:rPr>
                <a:t>নাউ</a:t>
              </a:r>
              <a:endParaRPr lang="en-US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867400" y="452437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১)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চিহ্নিত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চিত্রটির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নাম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পাত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4905375"/>
            <a:ext cx="301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২)  ক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চিহ্নিত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চিত্রটির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৩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টি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অংশ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থাকে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যথা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-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       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বৃন্ত 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বোঁটা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পত্র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মূল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পত্র ফলক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48200" y="4067175"/>
            <a:ext cx="114300" cy="1752600"/>
            <a:chOff x="4648200" y="3886200"/>
            <a:chExt cx="114300" cy="17526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703656" y="3886200"/>
              <a:ext cx="0" cy="1752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762500" y="4143375"/>
              <a:ext cx="0" cy="123831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648200" y="4171890"/>
              <a:ext cx="0" cy="123831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905000" y="4191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চিত্রঃ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ক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8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6448" y="4899333"/>
            <a:ext cx="2835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* </a:t>
            </a:r>
            <a:r>
              <a:rPr lang="bn-BD" sz="2000" dirty="0" smtClean="0">
                <a:latin typeface="Shonar Bangla" pitchFamily="34" charset="0"/>
                <a:cs typeface="Shonar Bangla" pitchFamily="34" charset="0"/>
              </a:rPr>
              <a:t>প</a:t>
            </a:r>
            <a:r>
              <a:rPr lang="en-US" sz="2000" dirty="0" err="1" smtClean="0">
                <a:latin typeface="Shonar Bangla" pitchFamily="34" charset="0"/>
                <a:cs typeface="Shonar Bangla" pitchFamily="34" charset="0"/>
              </a:rPr>
              <a:t>ত্রমূল</a:t>
            </a: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dirty="0" smtClean="0">
                <a:latin typeface="Shonar Bangla" pitchFamily="34" charset="0"/>
                <a:cs typeface="Shonar Bangla" pitchFamily="34" charset="0"/>
              </a:rPr>
              <a:t>কান্ড বা শাখা-প্রশাখার গায়ে সাথে যুক্ত থাকে</a:t>
            </a: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52775" y="76199"/>
            <a:ext cx="2845751" cy="923387"/>
          </a:xfrm>
          <a:custGeom>
            <a:avLst/>
            <a:gdLst>
              <a:gd name="connsiteX0" fmla="*/ 0 w 1947969"/>
              <a:gd name="connsiteY0" fmla="*/ 0 h 923330"/>
              <a:gd name="connsiteX1" fmla="*/ 1947969 w 1947969"/>
              <a:gd name="connsiteY1" fmla="*/ 0 h 923330"/>
              <a:gd name="connsiteX2" fmla="*/ 1947969 w 1947969"/>
              <a:gd name="connsiteY2" fmla="*/ 923330 h 923330"/>
              <a:gd name="connsiteX3" fmla="*/ 0 w 1947969"/>
              <a:gd name="connsiteY3" fmla="*/ 923330 h 923330"/>
              <a:gd name="connsiteX4" fmla="*/ 0 w 1947969"/>
              <a:gd name="connsiteY4" fmla="*/ 0 h 923330"/>
              <a:gd name="connsiteX0" fmla="*/ 0 w 1947986"/>
              <a:gd name="connsiteY0" fmla="*/ 0 h 923330"/>
              <a:gd name="connsiteX1" fmla="*/ 1947969 w 1947986"/>
              <a:gd name="connsiteY1" fmla="*/ 0 h 923330"/>
              <a:gd name="connsiteX2" fmla="*/ 1847850 w 1947986"/>
              <a:gd name="connsiteY2" fmla="*/ 428625 h 923330"/>
              <a:gd name="connsiteX3" fmla="*/ 1947969 w 1947986"/>
              <a:gd name="connsiteY3" fmla="*/ 923330 h 923330"/>
              <a:gd name="connsiteX4" fmla="*/ 0 w 1947986"/>
              <a:gd name="connsiteY4" fmla="*/ 923330 h 923330"/>
              <a:gd name="connsiteX5" fmla="*/ 0 w 1947986"/>
              <a:gd name="connsiteY5" fmla="*/ 0 h 923330"/>
              <a:gd name="connsiteX0" fmla="*/ 0 w 1947986"/>
              <a:gd name="connsiteY0" fmla="*/ 0 h 923330"/>
              <a:gd name="connsiteX1" fmla="*/ 1947969 w 1947986"/>
              <a:gd name="connsiteY1" fmla="*/ 0 h 923330"/>
              <a:gd name="connsiteX2" fmla="*/ 1847850 w 1947986"/>
              <a:gd name="connsiteY2" fmla="*/ 428625 h 923330"/>
              <a:gd name="connsiteX3" fmla="*/ 1947969 w 1947986"/>
              <a:gd name="connsiteY3" fmla="*/ 923330 h 923330"/>
              <a:gd name="connsiteX4" fmla="*/ 0 w 1947986"/>
              <a:gd name="connsiteY4" fmla="*/ 923330 h 923330"/>
              <a:gd name="connsiteX5" fmla="*/ 76199 w 1947986"/>
              <a:gd name="connsiteY5" fmla="*/ 381000 h 923330"/>
              <a:gd name="connsiteX6" fmla="*/ 0 w 1947986"/>
              <a:gd name="connsiteY6" fmla="*/ 0 h 923330"/>
              <a:gd name="connsiteX0" fmla="*/ 0 w 1947986"/>
              <a:gd name="connsiteY0" fmla="*/ 0 h 923330"/>
              <a:gd name="connsiteX1" fmla="*/ 1947969 w 1947986"/>
              <a:gd name="connsiteY1" fmla="*/ 0 h 923330"/>
              <a:gd name="connsiteX2" fmla="*/ 1847850 w 1947986"/>
              <a:gd name="connsiteY2" fmla="*/ 428625 h 923330"/>
              <a:gd name="connsiteX3" fmla="*/ 1947969 w 1947986"/>
              <a:gd name="connsiteY3" fmla="*/ 923330 h 923330"/>
              <a:gd name="connsiteX4" fmla="*/ 904874 w 1947986"/>
              <a:gd name="connsiteY4" fmla="*/ 800100 h 923330"/>
              <a:gd name="connsiteX5" fmla="*/ 0 w 1947986"/>
              <a:gd name="connsiteY5" fmla="*/ 923330 h 923330"/>
              <a:gd name="connsiteX6" fmla="*/ 76199 w 1947986"/>
              <a:gd name="connsiteY6" fmla="*/ 381000 h 923330"/>
              <a:gd name="connsiteX7" fmla="*/ 0 w 1947986"/>
              <a:gd name="connsiteY7" fmla="*/ 0 h 923330"/>
              <a:gd name="connsiteX0" fmla="*/ 0 w 1947986"/>
              <a:gd name="connsiteY0" fmla="*/ 57 h 923387"/>
              <a:gd name="connsiteX1" fmla="*/ 962024 w 1947986"/>
              <a:gd name="connsiteY1" fmla="*/ 123882 h 923387"/>
              <a:gd name="connsiteX2" fmla="*/ 1947969 w 1947986"/>
              <a:gd name="connsiteY2" fmla="*/ 57 h 923387"/>
              <a:gd name="connsiteX3" fmla="*/ 1847850 w 1947986"/>
              <a:gd name="connsiteY3" fmla="*/ 428682 h 923387"/>
              <a:gd name="connsiteX4" fmla="*/ 1947969 w 1947986"/>
              <a:gd name="connsiteY4" fmla="*/ 923387 h 923387"/>
              <a:gd name="connsiteX5" fmla="*/ 904874 w 1947986"/>
              <a:gd name="connsiteY5" fmla="*/ 800157 h 923387"/>
              <a:gd name="connsiteX6" fmla="*/ 0 w 1947986"/>
              <a:gd name="connsiteY6" fmla="*/ 923387 h 923387"/>
              <a:gd name="connsiteX7" fmla="*/ 76199 w 1947986"/>
              <a:gd name="connsiteY7" fmla="*/ 381057 h 923387"/>
              <a:gd name="connsiteX8" fmla="*/ 0 w 1947986"/>
              <a:gd name="connsiteY8" fmla="*/ 57 h 92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7986" h="923387">
                <a:moveTo>
                  <a:pt x="0" y="57"/>
                </a:moveTo>
                <a:cubicBezTo>
                  <a:pt x="317500" y="-3118"/>
                  <a:pt x="644524" y="127057"/>
                  <a:pt x="962024" y="123882"/>
                </a:cubicBezTo>
                <a:lnTo>
                  <a:pt x="1947969" y="57"/>
                </a:lnTo>
                <a:cubicBezTo>
                  <a:pt x="1949521" y="139757"/>
                  <a:pt x="1846298" y="288982"/>
                  <a:pt x="1847850" y="428682"/>
                </a:cubicBezTo>
                <a:lnTo>
                  <a:pt x="1947969" y="923387"/>
                </a:lnTo>
                <a:cubicBezTo>
                  <a:pt x="1603446" y="920410"/>
                  <a:pt x="1249397" y="803134"/>
                  <a:pt x="904874" y="800157"/>
                </a:cubicBezTo>
                <a:lnTo>
                  <a:pt x="0" y="923387"/>
                </a:lnTo>
                <a:cubicBezTo>
                  <a:pt x="0" y="745785"/>
                  <a:pt x="76199" y="558659"/>
                  <a:pt x="76199" y="381057"/>
                </a:cubicBezTo>
                <a:lnTo>
                  <a:pt x="0" y="57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পত্র মূল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7124" y="4927937"/>
            <a:ext cx="2835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* </a:t>
            </a:r>
            <a:r>
              <a:rPr lang="bn-BD" sz="2000" dirty="0" smtClean="0">
                <a:latin typeface="Shonar Bangla" pitchFamily="34" charset="0"/>
                <a:cs typeface="Shonar Bangla" pitchFamily="34" charset="0"/>
              </a:rPr>
              <a:t>কোন কোন  প</a:t>
            </a:r>
            <a:r>
              <a:rPr lang="en-US" sz="2000" dirty="0" err="1" smtClean="0">
                <a:latin typeface="Shonar Bangla" pitchFamily="34" charset="0"/>
                <a:cs typeface="Shonar Bangla" pitchFamily="34" charset="0"/>
              </a:rPr>
              <a:t>ত্রমূল</a:t>
            </a:r>
            <a:r>
              <a:rPr lang="bn-BD" sz="2000" dirty="0" smtClean="0">
                <a:latin typeface="Shonar Bangla" pitchFamily="34" charset="0"/>
                <a:cs typeface="Shonar Bangla" pitchFamily="34" charset="0"/>
              </a:rPr>
              <a:t> পাশ থেকে পত্র সদৃশ্য অংশ বের হয়, এগুলোকে উপপত্র বলে ।</a:t>
            </a: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" name="Picture 2" descr="G:\DDDDDDDDDDDDDDD\slide8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63" b="53931"/>
          <a:stretch/>
        </p:blipFill>
        <p:spPr bwMode="auto">
          <a:xfrm>
            <a:off x="5257800" y="1320968"/>
            <a:ext cx="2874326" cy="3287287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34724" y="1320969"/>
            <a:ext cx="2827676" cy="3287287"/>
            <a:chOff x="152400" y="1143000"/>
            <a:chExt cx="2827676" cy="328728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43000"/>
              <a:ext cx="2827676" cy="3287287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2200275" y="3400425"/>
              <a:ext cx="3048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287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590</Words>
  <Application>Microsoft Office PowerPoint</Application>
  <PresentationFormat>On-screen Show (4:3)</PresentationFormat>
  <Paragraphs>100</Paragraphs>
  <Slides>17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NURUL ISLAM</dc:creator>
  <cp:lastModifiedBy>noosorat</cp:lastModifiedBy>
  <cp:revision>412</cp:revision>
  <dcterms:created xsi:type="dcterms:W3CDTF">2006-08-16T00:00:00Z</dcterms:created>
  <dcterms:modified xsi:type="dcterms:W3CDTF">2019-12-07T14:03:03Z</dcterms:modified>
</cp:coreProperties>
</file>