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1" r:id="rId3"/>
    <p:sldId id="288" r:id="rId4"/>
    <p:sldId id="304" r:id="rId5"/>
    <p:sldId id="317" r:id="rId6"/>
    <p:sldId id="302" r:id="rId7"/>
    <p:sldId id="258" r:id="rId8"/>
    <p:sldId id="292" r:id="rId9"/>
    <p:sldId id="309" r:id="rId10"/>
    <p:sldId id="306" r:id="rId11"/>
    <p:sldId id="308" r:id="rId12"/>
    <p:sldId id="307" r:id="rId13"/>
    <p:sldId id="285" r:id="rId14"/>
    <p:sldId id="284" r:id="rId15"/>
    <p:sldId id="281" r:id="rId16"/>
    <p:sldId id="260" r:id="rId17"/>
    <p:sldId id="262" r:id="rId18"/>
    <p:sldId id="263" r:id="rId19"/>
    <p:sldId id="282" r:id="rId20"/>
    <p:sldId id="280" r:id="rId21"/>
    <p:sldId id="290" r:id="rId22"/>
    <p:sldId id="286" r:id="rId23"/>
    <p:sldId id="296" r:id="rId24"/>
    <p:sldId id="313" r:id="rId25"/>
    <p:sldId id="315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40E5C-A7B8-453F-9A23-C140EC5BC84A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C151C0-EF21-4BBE-9991-FAD5B8417BD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14D9C21-144F-4C50-BF6D-E7076E9E5EF6}" type="parTrans" cxnId="{BF32FBFD-B919-4343-904B-700D01189B49}">
      <dgm:prSet/>
      <dgm:spPr/>
      <dgm:t>
        <a:bodyPr/>
        <a:lstStyle/>
        <a:p>
          <a:endParaRPr lang="en-US"/>
        </a:p>
      </dgm:t>
    </dgm:pt>
    <dgm:pt modelId="{7C00E92E-C304-4396-ABEB-AC38CDD8E346}" type="sibTrans" cxnId="{BF32FBFD-B919-4343-904B-700D01189B49}">
      <dgm:prSet/>
      <dgm:spPr/>
      <dgm:t>
        <a:bodyPr/>
        <a:lstStyle/>
        <a:p>
          <a:endParaRPr lang="en-US"/>
        </a:p>
      </dgm:t>
    </dgm:pt>
    <dgm:pt modelId="{C8E36F7A-D5C5-4148-ADF0-E049D0C7D371}">
      <dgm:prSet phldrT="[Text]"/>
      <dgm:spPr/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জন্ম: ১৮৯৯ সালে বরিশাল শহরে। </a:t>
          </a:r>
          <a:endParaRPr lang="en-US" dirty="0">
            <a:solidFill>
              <a:srgbClr val="FFFF00"/>
            </a:solidFill>
          </a:endParaRPr>
        </a:p>
      </dgm:t>
    </dgm:pt>
    <dgm:pt modelId="{A35E84B6-55E7-4F9F-B1E7-DBDD40A698D2}" type="parTrans" cxnId="{3A274B4F-8E90-4921-883A-466599451C1C}">
      <dgm:prSet/>
      <dgm:spPr/>
      <dgm:t>
        <a:bodyPr/>
        <a:lstStyle/>
        <a:p>
          <a:endParaRPr lang="en-US"/>
        </a:p>
      </dgm:t>
    </dgm:pt>
    <dgm:pt modelId="{C186B937-5BF0-4E7A-BD74-619B55C7FDD1}" type="sibTrans" cxnId="{3A274B4F-8E90-4921-883A-466599451C1C}">
      <dgm:prSet/>
      <dgm:spPr/>
      <dgm:t>
        <a:bodyPr/>
        <a:lstStyle/>
        <a:p>
          <a:endParaRPr lang="en-US"/>
        </a:p>
      </dgm:t>
    </dgm:pt>
    <dgm:pt modelId="{C7BF1819-3879-4DB1-9856-67EC2F091425}">
      <dgm:prSet phldrT="[Text]"/>
      <dgm:spPr/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মৃত্যু: ১৯৫৪ সালে কলকাতায় এক ট্রাম-দুর্ঘটনায়।</a:t>
          </a:r>
          <a:endParaRPr lang="en-US" dirty="0">
            <a:solidFill>
              <a:srgbClr val="FFFF00"/>
            </a:solidFill>
          </a:endParaRPr>
        </a:p>
      </dgm:t>
    </dgm:pt>
    <dgm:pt modelId="{D04C2945-4E74-4C62-81E6-4C80067445F3}" type="parTrans" cxnId="{7630DBBF-F0A9-4935-9853-419448401AB4}">
      <dgm:prSet/>
      <dgm:spPr/>
      <dgm:t>
        <a:bodyPr/>
        <a:lstStyle/>
        <a:p>
          <a:endParaRPr lang="en-US"/>
        </a:p>
      </dgm:t>
    </dgm:pt>
    <dgm:pt modelId="{7C67721F-662D-47E2-A2CC-29E90BF77F42}" type="sibTrans" cxnId="{7630DBBF-F0A9-4935-9853-419448401AB4}">
      <dgm:prSet/>
      <dgm:spPr/>
      <dgm:t>
        <a:bodyPr/>
        <a:lstStyle/>
        <a:p>
          <a:endParaRPr lang="en-US"/>
        </a:p>
      </dgm:t>
    </dgm:pt>
    <dgm:pt modelId="{962FD414-2ED3-49B3-A525-13F1A36F5E58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শিক্ষা জীবন:বরিশাল ব্রজমহন স্কুল,ব্রজমহন কলেজ,</a:t>
          </a:r>
          <a:endParaRPr lang="en-US" dirty="0">
            <a:solidFill>
              <a:schemeClr val="tx1"/>
            </a:solidFill>
          </a:endParaRPr>
        </a:p>
      </dgm:t>
    </dgm:pt>
    <dgm:pt modelId="{4699E810-C918-45CD-AD12-563F8BA96015}" type="parTrans" cxnId="{6CA7269A-3CAE-4A1B-B5F6-6211D6378E7F}">
      <dgm:prSet/>
      <dgm:spPr/>
      <dgm:t>
        <a:bodyPr/>
        <a:lstStyle/>
        <a:p>
          <a:endParaRPr lang="en-US"/>
        </a:p>
      </dgm:t>
    </dgm:pt>
    <dgm:pt modelId="{D1C6C141-4635-46DB-950E-C19FE91FD8A3}" type="sibTrans" cxnId="{6CA7269A-3CAE-4A1B-B5F6-6211D6378E7F}">
      <dgm:prSet/>
      <dgm:spPr/>
      <dgm:t>
        <a:bodyPr/>
        <a:lstStyle/>
        <a:p>
          <a:endParaRPr lang="en-US"/>
        </a:p>
      </dgm:t>
    </dgm:pt>
    <dgm:pt modelId="{AE0E2BDC-C38D-4E9B-9F75-14F0AEA842B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 smtClean="0">
              <a:solidFill>
                <a:schemeClr val="bg1"/>
              </a:solidFill>
            </a:rPr>
            <a:t>কলকাতা প্রেসিডেন্সি </a:t>
          </a:r>
          <a:endParaRPr lang="en-US" sz="1800" dirty="0" smtClean="0">
            <a:solidFill>
              <a:schemeClr val="tx1"/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dirty="0" smtClean="0">
              <a:solidFill>
                <a:schemeClr val="bg1"/>
              </a:solidFill>
            </a:rPr>
            <a:t>কলেজ, কলকাতা বিশ্ব বিদ্যালয়।</a:t>
          </a:r>
          <a:endParaRPr lang="en-US" sz="1800" dirty="0">
            <a:solidFill>
              <a:schemeClr val="tx1"/>
            </a:solidFill>
          </a:endParaRPr>
        </a:p>
      </dgm:t>
    </dgm:pt>
    <dgm:pt modelId="{44CC71A7-F4EA-4A5F-866A-0843239C6B14}" type="parTrans" cxnId="{14100CED-1505-4D77-B7D8-C7FAAD071EAA}">
      <dgm:prSet/>
      <dgm:spPr/>
      <dgm:t>
        <a:bodyPr/>
        <a:lstStyle/>
        <a:p>
          <a:endParaRPr lang="en-US"/>
        </a:p>
      </dgm:t>
    </dgm:pt>
    <dgm:pt modelId="{21A1DF20-321C-4100-B66A-0E1EE84953E6}" type="sibTrans" cxnId="{14100CED-1505-4D77-B7D8-C7FAAD071EAA}">
      <dgm:prSet/>
      <dgm:spPr/>
      <dgm:t>
        <a:bodyPr/>
        <a:lstStyle/>
        <a:p>
          <a:endParaRPr lang="en-US"/>
        </a:p>
      </dgm:t>
    </dgm:pt>
    <dgm:pt modelId="{71D34BB2-7282-4093-B752-2A9B9520093C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সাহিত্য কর্ম:         ঝরা পালক,ধুসর পাণ্ডুলিপি,বনলতাসেন,রূপসীবাংলা। </a:t>
          </a:r>
          <a:endParaRPr lang="en-US" sz="2000" dirty="0">
            <a:solidFill>
              <a:schemeClr val="tx1"/>
            </a:solidFill>
          </a:endParaRPr>
        </a:p>
      </dgm:t>
    </dgm:pt>
    <dgm:pt modelId="{AA96E94C-9BE7-4E0A-A09E-9CA87D3F3DE1}" type="sibTrans" cxnId="{1CB20D86-7ADC-4C92-B9D8-0643439ADDA5}">
      <dgm:prSet/>
      <dgm:spPr/>
      <dgm:t>
        <a:bodyPr/>
        <a:lstStyle/>
        <a:p>
          <a:endParaRPr lang="en-US"/>
        </a:p>
      </dgm:t>
    </dgm:pt>
    <dgm:pt modelId="{DA84FDA6-2332-4BEB-A1A5-F826EC606F3B}" type="parTrans" cxnId="{1CB20D86-7ADC-4C92-B9D8-0643439ADDA5}">
      <dgm:prSet/>
      <dgm:spPr/>
      <dgm:t>
        <a:bodyPr/>
        <a:lstStyle/>
        <a:p>
          <a:endParaRPr lang="en-US"/>
        </a:p>
      </dgm:t>
    </dgm:pt>
    <dgm:pt modelId="{7DC1BAA2-52CE-4C1B-8495-F594773371AB}">
      <dgm:prSet/>
      <dgm:spPr/>
      <dgm:t>
        <a:bodyPr/>
        <a:lstStyle/>
        <a:p>
          <a:r>
            <a:rPr lang="bn-IN" dirty="0" smtClean="0">
              <a:solidFill>
                <a:schemeClr val="bg1"/>
              </a:solidFill>
            </a:rPr>
            <a:t>কর্মজীবনঃ: অধ্যাপনা</a:t>
          </a:r>
          <a:r>
            <a:rPr lang="bn-IN" smtClean="0">
              <a:solidFill>
                <a:schemeClr val="bg1"/>
              </a:solidFill>
            </a:rPr>
            <a:t>, সুদীর্ঘকাল </a:t>
          </a:r>
          <a:r>
            <a:rPr lang="bn-IN" dirty="0" smtClean="0">
              <a:solidFill>
                <a:schemeClr val="bg1"/>
              </a:solidFill>
            </a:rPr>
            <a:t>তিনি </a:t>
          </a:r>
          <a:r>
            <a:rPr lang="bn-IN" smtClean="0">
              <a:solidFill>
                <a:schemeClr val="bg1"/>
              </a:solidFill>
            </a:rPr>
            <a:t>অধ্যাপনা করেন।</a:t>
          </a:r>
          <a:endParaRPr lang="en-US" dirty="0">
            <a:solidFill>
              <a:schemeClr val="tx1"/>
            </a:solidFill>
          </a:endParaRPr>
        </a:p>
      </dgm:t>
    </dgm:pt>
    <dgm:pt modelId="{017875C1-DFB1-4388-955D-B6C6045A3FC4}" type="sibTrans" cxnId="{1857EF2E-955D-4184-9F91-B3B0A6294813}">
      <dgm:prSet/>
      <dgm:spPr/>
      <dgm:t>
        <a:bodyPr/>
        <a:lstStyle/>
        <a:p>
          <a:endParaRPr lang="en-US"/>
        </a:p>
      </dgm:t>
    </dgm:pt>
    <dgm:pt modelId="{83B3EAEC-6059-4BDB-A6C3-20EAC48F5EE9}" type="parTrans" cxnId="{1857EF2E-955D-4184-9F91-B3B0A6294813}">
      <dgm:prSet/>
      <dgm:spPr/>
      <dgm:t>
        <a:bodyPr/>
        <a:lstStyle/>
        <a:p>
          <a:endParaRPr lang="en-US"/>
        </a:p>
      </dgm:t>
    </dgm:pt>
    <dgm:pt modelId="{0CA037DF-274F-40BD-BE5D-987C829BB989}" type="pres">
      <dgm:prSet presAssocID="{AC940E5C-A7B8-453F-9A23-C140EC5BC8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7B2311-7965-4A3D-A7C2-7ECF579E08AC}" type="pres">
      <dgm:prSet presAssocID="{E9C151C0-EF21-4BBE-9991-FAD5B8417BD0}" presName="singleCycle" presStyleCnt="0"/>
      <dgm:spPr/>
    </dgm:pt>
    <dgm:pt modelId="{DA1D43FB-06F8-418B-B6DD-5A844412E11E}" type="pres">
      <dgm:prSet presAssocID="{E9C151C0-EF21-4BBE-9991-FAD5B8417BD0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C7D61D0-E526-44A5-B149-25705F04E35B}" type="pres">
      <dgm:prSet presAssocID="{A35E84B6-55E7-4F9F-B1E7-DBDD40A698D2}" presName="Name56" presStyleLbl="parChTrans1D2" presStyleIdx="0" presStyleCnt="6"/>
      <dgm:spPr/>
      <dgm:t>
        <a:bodyPr/>
        <a:lstStyle/>
        <a:p>
          <a:endParaRPr lang="en-US"/>
        </a:p>
      </dgm:t>
    </dgm:pt>
    <dgm:pt modelId="{F7760518-5B0D-42B4-9B6C-A19900DBBF02}" type="pres">
      <dgm:prSet presAssocID="{C8E36F7A-D5C5-4148-ADF0-E049D0C7D371}" presName="text0" presStyleLbl="node1" presStyleIdx="1" presStyleCnt="7" custScaleX="174806" custScaleY="74187" custRadScaleRad="95327" custRadScaleInc="-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20AA3-05D5-4843-BB7D-10F0E58FDBD5}" type="pres">
      <dgm:prSet presAssocID="{4699E810-C918-45CD-AD12-563F8BA96015}" presName="Name56" presStyleLbl="parChTrans1D2" presStyleIdx="1" presStyleCnt="6"/>
      <dgm:spPr/>
      <dgm:t>
        <a:bodyPr/>
        <a:lstStyle/>
        <a:p>
          <a:endParaRPr lang="en-US"/>
        </a:p>
      </dgm:t>
    </dgm:pt>
    <dgm:pt modelId="{13FA31FE-C38D-46B7-91DC-22484961A44D}" type="pres">
      <dgm:prSet presAssocID="{962FD414-2ED3-49B3-A525-13F1A36F5E58}" presName="text0" presStyleLbl="node1" presStyleIdx="2" presStyleCnt="7" custScaleX="163091" custScaleY="129226" custRadScaleRad="102715" custRadScaleInc="30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C0A67-171E-4D85-83EB-C2234B4AEEC5}" type="pres">
      <dgm:prSet presAssocID="{44CC71A7-F4EA-4A5F-866A-0843239C6B14}" presName="Name56" presStyleLbl="parChTrans1D2" presStyleIdx="2" presStyleCnt="6"/>
      <dgm:spPr/>
      <dgm:t>
        <a:bodyPr/>
        <a:lstStyle/>
        <a:p>
          <a:endParaRPr lang="en-US"/>
        </a:p>
      </dgm:t>
    </dgm:pt>
    <dgm:pt modelId="{870127F9-18ED-422F-A92A-D37CC635E6BB}" type="pres">
      <dgm:prSet presAssocID="{AE0E2BDC-C38D-4E9B-9F75-14F0AEA842B9}" presName="text0" presStyleLbl="node1" presStyleIdx="3" presStyleCnt="7" custScaleX="155747" custScaleY="131670" custRadScaleRad="111870" custRadScaleInc="-3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B9B01-D1BE-4DD6-9260-C5B4A98C138F}" type="pres">
      <dgm:prSet presAssocID="{83B3EAEC-6059-4BDB-A6C3-20EAC48F5EE9}" presName="Name56" presStyleLbl="parChTrans1D2" presStyleIdx="3" presStyleCnt="6"/>
      <dgm:spPr/>
      <dgm:t>
        <a:bodyPr/>
        <a:lstStyle/>
        <a:p>
          <a:endParaRPr lang="en-US"/>
        </a:p>
      </dgm:t>
    </dgm:pt>
    <dgm:pt modelId="{F38F52E2-07DF-4D27-BDCC-1F6D17FC1300}" type="pres">
      <dgm:prSet presAssocID="{7DC1BAA2-52CE-4C1B-8495-F594773371AB}" presName="text0" presStyleLbl="node1" presStyleIdx="4" presStyleCnt="7" custScaleX="158525" custScaleY="111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46356-FCF5-4BA7-870E-A9147254870C}" type="pres">
      <dgm:prSet presAssocID="{DA84FDA6-2332-4BEB-A1A5-F826EC606F3B}" presName="Name56" presStyleLbl="parChTrans1D2" presStyleIdx="4" presStyleCnt="6"/>
      <dgm:spPr/>
      <dgm:t>
        <a:bodyPr/>
        <a:lstStyle/>
        <a:p>
          <a:endParaRPr lang="en-US"/>
        </a:p>
      </dgm:t>
    </dgm:pt>
    <dgm:pt modelId="{9BA09FB3-AC5F-44E7-BB14-8F221B781F98}" type="pres">
      <dgm:prSet presAssocID="{71D34BB2-7282-4093-B752-2A9B9520093C}" presName="text0" presStyleLbl="node1" presStyleIdx="5" presStyleCnt="7" custScaleX="151175" custScaleY="118387" custRadScaleRad="102821" custRadScaleInc="1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1CBA9-D020-4BDD-9FE9-5CE1082DF87C}" type="pres">
      <dgm:prSet presAssocID="{D04C2945-4E74-4C62-81E6-4C80067445F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374DA8A7-3311-460D-BC10-595F90D7A51E}" type="pres">
      <dgm:prSet presAssocID="{C7BF1819-3879-4DB1-9856-67EC2F091425}" presName="text0" presStyleLbl="node1" presStyleIdx="6" presStyleCnt="7" custScaleX="149465" custScaleY="99277" custRadScaleRad="98371" custRadScaleInc="-17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B4343-2C88-4715-A1D8-150F6EB6ECD1}" type="presOf" srcId="{A35E84B6-55E7-4F9F-B1E7-DBDD40A698D2}" destId="{6C7D61D0-E526-44A5-B149-25705F04E35B}" srcOrd="0" destOrd="0" presId="urn:microsoft.com/office/officeart/2008/layout/RadialCluster"/>
    <dgm:cxn modelId="{3A274B4F-8E90-4921-883A-466599451C1C}" srcId="{E9C151C0-EF21-4BBE-9991-FAD5B8417BD0}" destId="{C8E36F7A-D5C5-4148-ADF0-E049D0C7D371}" srcOrd="0" destOrd="0" parTransId="{A35E84B6-55E7-4F9F-B1E7-DBDD40A698D2}" sibTransId="{C186B937-5BF0-4E7A-BD74-619B55C7FDD1}"/>
    <dgm:cxn modelId="{6CA7269A-3CAE-4A1B-B5F6-6211D6378E7F}" srcId="{E9C151C0-EF21-4BBE-9991-FAD5B8417BD0}" destId="{962FD414-2ED3-49B3-A525-13F1A36F5E58}" srcOrd="1" destOrd="0" parTransId="{4699E810-C918-45CD-AD12-563F8BA96015}" sibTransId="{D1C6C141-4635-46DB-950E-C19FE91FD8A3}"/>
    <dgm:cxn modelId="{9CDD9E03-F38F-4CB3-8583-92BB7CF6E305}" type="presOf" srcId="{71D34BB2-7282-4093-B752-2A9B9520093C}" destId="{9BA09FB3-AC5F-44E7-BB14-8F221B781F98}" srcOrd="0" destOrd="0" presId="urn:microsoft.com/office/officeart/2008/layout/RadialCluster"/>
    <dgm:cxn modelId="{E246DF5F-3FE8-4B70-8AF1-9EA8EAD5705C}" type="presOf" srcId="{C7BF1819-3879-4DB1-9856-67EC2F091425}" destId="{374DA8A7-3311-460D-BC10-595F90D7A51E}" srcOrd="0" destOrd="0" presId="urn:microsoft.com/office/officeart/2008/layout/RadialCluster"/>
    <dgm:cxn modelId="{BF32FBFD-B919-4343-904B-700D01189B49}" srcId="{AC940E5C-A7B8-453F-9A23-C140EC5BC84A}" destId="{E9C151C0-EF21-4BBE-9991-FAD5B8417BD0}" srcOrd="0" destOrd="0" parTransId="{214D9C21-144F-4C50-BF6D-E7076E9E5EF6}" sibTransId="{7C00E92E-C304-4396-ABEB-AC38CDD8E346}"/>
    <dgm:cxn modelId="{A93EDB0B-7700-4C14-B8DE-4B1C92690E2F}" type="presOf" srcId="{962FD414-2ED3-49B3-A525-13F1A36F5E58}" destId="{13FA31FE-C38D-46B7-91DC-22484961A44D}" srcOrd="0" destOrd="0" presId="urn:microsoft.com/office/officeart/2008/layout/RadialCluster"/>
    <dgm:cxn modelId="{058C2457-E1CB-45E8-B344-E29ED3E87F29}" type="presOf" srcId="{AC940E5C-A7B8-453F-9A23-C140EC5BC84A}" destId="{0CA037DF-274F-40BD-BE5D-987C829BB989}" srcOrd="0" destOrd="0" presId="urn:microsoft.com/office/officeart/2008/layout/RadialCluster"/>
    <dgm:cxn modelId="{433D739E-82E8-485E-8093-B68CBBD14274}" type="presOf" srcId="{C8E36F7A-D5C5-4148-ADF0-E049D0C7D371}" destId="{F7760518-5B0D-42B4-9B6C-A19900DBBF02}" srcOrd="0" destOrd="0" presId="urn:microsoft.com/office/officeart/2008/layout/RadialCluster"/>
    <dgm:cxn modelId="{1857EF2E-955D-4184-9F91-B3B0A6294813}" srcId="{E9C151C0-EF21-4BBE-9991-FAD5B8417BD0}" destId="{7DC1BAA2-52CE-4C1B-8495-F594773371AB}" srcOrd="3" destOrd="0" parTransId="{83B3EAEC-6059-4BDB-A6C3-20EAC48F5EE9}" sibTransId="{017875C1-DFB1-4388-955D-B6C6045A3FC4}"/>
    <dgm:cxn modelId="{5CFEC25D-F669-4BC8-BBCC-BC2DA7B93E52}" type="presOf" srcId="{DA84FDA6-2332-4BEB-A1A5-F826EC606F3B}" destId="{07E46356-FCF5-4BA7-870E-A9147254870C}" srcOrd="0" destOrd="0" presId="urn:microsoft.com/office/officeart/2008/layout/RadialCluster"/>
    <dgm:cxn modelId="{6AC45C94-1773-4987-A1D7-6DA8792CFCEE}" type="presOf" srcId="{D04C2945-4E74-4C62-81E6-4C80067445F3}" destId="{8741CBA9-D020-4BDD-9FE9-5CE1082DF87C}" srcOrd="0" destOrd="0" presId="urn:microsoft.com/office/officeart/2008/layout/RadialCluster"/>
    <dgm:cxn modelId="{3CEEBF70-2C8B-43BE-8056-3F572DF536C2}" type="presOf" srcId="{AE0E2BDC-C38D-4E9B-9F75-14F0AEA842B9}" destId="{870127F9-18ED-422F-A92A-D37CC635E6BB}" srcOrd="0" destOrd="0" presId="urn:microsoft.com/office/officeart/2008/layout/RadialCluster"/>
    <dgm:cxn modelId="{3626D9E5-9C0E-4983-8416-76799A17DB12}" type="presOf" srcId="{E9C151C0-EF21-4BBE-9991-FAD5B8417BD0}" destId="{DA1D43FB-06F8-418B-B6DD-5A844412E11E}" srcOrd="0" destOrd="0" presId="urn:microsoft.com/office/officeart/2008/layout/RadialCluster"/>
    <dgm:cxn modelId="{14100CED-1505-4D77-B7D8-C7FAAD071EAA}" srcId="{E9C151C0-EF21-4BBE-9991-FAD5B8417BD0}" destId="{AE0E2BDC-C38D-4E9B-9F75-14F0AEA842B9}" srcOrd="2" destOrd="0" parTransId="{44CC71A7-F4EA-4A5F-866A-0843239C6B14}" sibTransId="{21A1DF20-321C-4100-B66A-0E1EE84953E6}"/>
    <dgm:cxn modelId="{0E2BE0F9-D631-4B9B-8606-D5BB94E1290D}" type="presOf" srcId="{44CC71A7-F4EA-4A5F-866A-0843239C6B14}" destId="{73EC0A67-171E-4D85-83EB-C2234B4AEEC5}" srcOrd="0" destOrd="0" presId="urn:microsoft.com/office/officeart/2008/layout/RadialCluster"/>
    <dgm:cxn modelId="{0BAB7896-CC58-46C5-A977-4C53C54D69FC}" type="presOf" srcId="{7DC1BAA2-52CE-4C1B-8495-F594773371AB}" destId="{F38F52E2-07DF-4D27-BDCC-1F6D17FC1300}" srcOrd="0" destOrd="0" presId="urn:microsoft.com/office/officeart/2008/layout/RadialCluster"/>
    <dgm:cxn modelId="{7630DBBF-F0A9-4935-9853-419448401AB4}" srcId="{E9C151C0-EF21-4BBE-9991-FAD5B8417BD0}" destId="{C7BF1819-3879-4DB1-9856-67EC2F091425}" srcOrd="5" destOrd="0" parTransId="{D04C2945-4E74-4C62-81E6-4C80067445F3}" sibTransId="{7C67721F-662D-47E2-A2CC-29E90BF77F42}"/>
    <dgm:cxn modelId="{3284B765-DBF6-427B-A0A6-3B4288E4C354}" type="presOf" srcId="{83B3EAEC-6059-4BDB-A6C3-20EAC48F5EE9}" destId="{2EBB9B01-D1BE-4DD6-9260-C5B4A98C138F}" srcOrd="0" destOrd="0" presId="urn:microsoft.com/office/officeart/2008/layout/RadialCluster"/>
    <dgm:cxn modelId="{1CB20D86-7ADC-4C92-B9D8-0643439ADDA5}" srcId="{E9C151C0-EF21-4BBE-9991-FAD5B8417BD0}" destId="{71D34BB2-7282-4093-B752-2A9B9520093C}" srcOrd="4" destOrd="0" parTransId="{DA84FDA6-2332-4BEB-A1A5-F826EC606F3B}" sibTransId="{AA96E94C-9BE7-4E0A-A09E-9CA87D3F3DE1}"/>
    <dgm:cxn modelId="{4CEE954F-297D-43DD-BCD2-1575A9328B72}" type="presOf" srcId="{4699E810-C918-45CD-AD12-563F8BA96015}" destId="{25620AA3-05D5-4843-BB7D-10F0E58FDBD5}" srcOrd="0" destOrd="0" presId="urn:microsoft.com/office/officeart/2008/layout/RadialCluster"/>
    <dgm:cxn modelId="{9DF50A13-82CC-4781-AC73-88A3C78F5F9A}" type="presParOf" srcId="{0CA037DF-274F-40BD-BE5D-987C829BB989}" destId="{E17B2311-7965-4A3D-A7C2-7ECF579E08AC}" srcOrd="0" destOrd="0" presId="urn:microsoft.com/office/officeart/2008/layout/RadialCluster"/>
    <dgm:cxn modelId="{E56EDE94-7FFD-45C1-A220-B3C6D7072404}" type="presParOf" srcId="{E17B2311-7965-4A3D-A7C2-7ECF579E08AC}" destId="{DA1D43FB-06F8-418B-B6DD-5A844412E11E}" srcOrd="0" destOrd="0" presId="urn:microsoft.com/office/officeart/2008/layout/RadialCluster"/>
    <dgm:cxn modelId="{A5B15F53-8485-4333-981E-48E83085DC55}" type="presParOf" srcId="{E17B2311-7965-4A3D-A7C2-7ECF579E08AC}" destId="{6C7D61D0-E526-44A5-B149-25705F04E35B}" srcOrd="1" destOrd="0" presId="urn:microsoft.com/office/officeart/2008/layout/RadialCluster"/>
    <dgm:cxn modelId="{41D03C51-2D87-4B76-B2F3-D227F506DA2B}" type="presParOf" srcId="{E17B2311-7965-4A3D-A7C2-7ECF579E08AC}" destId="{F7760518-5B0D-42B4-9B6C-A19900DBBF02}" srcOrd="2" destOrd="0" presId="urn:microsoft.com/office/officeart/2008/layout/RadialCluster"/>
    <dgm:cxn modelId="{351540E0-3320-4CA6-85D4-8FB44936F66A}" type="presParOf" srcId="{E17B2311-7965-4A3D-A7C2-7ECF579E08AC}" destId="{25620AA3-05D5-4843-BB7D-10F0E58FDBD5}" srcOrd="3" destOrd="0" presId="urn:microsoft.com/office/officeart/2008/layout/RadialCluster"/>
    <dgm:cxn modelId="{3E46CB9D-6F5E-44CA-9962-E59D69781EF4}" type="presParOf" srcId="{E17B2311-7965-4A3D-A7C2-7ECF579E08AC}" destId="{13FA31FE-C38D-46B7-91DC-22484961A44D}" srcOrd="4" destOrd="0" presId="urn:microsoft.com/office/officeart/2008/layout/RadialCluster"/>
    <dgm:cxn modelId="{C8F18D3E-AF22-4359-94C5-73DE49E09202}" type="presParOf" srcId="{E17B2311-7965-4A3D-A7C2-7ECF579E08AC}" destId="{73EC0A67-171E-4D85-83EB-C2234B4AEEC5}" srcOrd="5" destOrd="0" presId="urn:microsoft.com/office/officeart/2008/layout/RadialCluster"/>
    <dgm:cxn modelId="{DA4F7886-DAB8-4DF9-9DFF-6A690FB2F210}" type="presParOf" srcId="{E17B2311-7965-4A3D-A7C2-7ECF579E08AC}" destId="{870127F9-18ED-422F-A92A-D37CC635E6BB}" srcOrd="6" destOrd="0" presId="urn:microsoft.com/office/officeart/2008/layout/RadialCluster"/>
    <dgm:cxn modelId="{67D3051E-64C5-469E-AE97-DE3D096BBD3E}" type="presParOf" srcId="{E17B2311-7965-4A3D-A7C2-7ECF579E08AC}" destId="{2EBB9B01-D1BE-4DD6-9260-C5B4A98C138F}" srcOrd="7" destOrd="0" presId="urn:microsoft.com/office/officeart/2008/layout/RadialCluster"/>
    <dgm:cxn modelId="{9E244C5B-D9DD-4008-B91A-12081D61FA43}" type="presParOf" srcId="{E17B2311-7965-4A3D-A7C2-7ECF579E08AC}" destId="{F38F52E2-07DF-4D27-BDCC-1F6D17FC1300}" srcOrd="8" destOrd="0" presId="urn:microsoft.com/office/officeart/2008/layout/RadialCluster"/>
    <dgm:cxn modelId="{B772CF4E-9237-4140-A3DA-6D0D8B139F35}" type="presParOf" srcId="{E17B2311-7965-4A3D-A7C2-7ECF579E08AC}" destId="{07E46356-FCF5-4BA7-870E-A9147254870C}" srcOrd="9" destOrd="0" presId="urn:microsoft.com/office/officeart/2008/layout/RadialCluster"/>
    <dgm:cxn modelId="{00AA58D3-500E-49F0-8D2C-D610EECC5A4D}" type="presParOf" srcId="{E17B2311-7965-4A3D-A7C2-7ECF579E08AC}" destId="{9BA09FB3-AC5F-44E7-BB14-8F221B781F98}" srcOrd="10" destOrd="0" presId="urn:microsoft.com/office/officeart/2008/layout/RadialCluster"/>
    <dgm:cxn modelId="{C350E51F-5411-4765-89EB-D8A5C7BCCB39}" type="presParOf" srcId="{E17B2311-7965-4A3D-A7C2-7ECF579E08AC}" destId="{8741CBA9-D020-4BDD-9FE9-5CE1082DF87C}" srcOrd="11" destOrd="0" presId="urn:microsoft.com/office/officeart/2008/layout/RadialCluster"/>
    <dgm:cxn modelId="{16466B36-D839-47AD-81C4-BBDB244C07DF}" type="presParOf" srcId="{E17B2311-7965-4A3D-A7C2-7ECF579E08AC}" destId="{374DA8A7-3311-460D-BC10-595F90D7A51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43FB-06F8-418B-B6DD-5A844412E11E}">
      <dsp:nvSpPr>
        <dsp:cNvPr id="0" name=""/>
        <dsp:cNvSpPr/>
      </dsp:nvSpPr>
      <dsp:spPr>
        <a:xfrm>
          <a:off x="4048603" y="1858781"/>
          <a:ext cx="1684103" cy="16841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30814" y="1940992"/>
        <a:ext cx="1519681" cy="1519681"/>
      </dsp:txXfrm>
    </dsp:sp>
    <dsp:sp modelId="{6C7D61D0-E526-44A5-B149-25705F04E35B}">
      <dsp:nvSpPr>
        <dsp:cNvPr id="0" name=""/>
        <dsp:cNvSpPr/>
      </dsp:nvSpPr>
      <dsp:spPr>
        <a:xfrm rot="16161642">
          <a:off x="4438002" y="1420443"/>
          <a:ext cx="876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673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0518-5B0D-42B4-9B6C-A19900DBBF02}">
      <dsp:nvSpPr>
        <dsp:cNvPr id="0" name=""/>
        <dsp:cNvSpPr/>
      </dsp:nvSpPr>
      <dsp:spPr>
        <a:xfrm>
          <a:off x="3880595" y="145017"/>
          <a:ext cx="1972421" cy="8370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rgbClr val="FFFF00"/>
              </a:solidFill>
            </a:rPr>
            <a:t>জন্ম: ১৮৯৯ সালে বরিশাল শহরে। </a:t>
          </a:r>
          <a:endParaRPr lang="en-US" sz="2200" kern="1200" dirty="0">
            <a:solidFill>
              <a:srgbClr val="FFFF00"/>
            </a:solidFill>
          </a:endParaRPr>
        </a:p>
      </dsp:txBody>
      <dsp:txXfrm>
        <a:off x="3921458" y="185880"/>
        <a:ext cx="1890695" cy="755362"/>
      </dsp:txXfrm>
    </dsp:sp>
    <dsp:sp modelId="{25620AA3-05D5-4843-BB7D-10F0E58FDBD5}">
      <dsp:nvSpPr>
        <dsp:cNvPr id="0" name=""/>
        <dsp:cNvSpPr/>
      </dsp:nvSpPr>
      <dsp:spPr>
        <a:xfrm rot="20346480">
          <a:off x="5719002" y="2305088"/>
          <a:ext cx="4168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8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31FE-C38D-46B7-91DC-22484961A44D}">
      <dsp:nvSpPr>
        <dsp:cNvPr id="0" name=""/>
        <dsp:cNvSpPr/>
      </dsp:nvSpPr>
      <dsp:spPr>
        <a:xfrm>
          <a:off x="6122177" y="1150485"/>
          <a:ext cx="1840235" cy="1458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solidFill>
                <a:schemeClr val="tx1"/>
              </a:solidFill>
            </a:rPr>
            <a:t>শিক্ষা জীবন:বরিশাল ব্রজমহন স্কুল,ব্রজমহন কলেজ,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193357" y="1221665"/>
        <a:ext cx="1697875" cy="1315760"/>
      </dsp:txXfrm>
    </dsp:sp>
    <dsp:sp modelId="{73EC0A67-171E-4D85-83EB-C2234B4AEEC5}">
      <dsp:nvSpPr>
        <dsp:cNvPr id="0" name=""/>
        <dsp:cNvSpPr/>
      </dsp:nvSpPr>
      <dsp:spPr>
        <a:xfrm rot="1732122">
          <a:off x="5698941" y="3296250"/>
          <a:ext cx="543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40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127F9-18ED-422F-A92A-D37CC635E6BB}">
      <dsp:nvSpPr>
        <dsp:cNvPr id="0" name=""/>
        <dsp:cNvSpPr/>
      </dsp:nvSpPr>
      <dsp:spPr>
        <a:xfrm>
          <a:off x="6208584" y="3169015"/>
          <a:ext cx="1757369" cy="14856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kern="1200" dirty="0" smtClean="0">
              <a:solidFill>
                <a:schemeClr val="bg1"/>
              </a:solidFill>
            </a:rPr>
            <a:t>কলকাতা প্রেসিডেন্সি 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bg1"/>
              </a:solidFill>
            </a:rPr>
            <a:t>কলেজ, কলকাতা বিশ্ব বিদ্যালয়।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81110" y="3241541"/>
        <a:ext cx="1612317" cy="1340645"/>
      </dsp:txXfrm>
    </dsp:sp>
    <dsp:sp modelId="{2EBB9B01-D1BE-4DD6-9260-C5B4A98C138F}">
      <dsp:nvSpPr>
        <dsp:cNvPr id="0" name=""/>
        <dsp:cNvSpPr/>
      </dsp:nvSpPr>
      <dsp:spPr>
        <a:xfrm rot="5400000">
          <a:off x="4505867" y="3927671"/>
          <a:ext cx="769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57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52E2-07DF-4D27-BDCC-1F6D17FC1300}">
      <dsp:nvSpPr>
        <dsp:cNvPr id="0" name=""/>
        <dsp:cNvSpPr/>
      </dsp:nvSpPr>
      <dsp:spPr>
        <a:xfrm>
          <a:off x="3996297" y="4312459"/>
          <a:ext cx="1788715" cy="12611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bg1"/>
              </a:solidFill>
            </a:rPr>
            <a:t>কর্মজীবনঃ: অধ্যাপনা</a:t>
          </a:r>
          <a:r>
            <a:rPr lang="bn-IN" sz="1800" kern="1200" smtClean="0">
              <a:solidFill>
                <a:schemeClr val="bg1"/>
              </a:solidFill>
            </a:rPr>
            <a:t>, সুদীর্ঘকাল </a:t>
          </a:r>
          <a:r>
            <a:rPr lang="bn-IN" sz="1800" kern="1200" dirty="0" smtClean="0">
              <a:solidFill>
                <a:schemeClr val="bg1"/>
              </a:solidFill>
            </a:rPr>
            <a:t>তিনি </a:t>
          </a:r>
          <a:r>
            <a:rPr lang="bn-IN" sz="1800" kern="1200" smtClean="0">
              <a:solidFill>
                <a:schemeClr val="bg1"/>
              </a:solidFill>
            </a:rPr>
            <a:t>অধ্যাপনা করেন।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57859" y="4374021"/>
        <a:ext cx="1665591" cy="1137986"/>
      </dsp:txXfrm>
    </dsp:sp>
    <dsp:sp modelId="{07E46356-FCF5-4BA7-870E-A9147254870C}">
      <dsp:nvSpPr>
        <dsp:cNvPr id="0" name=""/>
        <dsp:cNvSpPr/>
      </dsp:nvSpPr>
      <dsp:spPr>
        <a:xfrm rot="9255690">
          <a:off x="3645821" y="3198804"/>
          <a:ext cx="423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80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09FB3-AC5F-44E7-BB14-8F221B781F98}">
      <dsp:nvSpPr>
        <dsp:cNvPr id="0" name=""/>
        <dsp:cNvSpPr/>
      </dsp:nvSpPr>
      <dsp:spPr>
        <a:xfrm>
          <a:off x="1961063" y="3034091"/>
          <a:ext cx="1705781" cy="13358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সাহিত্য কর্ম:         ঝরা পালক,ধুসর পাণ্ডুলিপি,বনলতাসেন,রূপসীবাংলা।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026272" y="3099300"/>
        <a:ext cx="1575363" cy="1205400"/>
      </dsp:txXfrm>
    </dsp:sp>
    <dsp:sp modelId="{8741CBA9-D020-4BDD-9FE9-5CE1082DF87C}">
      <dsp:nvSpPr>
        <dsp:cNvPr id="0" name=""/>
        <dsp:cNvSpPr/>
      </dsp:nvSpPr>
      <dsp:spPr>
        <a:xfrm rot="12289806">
          <a:off x="3716022" y="2237999"/>
          <a:ext cx="3486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6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DA8A7-3311-460D-BC10-595F90D7A51E}">
      <dsp:nvSpPr>
        <dsp:cNvPr id="0" name=""/>
        <dsp:cNvSpPr/>
      </dsp:nvSpPr>
      <dsp:spPr>
        <a:xfrm>
          <a:off x="2045652" y="1214518"/>
          <a:ext cx="1686486" cy="11201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rgbClr val="FFFF00"/>
              </a:solidFill>
            </a:rPr>
            <a:t>মৃত্যু: ১৯৫৪ সালে কলকাতায় এক ট্রাম-দুর্ঘটনায়।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2100335" y="1269201"/>
        <a:ext cx="1577120" cy="101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6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FCFA-3B1B-4CE5-BCB9-9CFD2164C7B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70EB-7E5F-46F4-88D6-EEDF1A88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12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>
          <a:xfrm>
            <a:off x="824459" y="1"/>
            <a:ext cx="10553075" cy="625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" y="1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স্বপ্নময়</a:t>
            </a:r>
            <a:endParaRPr lang="en-US" sz="19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" y="496082"/>
            <a:ext cx="12192000" cy="6361918"/>
            <a:chOff x="0" y="524657"/>
            <a:chExt cx="12192000" cy="6361918"/>
          </a:xfrm>
        </p:grpSpPr>
        <p:pic>
          <p:nvPicPr>
            <p:cNvPr id="4" name="Picture 2" descr="D:\Content\PNG\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2" r="19355"/>
            <a:stretch/>
          </p:blipFill>
          <p:spPr bwMode="auto">
            <a:xfrm>
              <a:off x="68805" y="524657"/>
              <a:ext cx="1295299" cy="636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Content\PNG\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2" r="19355"/>
            <a:stretch/>
          </p:blipFill>
          <p:spPr bwMode="auto">
            <a:xfrm flipH="1">
              <a:off x="10912837" y="524657"/>
              <a:ext cx="1279161" cy="6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4272"/>
              <a:ext cx="12192000" cy="164001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624535" y="1240318"/>
            <a:ext cx="694292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3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427" y="0"/>
            <a:ext cx="1230442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457201"/>
            <a:ext cx="4864308" cy="289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3352800"/>
            <a:ext cx="4769371" cy="29718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6858000" y="432216"/>
            <a:ext cx="3429000" cy="236220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976892" y="3886200"/>
            <a:ext cx="3585709" cy="24384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ontent\PNG\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3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972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চলো আমরা কবিতাটির  একটি চমৎকার আবৃতি শুনি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37558"/>
              </p:ext>
            </p:extLst>
          </p:nvPr>
        </p:nvGraphicFramePr>
        <p:xfrm>
          <a:off x="8636832" y="3896089"/>
          <a:ext cx="2453329" cy="206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6832" y="3896089"/>
                        <a:ext cx="2453329" cy="206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0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" y="4230805"/>
            <a:ext cx="12050973" cy="186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</a:t>
            </a:r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আলোচনা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603"/>
            <a:ext cx="12050973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এসো, এবার আমরা পাঠ সংশ্লিষ্ট ছবির মাধ্যমে পাঠ আলোচনা করি।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0" y="496082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1103"/>
            <a:ext cx="12192000" cy="1395472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97643" y="599607"/>
            <a:ext cx="129435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599607"/>
            <a:ext cx="134911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07" y="2879673"/>
            <a:ext cx="4691713" cy="2417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2" y="106445"/>
            <a:ext cx="4746887" cy="263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106445"/>
            <a:ext cx="4691713" cy="2634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-1" r="21607" b="47436"/>
          <a:stretch/>
        </p:blipFill>
        <p:spPr>
          <a:xfrm>
            <a:off x="1349112" y="2879673"/>
            <a:ext cx="4761071" cy="235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6493" y="5256461"/>
            <a:ext cx="954852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5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1103"/>
            <a:ext cx="12192000" cy="1395472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97643" y="599607"/>
            <a:ext cx="129435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599607"/>
            <a:ext cx="134911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>
          <a:xfrm>
            <a:off x="1349114" y="0"/>
            <a:ext cx="4746886" cy="2559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74" y="0"/>
            <a:ext cx="4524895" cy="255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3060" r="15040" b="47104"/>
          <a:stretch/>
        </p:blipFill>
        <p:spPr>
          <a:xfrm>
            <a:off x="1349114" y="2668249"/>
            <a:ext cx="4746886" cy="2255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73" y="2668249"/>
            <a:ext cx="4524895" cy="2255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9114" y="4952494"/>
            <a:ext cx="954852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সেদিনও দেখিবে স্বপ্ন-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9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 b="9615"/>
          <a:stretch/>
        </p:blipFill>
        <p:spPr>
          <a:xfrm>
            <a:off x="1600870" y="77105"/>
            <a:ext cx="4335235" cy="2351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2" y="17145"/>
            <a:ext cx="4305254" cy="2351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0" r="35283"/>
          <a:stretch/>
        </p:blipFill>
        <p:spPr>
          <a:xfrm>
            <a:off x="1600869" y="2533338"/>
            <a:ext cx="4335235" cy="2072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68" y="2533338"/>
            <a:ext cx="4305257" cy="2072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866" y="4606288"/>
            <a:ext cx="887725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 ফুল কি আর ভিজিবেনা শিশিরের জলে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ঢেউয়ে? </a:t>
            </a:r>
          </a:p>
        </p:txBody>
      </p:sp>
    </p:spTree>
    <p:extLst>
      <p:ext uri="{BB962C8B-B14F-4D97-AF65-F5344CB8AC3E}">
        <p14:creationId xmlns:p14="http://schemas.microsoft.com/office/powerpoint/2010/main" val="353223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459"/>
            <a:ext cx="12192000" cy="1461541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67867" y="644577"/>
            <a:ext cx="1324131" cy="62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644577"/>
            <a:ext cx="1349116" cy="62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4" b="18710"/>
          <a:stretch/>
        </p:blipFill>
        <p:spPr>
          <a:xfrm>
            <a:off x="1725315" y="150939"/>
            <a:ext cx="4370685" cy="2330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14" y="2600324"/>
            <a:ext cx="4370685" cy="2219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1"/>
          <a:stretch/>
        </p:blipFill>
        <p:spPr>
          <a:xfrm>
            <a:off x="6147409" y="150939"/>
            <a:ext cx="4210791" cy="2358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0"/>
          <a:stretch/>
        </p:blipFill>
        <p:spPr>
          <a:xfrm>
            <a:off x="6195932" y="2606096"/>
            <a:ext cx="4162269" cy="2191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5314" y="4857850"/>
            <a:ext cx="873782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 গান গাবে নাকি তার লক্ষ্মীটির তরে?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স্বপনের সাধ পৃথিবীতে কবে আর ঝরে! </a:t>
            </a:r>
          </a:p>
        </p:txBody>
      </p:sp>
    </p:spTree>
    <p:extLst>
      <p:ext uri="{BB962C8B-B14F-4D97-AF65-F5344CB8AC3E}">
        <p14:creationId xmlns:p14="http://schemas.microsoft.com/office/powerpoint/2010/main" val="232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6361"/>
            <a:ext cx="12192000" cy="1340214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67869" y="869431"/>
            <a:ext cx="1324130" cy="5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869430"/>
            <a:ext cx="1229193" cy="5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51428"/>
          <a:stretch/>
        </p:blipFill>
        <p:spPr>
          <a:xfrm>
            <a:off x="6355829" y="2738654"/>
            <a:ext cx="4512039" cy="2514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2" y="2763010"/>
            <a:ext cx="5006715" cy="2514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29" y="120931"/>
            <a:ext cx="4512039" cy="2583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5"/>
          <a:stretch/>
        </p:blipFill>
        <p:spPr>
          <a:xfrm>
            <a:off x="1229192" y="110155"/>
            <a:ext cx="5006715" cy="2594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9192" y="5321507"/>
            <a:ext cx="963867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শান্ত বাতি – ভিজে গন্ধ – মৃদু কলরব;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খেয়ানৌকোগুলো এসে লেগেছে চরের খুব কাছে; </a:t>
            </a:r>
          </a:p>
        </p:txBody>
      </p:sp>
    </p:spTree>
    <p:extLst>
      <p:ext uri="{BB962C8B-B14F-4D97-AF65-F5344CB8AC3E}">
        <p14:creationId xmlns:p14="http://schemas.microsoft.com/office/powerpoint/2010/main" val="155648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1390"/>
            <a:ext cx="12192000" cy="1385185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82857" y="899411"/>
            <a:ext cx="1309141" cy="5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0" y="899410"/>
            <a:ext cx="1274164" cy="5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55" y="41223"/>
            <a:ext cx="4761868" cy="2502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5" y="67456"/>
            <a:ext cx="4656945" cy="2476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2" y="2610502"/>
            <a:ext cx="4821837" cy="2473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6" y="2610502"/>
            <a:ext cx="4666931" cy="2432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4163" y="5150271"/>
            <a:ext cx="96086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 সব গন্ধ বেঁচে র’বে চিরকাল;-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 – বেবিলন ছাই হয়ে আছে। </a:t>
            </a:r>
          </a:p>
        </p:txBody>
      </p:sp>
    </p:spTree>
    <p:extLst>
      <p:ext uri="{BB962C8B-B14F-4D97-AF65-F5344CB8AC3E}">
        <p14:creationId xmlns:p14="http://schemas.microsoft.com/office/powerpoint/2010/main" val="277436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2" y="610850"/>
            <a:ext cx="4913342" cy="3706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17" y="610849"/>
            <a:ext cx="4948124" cy="370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203" y="4646951"/>
            <a:ext cx="96986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070"/>
            <a:ext cx="12192000" cy="6882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142377" y="914400"/>
            <a:ext cx="82211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87323" y="2566130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47086" y="2566130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81417" y="29195"/>
            <a:ext cx="3563912" cy="705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1975" y="-24070"/>
            <a:ext cx="3563912" cy="709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3" t="14549" r="-1" b="10117"/>
          <a:stretch/>
        </p:blipFill>
        <p:spPr>
          <a:xfrm>
            <a:off x="2125034" y="668213"/>
            <a:ext cx="2557014" cy="239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30019" y="3095956"/>
            <a:ext cx="5366632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মোঃ আনোয়ার হোসেন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প্রভাষক বাংলা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চৌরা কশবা নেছারিয়া আলিম মাদ্রাসা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মোবাঃ ০১৭৩৬৭৫৩০৫০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ই-মেইল </a:t>
            </a:r>
            <a:r>
              <a:rPr lang="en-US" sz="36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anwarhossainmm</a:t>
            </a:r>
            <a:r>
              <a:rPr lang="en-US" sz="20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@,gmail.com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4555" y="3095956"/>
            <a:ext cx="5402704" cy="37856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/২০১৯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75" y="726378"/>
            <a:ext cx="1883530" cy="23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8748" y="4606288"/>
            <a:ext cx="607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197246" y="0"/>
            <a:ext cx="3702570" cy="13191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18109" y="0"/>
            <a:ext cx="1989451" cy="1049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104" y="1608398"/>
            <a:ext cx="965981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প্রশ্ন</a:t>
            </a:r>
            <a:r>
              <a:rPr lang="en-US" sz="4000" dirty="0" smtClean="0"/>
              <a:t>ঃ</a:t>
            </a:r>
            <a:r>
              <a:rPr lang="bn-IN" sz="4000" dirty="0" smtClean="0"/>
              <a:t>-</a:t>
            </a:r>
            <a:r>
              <a:rPr lang="en-US" sz="4000" dirty="0" smtClean="0"/>
              <a:t>   </a:t>
            </a:r>
            <a:r>
              <a:rPr lang="bn-IN" sz="4000" dirty="0" smtClean="0"/>
              <a:t>রূপসী বাংলার কবি জীবনানন্দ দাশ  কিভাবে এবং কখন মৃত্যু </a:t>
            </a:r>
            <a:r>
              <a:rPr lang="en-US" sz="4000" dirty="0" err="1" smtClean="0"/>
              <a:t>বরণ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/>
              <a:t> </a:t>
            </a:r>
            <a:r>
              <a:rPr lang="bn-IN" sz="4000" dirty="0" smtClean="0"/>
              <a:t>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364104" y="3855885"/>
            <a:ext cx="972861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 smtClean="0"/>
              <a:t>উত্তরঃ-  ১৯৫৪ খ্রিষ্টাব্দের ১০ই অক্টোবর জীবনানন্দ দাশ কলকাতার এক ট্রাম-দূর্ঘটনায় আহত হন এবং ২২শে অক্টোবর তিনি মৃত্যু বরণ করেন।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80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7" y="148261"/>
            <a:ext cx="4929968" cy="2982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148261"/>
            <a:ext cx="5154821" cy="2982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7" y="3274180"/>
            <a:ext cx="4929968" cy="2822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 b="9615"/>
          <a:stretch/>
        </p:blipFill>
        <p:spPr>
          <a:xfrm>
            <a:off x="6205928" y="3274180"/>
            <a:ext cx="5154821" cy="282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107" y="6146711"/>
            <a:ext cx="103096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গুলো প্রাকৃতিক সৌন্দর্য  চির কাল বেঁচে থাকবে যা নিয়ে কবিরা কবিতা লেখেন।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ontent\PNG\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8748" y="4606288"/>
            <a:ext cx="607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197246" y="0"/>
            <a:ext cx="3702570" cy="13191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18109" y="0"/>
            <a:ext cx="1989451" cy="10493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104" y="1608398"/>
            <a:ext cx="965981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প্রশ্ন</a:t>
            </a:r>
            <a:r>
              <a:rPr lang="en-US" sz="4000" dirty="0" smtClean="0"/>
              <a:t>ঃ</a:t>
            </a:r>
            <a:r>
              <a:rPr lang="bn-IN" sz="4000" dirty="0" smtClean="0"/>
              <a:t>-</a:t>
            </a:r>
            <a:r>
              <a:rPr lang="en-US" sz="4000" dirty="0" smtClean="0"/>
              <a:t>  </a:t>
            </a:r>
            <a:r>
              <a:rPr lang="bn-IN" sz="4000" dirty="0" smtClean="0"/>
              <a:t>“পৃথিবীর এইসব গল্প বেঁচে রবে চিরকাল” বলতে কবি কি বুঝিয়েছেন?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364104" y="3855885"/>
            <a:ext cx="9728616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 smtClean="0"/>
              <a:t>উত্তরঃ</a:t>
            </a:r>
            <a:r>
              <a:rPr lang="en-US" sz="4000" dirty="0" smtClean="0"/>
              <a:t>-</a:t>
            </a:r>
            <a:r>
              <a:rPr lang="bn-IN" sz="4000" dirty="0" smtClean="0"/>
              <a:t>মানুষের মৃত্যু আছে কিন্তু জগতে সৌন্দর্যের মৃত্যু নেই। মানুষের স্বপ্নেরও মৃত্যু নেই। প্রকৃতিতেও থাকে চির ব্যাস্ততা। চালতা ফুল ফুটে,খেয়া নৌকা চলে,লক্ষ্মীপেঁচা গান গায়। এগুলো চির কাল পৃথিবীতে বেঁচে থাকবে।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33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0" y="27269"/>
            <a:ext cx="2413416" cy="11242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893" y="1528997"/>
            <a:ext cx="4999221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 মৃত্যুর পরও এই মাঠে কোন কোন সৌন্দর্য গুলো বেঁচে রবে?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3147" y="1528997"/>
            <a:ext cx="4684427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চলে যাবে বলে কি ফুটবেনা এবং কি ভিজবেনা?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893" y="4452078"/>
            <a:ext cx="4999221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দিন এই মাঠ” কবিতায় পৃথিবীর কোন গল্প গুলো বেঁচে রবে চির কাল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3147" y="4452077"/>
            <a:ext cx="4684427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দিন এই মাঠ” কবিতায় কি আজ ধুলো  ও ছাই হয়ে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848538" y="27269"/>
            <a:ext cx="1723869" cy="11542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6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36367"/>
            <a:ext cx="12192000" cy="689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60107" y="-36367"/>
            <a:ext cx="2871787" cy="8520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310" y="1048461"/>
            <a:ext cx="104331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“সেই দিন এই মাঠ” কবিতায় কবি কোথায় চলে যেতে চেয়েছেন?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954" y="1995408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6954" y="3000327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পরপারে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8836" y="3048013"/>
            <a:ext cx="3418069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967" y="1995408"/>
            <a:ext cx="3418069" cy="5970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গ্রামে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1996" y="4813451"/>
            <a:ext cx="3420567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বেবিলন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798" y="4846693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এশেরিয়া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1798" y="5566596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ট্রয়নগরী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3829" y="5549166"/>
            <a:ext cx="3420567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বাগদাদ নগরী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310" y="3926521"/>
            <a:ext cx="104331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“সেই দিন এই মাঠ” কবিতায়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ছায় হয়ে 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915400" y="90092"/>
            <a:ext cx="1892508" cy="1057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643467" y="2814306"/>
            <a:ext cx="2133601" cy="205386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582253" y="2764844"/>
            <a:ext cx="2133601" cy="20538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2697" y="2792827"/>
            <a:ext cx="2133601" cy="20538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634293" y="2831609"/>
            <a:ext cx="2133601" cy="205386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594987" y="2803517"/>
            <a:ext cx="2133601" cy="205386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601571" y="2800630"/>
            <a:ext cx="2133601" cy="20538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643466" y="2798227"/>
            <a:ext cx="2133601" cy="20538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634293" y="2848912"/>
            <a:ext cx="2133601" cy="205386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07093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088"/>
            <a:ext cx="12192000" cy="689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60107" y="-36367"/>
            <a:ext cx="2871787" cy="8520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310" y="1048461"/>
            <a:ext cx="104331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“সেই দিন এই মাঠ” কবিতায় কিসের সাধ পৃথিবীতে আর ঝরেনা?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953" y="1880723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চালতা ফুলের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6953" y="2833699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শিশিরের শব্দের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0125" y="2792995"/>
            <a:ext cx="3418069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 গন্ধের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5468" y="1904890"/>
            <a:ext cx="3418069" cy="5970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2372" y="4696441"/>
            <a:ext cx="3420567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চরের কাছে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6711" y="4795706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ক্ষেতের কাছে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6710" y="5677045"/>
            <a:ext cx="3835783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ঘাটে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2372" y="5603271"/>
            <a:ext cx="3420567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 ঘাটে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310" y="3689004"/>
            <a:ext cx="104331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“সেই দিন এই মাঠ”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 খেয়া নৌকাগুলো কোথায় লেগেছে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915400" y="90092"/>
            <a:ext cx="1892508" cy="1057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643467" y="2814306"/>
            <a:ext cx="2133601" cy="205386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582253" y="2764844"/>
            <a:ext cx="2133601" cy="20538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12860" y="2764844"/>
            <a:ext cx="2133601" cy="20538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620511" y="2851652"/>
            <a:ext cx="2133601" cy="205386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628162" y="2802507"/>
            <a:ext cx="2133601" cy="205386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628163" y="2788826"/>
            <a:ext cx="2133601" cy="20538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616653" y="2783640"/>
            <a:ext cx="2133601" cy="20538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628162" y="2773385"/>
            <a:ext cx="2133601" cy="205386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139252" y="1"/>
            <a:ext cx="10028420" cy="1648918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808" y="1648918"/>
            <a:ext cx="7416384" cy="4227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5298" y="3237875"/>
            <a:ext cx="704538" cy="929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2628" y="3237875"/>
            <a:ext cx="734519" cy="929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1390" y="3357797"/>
            <a:ext cx="914400" cy="2008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7809" y="2028616"/>
            <a:ext cx="741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“সেই দিনেই মাঠ”কবিতায় মরণশীল  ব্যক্তি মানুষ মৃত্যুর কোলে ঢলে পড়লেও প্রকৃতিতে থাকে চির ব্যস্ততা। প্রকৃতির কি কি ব্যস্ততার কথা কবিতায় তুলেধরা হয়েছে   এ বিষয়ে ১০ টি বাক্য লিখবে।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8551" y="5876143"/>
            <a:ext cx="7595641" cy="819517"/>
          </a:xfrm>
          <a:custGeom>
            <a:avLst/>
            <a:gdLst>
              <a:gd name="connsiteX0" fmla="*/ 0 w 5748728"/>
              <a:gd name="connsiteY0" fmla="*/ 0 h 569627"/>
              <a:gd name="connsiteX1" fmla="*/ 5748728 w 5748728"/>
              <a:gd name="connsiteY1" fmla="*/ 0 h 569627"/>
              <a:gd name="connsiteX2" fmla="*/ 5748728 w 5748728"/>
              <a:gd name="connsiteY2" fmla="*/ 569627 h 569627"/>
              <a:gd name="connsiteX3" fmla="*/ 0 w 5748728"/>
              <a:gd name="connsiteY3" fmla="*/ 569627 h 569627"/>
              <a:gd name="connsiteX4" fmla="*/ 0 w 5748728"/>
              <a:gd name="connsiteY4" fmla="*/ 0 h 569627"/>
              <a:gd name="connsiteX0" fmla="*/ 0 w 5748728"/>
              <a:gd name="connsiteY0" fmla="*/ 0 h 569627"/>
              <a:gd name="connsiteX1" fmla="*/ 5748728 w 5748728"/>
              <a:gd name="connsiteY1" fmla="*/ 0 h 569627"/>
              <a:gd name="connsiteX2" fmla="*/ 5613816 w 5748728"/>
              <a:gd name="connsiteY2" fmla="*/ 569627 h 569627"/>
              <a:gd name="connsiteX3" fmla="*/ 0 w 5748728"/>
              <a:gd name="connsiteY3" fmla="*/ 569627 h 569627"/>
              <a:gd name="connsiteX4" fmla="*/ 0 w 5748728"/>
              <a:gd name="connsiteY4" fmla="*/ 0 h 569627"/>
              <a:gd name="connsiteX0" fmla="*/ 104931 w 5853659"/>
              <a:gd name="connsiteY0" fmla="*/ 0 h 569627"/>
              <a:gd name="connsiteX1" fmla="*/ 5853659 w 5853659"/>
              <a:gd name="connsiteY1" fmla="*/ 0 h 569627"/>
              <a:gd name="connsiteX2" fmla="*/ 5718747 w 5853659"/>
              <a:gd name="connsiteY2" fmla="*/ 569627 h 569627"/>
              <a:gd name="connsiteX3" fmla="*/ 0 w 5853659"/>
              <a:gd name="connsiteY3" fmla="*/ 554636 h 569627"/>
              <a:gd name="connsiteX4" fmla="*/ 104931 w 5853659"/>
              <a:gd name="connsiteY4" fmla="*/ 0 h 5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659" h="569627">
                <a:moveTo>
                  <a:pt x="104931" y="0"/>
                </a:moveTo>
                <a:lnTo>
                  <a:pt x="5853659" y="0"/>
                </a:lnTo>
                <a:lnTo>
                  <a:pt x="5718747" y="569627"/>
                </a:lnTo>
                <a:lnTo>
                  <a:pt x="0" y="554636"/>
                </a:lnTo>
                <a:lnTo>
                  <a:pt x="104931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494676"/>
            <a:ext cx="11032760" cy="5681272"/>
          </a:xfrm>
          <a:prstGeom prst="rect">
            <a:avLst/>
          </a:prstGeom>
        </p:spPr>
      </p:pic>
      <p:pic>
        <p:nvPicPr>
          <p:cNvPr id="5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ক্লাসে অংশ গ্রহণ করার জন্য সবাইকে 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4404802" y="1433635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137644"/>
            <a:ext cx="4961746" cy="3301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3672590"/>
            <a:ext cx="4961746" cy="3028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4" y="68828"/>
            <a:ext cx="4949491" cy="3360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4" y="3672590"/>
            <a:ext cx="4949491" cy="3028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079" y="2528878"/>
            <a:ext cx="1129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নিই; ছবিতে আমরা দেখতে পাচ্ছি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 প্রবাহমান প্রিকৃতি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272"/>
            <a:ext cx="12192000" cy="1640018"/>
          </a:xfrm>
          <a:prstGeom prst="rect">
            <a:avLst/>
          </a:prstGeom>
        </p:spPr>
      </p:pic>
      <p:pic>
        <p:nvPicPr>
          <p:cNvPr id="8" name="Picture 2" descr="D:\Content\PNG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1168009" y="435669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ontent\PNG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3964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27277" y="3123226"/>
            <a:ext cx="9571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1103"/>
            <a:ext cx="12192000" cy="1395472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97643" y="599607"/>
            <a:ext cx="129435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599607"/>
            <a:ext cx="134911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9760" y="3795386"/>
            <a:ext cx="1010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27" y="197247"/>
            <a:ext cx="4549672" cy="2754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46" y="197247"/>
            <a:ext cx="4387218" cy="2728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27" y="3548315"/>
            <a:ext cx="4549673" cy="2701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08" y="3548315"/>
            <a:ext cx="4387218" cy="2641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041" y="2906264"/>
            <a:ext cx="1202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নিই; বেঁচে থাকবে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সেই দিন এই মাঠে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7" y="2771269"/>
            <a:ext cx="12027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সেই দিন এই মাঠে কী বেঁচে থাকবে আর কী বেঁচে থাকবেনা?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182"/>
            <a:ext cx="12192000" cy="674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377" y="150125"/>
            <a:ext cx="1131399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ছবিতে আম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রূপময়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দেখলাম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7" y="2683543"/>
            <a:ext cx="11313994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003" y="4711012"/>
            <a:ext cx="11313994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4104" y="432640"/>
            <a:ext cx="9653665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সেইদিন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4340" y="3691329"/>
            <a:ext cx="620342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2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9760" y="3795386"/>
            <a:ext cx="1010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9272" y="91775"/>
            <a:ext cx="1007339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272" y="1229193"/>
            <a:ext cx="10073390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এই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r>
              <a:rPr lang="en-US" sz="7200" dirty="0" smtClean="0"/>
              <a:t> </a:t>
            </a:r>
            <a:r>
              <a:rPr lang="en-US" sz="7200" dirty="0" err="1" smtClean="0"/>
              <a:t>শেষে</a:t>
            </a:r>
            <a:r>
              <a:rPr lang="en-US" sz="7200" dirty="0" smtClean="0"/>
              <a:t> </a:t>
            </a:r>
            <a:r>
              <a:rPr lang="en-US" sz="7200" dirty="0" err="1" smtClean="0"/>
              <a:t>শিক্ষার্থীরা</a:t>
            </a:r>
            <a:r>
              <a:rPr lang="en-US" sz="7200" dirty="0" smtClean="0"/>
              <a:t> …..</a:t>
            </a:r>
          </a:p>
          <a:p>
            <a:pPr marL="576072"/>
            <a:r>
              <a:rPr lang="bn-IN" sz="4800" dirty="0" smtClean="0"/>
              <a:t>১। </a:t>
            </a:r>
            <a:r>
              <a:rPr lang="as-IN" sz="4800" dirty="0" smtClean="0"/>
              <a:t>কবি </a:t>
            </a:r>
            <a:r>
              <a:rPr lang="as-IN" sz="4800" dirty="0"/>
              <a:t>পরিচিতি বলতে </a:t>
            </a:r>
            <a:r>
              <a:rPr lang="as-IN" sz="4800" dirty="0" smtClean="0"/>
              <a:t>পারবে</a:t>
            </a:r>
            <a:r>
              <a:rPr lang="bn-IN" sz="4800" dirty="0" smtClean="0"/>
              <a:t>;</a:t>
            </a:r>
            <a:endParaRPr lang="as-IN" sz="4800" dirty="0"/>
          </a:p>
          <a:p>
            <a:pPr marL="576072"/>
            <a:r>
              <a:rPr lang="bn-IN" sz="4800" dirty="0" smtClean="0"/>
              <a:t>২। </a:t>
            </a:r>
            <a:r>
              <a:rPr lang="as-IN" sz="4800" dirty="0" smtClean="0"/>
              <a:t>মানুষ মারা গেলেও প্রকৃতির চির ব্যাস্ততার গল্প বেঁচে </a:t>
            </a:r>
            <a:r>
              <a:rPr lang="as-IN" sz="4800" dirty="0"/>
              <a:t>রবে চির কাল বিষয়টি ব্যাখ্যা করতে </a:t>
            </a:r>
            <a:r>
              <a:rPr lang="as-IN" sz="4800" dirty="0" smtClean="0"/>
              <a:t>পারবে</a:t>
            </a:r>
            <a:r>
              <a:rPr lang="bn-IN" sz="4800" dirty="0" smtClean="0"/>
              <a:t>;</a:t>
            </a:r>
            <a:endParaRPr lang="as-IN" sz="4800" dirty="0"/>
          </a:p>
          <a:p>
            <a:pPr marL="576072"/>
            <a:r>
              <a:rPr lang="bn-IN" sz="4800" dirty="0" smtClean="0"/>
              <a:t>৩। </a:t>
            </a:r>
            <a:r>
              <a:rPr lang="as-IN" sz="4800" dirty="0" smtClean="0"/>
              <a:t>মানুষ মরণশীল কিন্তু জগতে সৌন্দর্যের মৃত্যু নেই এটি বর্ণনা করতে পারবে।</a:t>
            </a:r>
          </a:p>
        </p:txBody>
      </p:sp>
      <p:pic>
        <p:nvPicPr>
          <p:cNvPr id="8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897643" y="599607"/>
            <a:ext cx="129435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1103"/>
            <a:ext cx="12192000" cy="1395472"/>
          </a:xfrm>
          <a:prstGeom prst="rect">
            <a:avLst/>
          </a:prstGeom>
        </p:spPr>
      </p:pic>
      <p:pic>
        <p:nvPicPr>
          <p:cNvPr id="11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-1" y="599607"/>
            <a:ext cx="1349115" cy="62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2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  <p:pic>
        <p:nvPicPr>
          <p:cNvPr id="6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8576414"/>
              </p:ext>
            </p:extLst>
          </p:nvPr>
        </p:nvGraphicFramePr>
        <p:xfrm>
          <a:off x="1229193" y="524657"/>
          <a:ext cx="9848537" cy="561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4916671" y="-14990"/>
            <a:ext cx="2358658" cy="509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কবি পরিচিতি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1D43FB-06F8-418B-B6DD-5A844412E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A1D43FB-06F8-418B-B6DD-5A844412E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A1D43FB-06F8-418B-B6DD-5A844412E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A1D43FB-06F8-418B-B6DD-5A844412E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DA1D43FB-06F8-418B-B6DD-5A844412E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D61D0-E526-44A5-B149-25705F04E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C7D61D0-E526-44A5-B149-25705F04E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C7D61D0-E526-44A5-B149-25705F04E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C7D61D0-E526-44A5-B149-25705F04E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C7D61D0-E526-44A5-B149-25705F04E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760518-5B0D-42B4-9B6C-A19900DBB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7760518-5B0D-42B4-9B6C-A19900DBB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F7760518-5B0D-42B4-9B6C-A19900DBB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F7760518-5B0D-42B4-9B6C-A19900DBB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7760518-5B0D-42B4-9B6C-A19900DBB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20AA3-05D5-4843-BB7D-10F0E58FD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5620AA3-05D5-4843-BB7D-10F0E58FD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5620AA3-05D5-4843-BB7D-10F0E58FD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5620AA3-05D5-4843-BB7D-10F0E58FD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5620AA3-05D5-4843-BB7D-10F0E58FD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A31FE-C38D-46B7-91DC-22484961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3FA31FE-C38D-46B7-91DC-22484961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3FA31FE-C38D-46B7-91DC-22484961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3FA31FE-C38D-46B7-91DC-22484961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3FA31FE-C38D-46B7-91DC-22484961A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EC0A67-171E-4D85-83EB-C2234B4A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3EC0A67-171E-4D85-83EB-C2234B4A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3EC0A67-171E-4D85-83EB-C2234B4A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3EC0A67-171E-4D85-83EB-C2234B4A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73EC0A67-171E-4D85-83EB-C2234B4A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127F9-18ED-422F-A92A-D37CC635E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70127F9-18ED-422F-A92A-D37CC635E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70127F9-18ED-422F-A92A-D37CC635E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70127F9-18ED-422F-A92A-D37CC635E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70127F9-18ED-422F-A92A-D37CC635E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B9B01-D1BE-4DD6-9260-C5B4A98C1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EBB9B01-D1BE-4DD6-9260-C5B4A98C1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2EBB9B01-D1BE-4DD6-9260-C5B4A98C1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2EBB9B01-D1BE-4DD6-9260-C5B4A98C1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2EBB9B01-D1BE-4DD6-9260-C5B4A98C1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8F52E2-07DF-4D27-BDCC-1F6D17FC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38F52E2-07DF-4D27-BDCC-1F6D17FC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F38F52E2-07DF-4D27-BDCC-1F6D17FC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F38F52E2-07DF-4D27-BDCC-1F6D17FC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38F52E2-07DF-4D27-BDCC-1F6D17FC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E46356-FCF5-4BA7-870E-A9147254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07E46356-FCF5-4BA7-870E-A9147254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07E46356-FCF5-4BA7-870E-A9147254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07E46356-FCF5-4BA7-870E-A9147254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7E46356-FCF5-4BA7-870E-A91472548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09FB3-AC5F-44E7-BB14-8F221B78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9BA09FB3-AC5F-44E7-BB14-8F221B78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9BA09FB3-AC5F-44E7-BB14-8F221B78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9BA09FB3-AC5F-44E7-BB14-8F221B78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9BA09FB3-AC5F-44E7-BB14-8F221B781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41CBA9-D020-4BDD-9FE9-5CE1082D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8741CBA9-D020-4BDD-9FE9-5CE1082D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8741CBA9-D020-4BDD-9FE9-5CE1082D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8741CBA9-D020-4BDD-9FE9-5CE1082D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8741CBA9-D020-4BDD-9FE9-5CE1082D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4DA8A7-3311-460D-BC10-595F90D7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374DA8A7-3311-460D-BC10-595F90D7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374DA8A7-3311-460D-BC10-595F90D7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374DA8A7-3311-460D-BC10-595F90D7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374DA8A7-3311-460D-BC10-595F90D7A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</a:rPr>
              <a:t>রূপসী বাংলার কবি জীবনানন্দ </a:t>
            </a:r>
            <a:r>
              <a:rPr lang="bn-IN" sz="7200" dirty="0" smtClean="0">
                <a:solidFill>
                  <a:srgbClr val="002060"/>
                </a:solidFill>
              </a:rPr>
              <a:t>দাশ সম্পর্কে  আরো তথ্য জানার জন্য আমরা একটি ভিডিও দেখি </a:t>
            </a:r>
            <a:endParaRPr lang="en-US" sz="7200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89010"/>
              </p:ext>
            </p:extLst>
          </p:nvPr>
        </p:nvGraphicFramePr>
        <p:xfrm>
          <a:off x="7604760" y="3429000"/>
          <a:ext cx="3261360" cy="275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760" y="3429000"/>
                        <a:ext cx="3261360" cy="275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D:\Content\PNG\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1295299" cy="6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ontent\PNG\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10912837" y="524657"/>
            <a:ext cx="1279161" cy="6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557"/>
            <a:ext cx="12192000" cy="1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Calibri Light"/>
        <a:ea typeface=""/>
        <a:cs typeface="NikoshBAN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822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538</cp:revision>
  <dcterms:created xsi:type="dcterms:W3CDTF">2019-07-26T06:01:25Z</dcterms:created>
  <dcterms:modified xsi:type="dcterms:W3CDTF">2019-12-06T15:57:23Z</dcterms:modified>
</cp:coreProperties>
</file>