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71" r:id="rId4"/>
    <p:sldId id="272" r:id="rId5"/>
    <p:sldId id="268" r:id="rId6"/>
    <p:sldId id="269" r:id="rId7"/>
    <p:sldId id="256" r:id="rId8"/>
    <p:sldId id="273" r:id="rId9"/>
    <p:sldId id="259" r:id="rId10"/>
    <p:sldId id="27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6022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52FC4-AA3B-40F2-8E0D-41C6D1E96E3B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5B724-BF08-4933-A477-E5C9037FE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F5583-2BBD-4C1C-8198-E4BB2A0917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BBCE-B9D1-48CD-981E-F492135C13E6}" type="datetimeFigureOut">
              <a:rPr lang="en-US" smtClean="0"/>
              <a:pPr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5FF5B-65C3-4E40-BBE0-90DC79AB7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biulict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838200"/>
            <a:ext cx="5791200" cy="28956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¯^</a:t>
            </a:r>
            <a:r>
              <a:rPr lang="en-US" sz="8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vMZg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533400"/>
            <a:ext cx="51054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814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শিক্ষার্থী জিহাদ ও সন্ত্রাসবাদের পার্থক্য বিষয়ে ০৩ টি করে বাক্য নিজ খাতায় লিখবে।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762000" y="533400"/>
            <a:ext cx="7543800" cy="1905000"/>
          </a:xfrm>
          <a:prstGeom prst="frame">
            <a:avLst>
              <a:gd name="adj1" fmla="val 16733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জিহাদের গুরুত্ব 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667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জিহাদের গুরুত্ব ও সন্ত্রাসবাদের ক্ষতিকর দিক সম্পর্কে সংক্ষিপ্ত আলোচনা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tion Button: Help 2">
            <a:hlinkClick r:id="" action="ppaction://noaction" highlightClick="1"/>
          </p:cNvPr>
          <p:cNvSpPr/>
          <p:nvPr/>
        </p:nvSpPr>
        <p:spPr>
          <a:xfrm>
            <a:off x="2362200" y="457200"/>
            <a:ext cx="4572000" cy="1752600"/>
          </a:xfrm>
          <a:prstGeom prst="actionButtonHelp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2362200"/>
            <a:ext cx="8382000" cy="2971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1.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রাসুল (স)প্রত্যক্ষ ও পরোক্ষভাবে কয়টি যুদ্ধে অংশগ্রহণ করেন?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জিহাদ ও সন্ত্রাসকে এক করে ফেলার কারণ কী?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উত্তরঃ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3.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সন্ত্রাসবাদের আরবি প্রতিশব্দ কী? 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উত্তরঃ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562600"/>
            <a:ext cx="82296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)প্রায় ১০০ টি    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)ইসলামি জ্ঞানের স্বল্পতা   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) ইরহাব</a:t>
            </a:r>
            <a:endParaRPr lang="en-US" sz="3200" dirty="0"/>
          </a:p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676400" y="1066800"/>
            <a:ext cx="5638800" cy="1981200"/>
          </a:xfrm>
          <a:prstGeom prst="actionButtonHelp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প্রশ্নোত্তর পর্ব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1828800" y="914400"/>
            <a:ext cx="6248400" cy="4038600"/>
          </a:xfrm>
          <a:prstGeom prst="actionButtonHom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‘জিহাদ অর্থ সন্ত্রাস নয়’ বিষয়ে একটি অনুচ্ছেদ লিখে আনবে। </a:t>
            </a:r>
            <a:r>
              <a:rPr lang="bn-IN" sz="48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1295400" y="609600"/>
            <a:ext cx="6858000" cy="4876800"/>
          </a:xfrm>
          <a:prstGeom prst="hear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9600" y="228600"/>
            <a:ext cx="7467600" cy="6172200"/>
            <a:chOff x="1447800" y="228600"/>
            <a:chExt cx="6629400" cy="6019800"/>
          </a:xfrm>
        </p:grpSpPr>
        <p:sp>
          <p:nvSpPr>
            <p:cNvPr id="2" name="Rounded Rectangle 1"/>
            <p:cNvSpPr/>
            <p:nvPr/>
          </p:nvSpPr>
          <p:spPr>
            <a:xfrm>
              <a:off x="1447800" y="228600"/>
              <a:ext cx="6629400" cy="60198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b="1" u="sng" dirty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NikoshBAN" pitchFamily="2" charset="0"/>
                  <a:cs typeface="NikoshBAN" pitchFamily="2" charset="0"/>
                </a:rPr>
                <a:t>শিক্ষক পরিচিতি</a:t>
              </a:r>
              <a:endParaRPr lang="en-US" sz="60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6600" u="sng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6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6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রবিউল</a:t>
              </a:r>
              <a:r>
                <a:rPr lang="en-US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ইস</a:t>
              </a:r>
              <a:r>
                <a:rPr lang="as-IN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ল</a:t>
              </a:r>
              <a:r>
                <a:rPr lang="en-US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া</a:t>
              </a:r>
              <a:r>
                <a:rPr lang="as-IN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</a:t>
              </a:r>
              <a:endPara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জয়</a:t>
              </a:r>
              <a:r>
                <a:rPr lang="as-IN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ৃষ্ণপুর</a:t>
              </a:r>
              <a:r>
                <a:rPr lang="en-US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মহিলা</a:t>
              </a:r>
              <a:r>
                <a:rPr lang="en-US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ফাজিল</a:t>
              </a:r>
              <a:r>
                <a:rPr lang="en-US" sz="36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মাদ্রাসা</a:t>
              </a:r>
              <a:endPara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0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পাংশা,রাজবাড়ী</a:t>
              </a:r>
              <a:r>
                <a:rPr lang="en-US" sz="40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r>
                <a:rPr lang="en-US" sz="32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Email : </a:t>
              </a:r>
              <a:r>
                <a:rPr lang="en-US" sz="32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  <a:hlinkClick r:id="rId2"/>
                </a:rPr>
                <a:t>robiulict</a:t>
              </a:r>
              <a:r>
                <a:rPr lang="en-US" sz="3200" dirty="0">
                  <a:hlinkClick r:id="rId2"/>
                </a:rPr>
                <a:t>1</a:t>
              </a:r>
              <a:r>
                <a:rPr lang="en-US" sz="32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  <a:hlinkClick r:id="rId2"/>
                </a:rPr>
                <a:t>@gmail.com</a:t>
              </a:r>
              <a:endPara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200" dirty="0" err="1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মোবাইল</a:t>
              </a:r>
              <a:r>
                <a:rPr lang="en-US" sz="32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: ০১৭২১৬৭৩৩৭৩।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50737" y="1368778"/>
              <a:ext cx="1352510" cy="19812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3048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নিচের ছবিগুলো লক্ষ্য কর এবং পার্থক্য নির্ণয় কর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hgg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2971800"/>
            <a:ext cx="3048000" cy="1752600"/>
          </a:xfrm>
          <a:prstGeom prst="rect">
            <a:avLst/>
          </a:prstGeom>
        </p:spPr>
      </p:pic>
      <p:pic>
        <p:nvPicPr>
          <p:cNvPr id="4" name="Picture 3" descr="hfghf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3200400" cy="1743075"/>
          </a:xfrm>
          <a:prstGeom prst="rect">
            <a:avLst/>
          </a:prstGeom>
        </p:spPr>
      </p:pic>
      <p:pic>
        <p:nvPicPr>
          <p:cNvPr id="5" name="Picture 4" descr="htrt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971800"/>
            <a:ext cx="3200400" cy="1819275"/>
          </a:xfrm>
          <a:prstGeom prst="rect">
            <a:avLst/>
          </a:prstGeom>
        </p:spPr>
      </p:pic>
      <p:pic>
        <p:nvPicPr>
          <p:cNvPr id="6" name="Picture 5" descr="gu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914400"/>
            <a:ext cx="3048000" cy="1676400"/>
          </a:xfrm>
          <a:prstGeom prst="rect">
            <a:avLst/>
          </a:prstGeom>
        </p:spPr>
      </p:pic>
      <p:pic>
        <p:nvPicPr>
          <p:cNvPr id="7" name="Picture 6" descr="nghgh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5023104"/>
            <a:ext cx="3276600" cy="1834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704167" cy="2133600"/>
          </a:xfrm>
          <a:prstGeom prst="rect">
            <a:avLst/>
          </a:prstGeom>
        </p:spPr>
      </p:pic>
      <p:pic>
        <p:nvPicPr>
          <p:cNvPr id="3" name="Picture 2" descr="imagesggjg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038600"/>
            <a:ext cx="3276600" cy="2494935"/>
          </a:xfrm>
          <a:prstGeom prst="rect">
            <a:avLst/>
          </a:prstGeom>
        </p:spPr>
      </p:pic>
      <p:pic>
        <p:nvPicPr>
          <p:cNvPr id="4" name="Picture 3" descr="ttttte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1371600"/>
            <a:ext cx="3537284" cy="2133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9800" y="152400"/>
            <a:ext cx="5740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800" dirty="0">
                <a:latin typeface="NikoshBAN" pitchFamily="2" charset="0"/>
                <a:cs typeface="NikoshBAN" pitchFamily="2" charset="0"/>
              </a:rPr>
              <a:t>নিচের ছবিগুলো লক্ষ্য কর এবং পার্থক্য নির্ণয় কর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304800" y="685800"/>
            <a:ext cx="8458200" cy="3810000"/>
          </a:xfrm>
          <a:prstGeom prst="ribbon2">
            <a:avLst>
              <a:gd name="adj1" fmla="val 15639"/>
              <a:gd name="adj2" fmla="val 55717"/>
            </a:avLst>
          </a:prstGeom>
          <a:solidFill>
            <a:schemeClr val="accent3"/>
          </a:solidFill>
          <a:ln w="22225" cap="rnd">
            <a:solidFill>
              <a:srgbClr val="002060"/>
            </a:solidFill>
            <a:prstDash val="sysDash"/>
            <a:round/>
            <a:headEnd type="none"/>
          </a:ln>
          <a:effectLst>
            <a:outerShdw blurRad="50800" dist="50800" dir="5400000" algn="ctr" rotWithShape="0">
              <a:srgbClr val="000000">
                <a:alpha val="5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-৯ম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অধ্যায়-৩য় ( ইবাদত )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পাঠ-১৩ ( জিহাদ ও সন্ত্রাসবাদ )</a:t>
            </a:r>
          </a:p>
          <a:p>
            <a:pPr algn="ctr"/>
            <a:r>
              <a:rPr lang="bn-IN" sz="54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1828800" y="228600"/>
            <a:ext cx="4724400" cy="2133600"/>
          </a:xfrm>
          <a:prstGeom prst="bevel">
            <a:avLst>
              <a:gd name="adj" fmla="val 25969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895600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….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 ও সন্ত্রাসের পরিচয় বলতে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 ও সন্ত্রাসের মধ্যে পার্থক্য বর্ণনা করতে পারবে;</a:t>
            </a:r>
          </a:p>
          <a:p>
            <a:pPr>
              <a:buFont typeface="Wingdings" pitchFamily="2" charset="2"/>
              <a:buChar char="Ø"/>
            </a:pPr>
            <a:r>
              <a:rPr lang="bn-IN" sz="2800" dirty="0">
                <a:latin typeface="NikoshBAN" pitchFamily="2" charset="0"/>
                <a:cs typeface="NikoshBAN" pitchFamily="2" charset="0"/>
              </a:rPr>
              <a:t>জিহাদের গুরুত্ব ব্যাখ্যা করতে 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152400"/>
            <a:ext cx="4419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জিহাদ ও সন্ত্রাসের পরিচয়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95240"/>
            <a:ext cx="830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জিহাদের আভিধানিক অর্থ-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পরিশ্রম করা;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সাধনা করা;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কষ্ট করা;</a:t>
            </a:r>
          </a:p>
          <a:p>
            <a:pPr>
              <a:buBlip>
                <a:blip r:embed="rId2"/>
              </a:buBlip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চেষ্টা করা;</a:t>
            </a: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পরিভাষায়-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জান-মাল,ইলম,আমল,লেখনী ও বক্তৃতার মাধ্যমে সত্য ও ন্যায় প্রতিষ্ঠায় আল্লাহর দীনকে (ইসলামকে) সমুন্নত করাই হলো জিহাদ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পক্ষান্তরে, পার্থিব কোনো স্বার্থ লাভের আশায় বিশৃঙ্খলা ও তান্ডবলীলার মাধ্যমে জনসাধারনের মনে আতঙ্ক সৃষ্টি করা ও তাদের ক্ষতি করাই সন্ত্রাসবাদ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cision 1"/>
          <p:cNvSpPr/>
          <p:nvPr/>
        </p:nvSpPr>
        <p:spPr>
          <a:xfrm>
            <a:off x="1905000" y="304800"/>
            <a:ext cx="5257800" cy="1905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5720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	সন্ত্রাসবাদের আরবি প্রতিশব্দ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er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708" y="2438400"/>
            <a:ext cx="3704167" cy="1828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0200" y="57150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উত্তরঃ ইরহাব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371600" y="838200"/>
            <a:ext cx="5486400" cy="1905000"/>
          </a:xfrm>
          <a:prstGeom prst="horizontalScroll">
            <a:avLst>
              <a:gd name="adj" fmla="val 15086"/>
            </a:avLst>
          </a:prstGeom>
          <a:solidFill>
            <a:schemeClr val="tx1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জিহাদ ও সন্ত্রাসের মধ্যে পার্থক্য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32766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ইসলামি জ্ঞানের স্বল্পতার কারণে এক শ্রেণির লোক জিহাদ ও সন্ত্রাসকে এক করে ফেলেছে। বস্তুত উভয়ের মধ্যে বিশাল পার্থক্য বিদ্যমান। এ দুটো পরস্পর বিপরীত। রাজ্য জয়,ক্ষমতা দখল,সম্পদের লোভ,খুন-খারাবি,লুটতরাজ এবং অন্যায় রক্তপাত জিহাদের উদ্দেশ্য নয়।বরং মানুষকে মানুষের দাসত্ব থেকে মুক্ত করে আল্লাহর দাসত্বে নিয়ে আসা এবং জুলুম ও শোষণের অবসান ঘটিয়ে ইনসাফ ও ন্যায়ের সুশীতল নিয়ে আসাই জিহাদের উদ্দেশ্য।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পক্ষান্তরে, সন্ত্রাসবাদের উদ্দেশ্য হলো অন্যায়ভাবে রক্তপাত করে রাজ্য জয়,ক্ষমতা দখল,সম্পদ অর্জন করা এবং লুটতরাজ ও খুন খারাবির মাধ্যমে নিজের শ্রেষ্ঠত্ব ও কর্তৃত্ব প্রতিষ্ঠা করা।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375</Words>
  <Application>Microsoft Office PowerPoint</Application>
  <PresentationFormat>On-screen Show (4:3)</PresentationFormat>
  <Paragraphs>57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SutonnyMJ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Md.Robi</cp:lastModifiedBy>
  <cp:revision>89</cp:revision>
  <dcterms:created xsi:type="dcterms:W3CDTF">2019-07-26T04:27:02Z</dcterms:created>
  <dcterms:modified xsi:type="dcterms:W3CDTF">2019-12-08T05:05:21Z</dcterms:modified>
</cp:coreProperties>
</file>