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7" r:id="rId9"/>
    <p:sldId id="265" r:id="rId10"/>
    <p:sldId id="266" r:id="rId11"/>
    <p:sldId id="264" r:id="rId12"/>
    <p:sldId id="269" r:id="rId13"/>
    <p:sldId id="268" r:id="rId14"/>
    <p:sldId id="270" r:id="rId15"/>
    <p:sldId id="272"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12/7/2019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8.png"/><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audio" Target="../media/audio1.wav"/><Relationship Id="rId5" Type="http://schemas.openxmlformats.org/officeDocument/2006/relationships/image" Target="../media/image9.gi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1644" y="154547"/>
            <a:ext cx="2477037" cy="769441"/>
          </a:xfrm>
          <a:prstGeom prst="rect">
            <a:avLst/>
          </a:prstGeom>
          <a:noFill/>
        </p:spPr>
        <p:txBody>
          <a:bodyPr wrap="square" rtlCol="0">
            <a:spAutoFit/>
          </a:bodyPr>
          <a:lstStyle/>
          <a:p>
            <a:r>
              <a:rPr lang="en-US" dirty="0" smtClean="0"/>
              <a:t> </a:t>
            </a:r>
            <a:r>
              <a:rPr lang="en-US" sz="4400" dirty="0" smtClean="0"/>
              <a:t>IDENTITY</a:t>
            </a:r>
            <a:endParaRPr lang="en-US"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3970" y="1298191"/>
            <a:ext cx="1371600" cy="1737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1734359" y="1093150"/>
            <a:ext cx="7963438" cy="5632311"/>
          </a:xfrm>
          <a:prstGeom prst="rect">
            <a:avLst/>
          </a:prstGeom>
        </p:spPr>
        <p:txBody>
          <a:bodyPr wrap="square">
            <a:spAutoFit/>
          </a:bodyPr>
          <a:lstStyle/>
          <a:p>
            <a:pPr lvl="0" eaLnBrk="0" fontAlgn="base" hangingPunct="0">
              <a:spcBef>
                <a:spcPct val="0"/>
              </a:spcBef>
              <a:spcAft>
                <a:spcPct val="0"/>
              </a:spcAft>
            </a:pP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MD. ABDUR RAZZAK</a:t>
            </a:r>
          </a:p>
          <a:p>
            <a:pPr lvl="0" eaLnBrk="0" fontAlgn="base" hangingPunct="0">
              <a:spcBef>
                <a:spcPct val="0"/>
              </a:spcBef>
              <a:spcAft>
                <a:spcPct val="0"/>
              </a:spcAft>
            </a:pP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HEAD TEACHER</a:t>
            </a:r>
          </a:p>
          <a:p>
            <a:pPr lvl="0" eaLnBrk="0" fontAlgn="base" hangingPunct="0">
              <a:spcBef>
                <a:spcPct val="0"/>
              </a:spcBef>
              <a:spcAft>
                <a:spcPct val="0"/>
              </a:spcAft>
            </a:pP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DHALAHARA WESTPARA </a:t>
            </a:r>
          </a:p>
          <a:p>
            <a:pPr lvl="0" eaLnBrk="0" fontAlgn="base" hangingPunct="0">
              <a:spcBef>
                <a:spcPct val="0"/>
              </a:spcBef>
              <a:spcAft>
                <a:spcPct val="0"/>
              </a:spcAft>
            </a:pP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SECONDARY GIRLS’ SCHOOL</a:t>
            </a:r>
          </a:p>
          <a:p>
            <a:pPr lvl="0" eaLnBrk="0" fontAlgn="base" hangingPunct="0">
              <a:spcBef>
                <a:spcPct val="0"/>
              </a:spcBef>
              <a:spcAft>
                <a:spcPct val="0"/>
              </a:spcAft>
            </a:pP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E-mail: abdurrazzakmt@gmail.com</a:t>
            </a:r>
          </a:p>
          <a:p>
            <a:pPr lvl="0" eaLnBrk="0" fontAlgn="base" hangingPunct="0">
              <a:spcBef>
                <a:spcPct val="0"/>
              </a:spcBef>
              <a:spcAft>
                <a:spcPct val="0"/>
              </a:spcAft>
            </a:pP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Phone number: 01721588402</a:t>
            </a:r>
          </a:p>
        </p:txBody>
      </p:sp>
    </p:spTree>
    <p:extLst>
      <p:ext uri="{BB962C8B-B14F-4D97-AF65-F5344CB8AC3E}">
        <p14:creationId xmlns:p14="http://schemas.microsoft.com/office/powerpoint/2010/main" val="136765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525419" y="94397"/>
            <a:ext cx="4420068" cy="848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heed  means-----</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487" y="785611"/>
            <a:ext cx="6575295" cy="3915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flipH="1">
            <a:off x="1367911" y="1549453"/>
            <a:ext cx="2735083" cy="848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attentive</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flipH="1">
            <a:off x="1622736" y="5076374"/>
            <a:ext cx="10264461" cy="1414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Shamima did not want to get married. But nobody paid any heed to her.</a:t>
            </a:r>
            <a:endParaRPr lang="en-GB"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4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61" y="154547"/>
            <a:ext cx="12046039" cy="4893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 </a:t>
            </a:r>
          </a:p>
          <a:p>
            <a:pPr algn="ctr"/>
            <a:r>
              <a:rPr lang="en-GB" sz="3200" b="1" dirty="0" smtClean="0">
                <a:solidFill>
                  <a:schemeClr val="tx1"/>
                </a:solidFill>
                <a:latin typeface="Times New Roman" panose="02020603050405020304" pitchFamily="18" charset="0"/>
                <a:cs typeface="Times New Roman" panose="02020603050405020304" pitchFamily="18" charset="0"/>
              </a:rPr>
              <a:t>A. Read </a:t>
            </a:r>
            <a:r>
              <a:rPr lang="en-GB" sz="3200" b="1" dirty="0">
                <a:solidFill>
                  <a:schemeClr val="tx1"/>
                </a:solidFill>
                <a:latin typeface="Times New Roman" panose="02020603050405020304" pitchFamily="18" charset="0"/>
                <a:cs typeface="Times New Roman" panose="02020603050405020304" pitchFamily="18" charset="0"/>
              </a:rPr>
              <a:t>the following </a:t>
            </a:r>
            <a:r>
              <a:rPr lang="en-GB" sz="3200" b="1" dirty="0" smtClean="0">
                <a:solidFill>
                  <a:schemeClr val="tx1"/>
                </a:solidFill>
                <a:latin typeface="Times New Roman" panose="02020603050405020304" pitchFamily="18" charset="0"/>
                <a:cs typeface="Times New Roman" panose="02020603050405020304" pitchFamily="18" charset="0"/>
              </a:rPr>
              <a:t>text silently </a:t>
            </a:r>
            <a:r>
              <a:rPr lang="en-GB" sz="3200" b="1" dirty="0">
                <a:solidFill>
                  <a:schemeClr val="tx1"/>
                </a:solidFill>
                <a:latin typeface="Times New Roman" panose="02020603050405020304" pitchFamily="18" charset="0"/>
                <a:cs typeface="Times New Roman" panose="02020603050405020304" pitchFamily="18" charset="0"/>
              </a:rPr>
              <a:t>and </a:t>
            </a:r>
            <a:r>
              <a:rPr lang="en-GB" sz="3200" b="1" dirty="0" smtClean="0">
                <a:solidFill>
                  <a:schemeClr val="tx1"/>
                </a:solidFill>
                <a:latin typeface="Times New Roman" panose="02020603050405020304" pitchFamily="18" charset="0"/>
                <a:cs typeface="Times New Roman" panose="02020603050405020304" pitchFamily="18" charset="0"/>
              </a:rPr>
              <a:t>take part in activities</a:t>
            </a:r>
            <a:r>
              <a:rPr lang="en-GB" sz="3200" b="1" dirty="0" smtClean="0">
                <a:solidFill>
                  <a:schemeClr val="tx1"/>
                </a:solidFill>
                <a:latin typeface="Times New Roman" panose="02020603050405020304" pitchFamily="18" charset="0"/>
                <a:cs typeface="Times New Roman" panose="02020603050405020304" pitchFamily="18" charset="0"/>
              </a:rPr>
              <a:t>.    5 min </a:t>
            </a:r>
            <a:endParaRPr lang="en-GB" sz="3200" dirty="0">
              <a:solidFill>
                <a:schemeClr val="tx1"/>
              </a:solidFill>
              <a:latin typeface="Times New Roman" panose="02020603050405020304" pitchFamily="18" charset="0"/>
              <a:cs typeface="Times New Roman" panose="02020603050405020304" pitchFamily="18" charset="0"/>
            </a:endParaRPr>
          </a:p>
          <a:p>
            <a:pPr algn="ct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5961" y="798488"/>
            <a:ext cx="12046039" cy="59693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anose="02020603050405020304" pitchFamily="18" charset="0"/>
                <a:cs typeface="Times New Roman" panose="02020603050405020304" pitchFamily="18" charset="0"/>
              </a:rPr>
              <a:t>Shamima started to tell us her story. Listening to her, we were stunned and at the same time our hearts were filled with admiration for her. It was 1995. Shamima was 15 years old. She got promoted to class 8. Shamima had all the dreams of an adolescent. She wanted to bring about a change in her life. She wanted to see happiness in her family too. She knew she could fulfill her dream by completing her education and getting a good </a:t>
            </a:r>
            <a:r>
              <a:rPr lang="en-US" sz="3200" dirty="0" smtClean="0">
                <a:solidFill>
                  <a:schemeClr val="tx1"/>
                </a:solidFill>
                <a:latin typeface="Times New Roman" panose="02020603050405020304" pitchFamily="18" charset="0"/>
                <a:cs typeface="Times New Roman" panose="02020603050405020304" pitchFamily="18" charset="0"/>
              </a:rPr>
              <a:t>job.</a:t>
            </a:r>
            <a:r>
              <a:rPr lang="en-GB"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Fifteen-year </a:t>
            </a:r>
            <a:r>
              <a:rPr lang="en-US" sz="3200" dirty="0">
                <a:solidFill>
                  <a:schemeClr val="tx1"/>
                </a:solidFill>
                <a:latin typeface="Times New Roman" panose="02020603050405020304" pitchFamily="18" charset="0"/>
                <a:cs typeface="Times New Roman" panose="02020603050405020304" pitchFamily="18" charset="0"/>
              </a:rPr>
              <a:t>old Shamima's dreams were nipped in the bud. Her father wanted to marry her off against her will. Marrying off a girl under 18 is against the law in Bangladesh. Shamima did not want to get married. But nobody paid any heed to her. They arranged her marriage with a man much older than her. All her tears and protests went in vain. Shamima was married off to Kamal Uddin </a:t>
            </a:r>
            <a:r>
              <a:rPr lang="en-US" sz="3200" dirty="0" err="1">
                <a:solidFill>
                  <a:schemeClr val="tx1"/>
                </a:solidFill>
                <a:latin typeface="Times New Roman" panose="02020603050405020304" pitchFamily="18" charset="0"/>
                <a:cs typeface="Times New Roman" panose="02020603050405020304" pitchFamily="18" charset="0"/>
              </a:rPr>
              <a:t>Joardar</a:t>
            </a:r>
            <a:r>
              <a:rPr lang="en-US" sz="3200" dirty="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8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512538" y="128788"/>
            <a:ext cx="11336024" cy="7193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INDIVIDUAL WORK</a:t>
            </a:r>
            <a:r>
              <a:rPr lang="en-US" sz="3600" dirty="0" smtClean="0">
                <a:solidFill>
                  <a:schemeClr val="tx1"/>
                </a:solidFill>
                <a:latin typeface="Times New Roman" panose="02020603050405020304" pitchFamily="18" charset="0"/>
                <a:cs typeface="Times New Roman" panose="02020603050405020304" pitchFamily="18" charset="0"/>
              </a:rPr>
              <a:t>.                                    5 min</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5961" y="798488"/>
            <a:ext cx="12046039" cy="59693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B.  </a:t>
            </a:r>
            <a:r>
              <a:rPr lang="en-US" sz="3200" b="1" dirty="0">
                <a:solidFill>
                  <a:schemeClr val="tx1"/>
                </a:solidFill>
                <a:latin typeface="Times New Roman" panose="02020603050405020304" pitchFamily="18" charset="0"/>
                <a:cs typeface="Times New Roman" panose="02020603050405020304" pitchFamily="18" charset="0"/>
              </a:rPr>
              <a:t>Choose the best answer.</a:t>
            </a:r>
            <a:endParaRPr lang="en-GB" sz="3200" dirty="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1</a:t>
            </a:r>
            <a:r>
              <a:rPr lang="en-GB"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Shamima's </a:t>
            </a:r>
            <a:r>
              <a:rPr lang="en-US" sz="3200" dirty="0">
                <a:solidFill>
                  <a:schemeClr val="tx1"/>
                </a:solidFill>
                <a:latin typeface="Times New Roman" panose="02020603050405020304" pitchFamily="18" charset="0"/>
                <a:cs typeface="Times New Roman" panose="02020603050405020304" pitchFamily="18" charset="0"/>
              </a:rPr>
              <a:t>story ......... everyone.</a:t>
            </a:r>
            <a:endParaRPr lang="en-GB" sz="3200" dirty="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a</a:t>
            </a:r>
            <a:r>
              <a:rPr lang="en-GB"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Fascinated</a:t>
            </a:r>
            <a:r>
              <a:rPr lang="en-GB"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b) Astonished</a:t>
            </a:r>
            <a:r>
              <a:rPr lang="en-GB"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c) shocked</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d</a:t>
            </a:r>
            <a:r>
              <a:rPr lang="en-GB"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worried</a:t>
            </a:r>
            <a:endParaRPr lang="en-GB" sz="3200" dirty="0" smtClean="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2. Shamima </a:t>
            </a:r>
            <a:r>
              <a:rPr lang="en-US" sz="3200" dirty="0">
                <a:solidFill>
                  <a:schemeClr val="tx1"/>
                </a:solidFill>
                <a:latin typeface="Times New Roman" panose="02020603050405020304" pitchFamily="18" charset="0"/>
                <a:cs typeface="Times New Roman" panose="02020603050405020304" pitchFamily="18" charset="0"/>
              </a:rPr>
              <a:t>thought about the welfare of her ...... </a:t>
            </a:r>
            <a:endParaRPr lang="en-US" sz="3200" dirty="0" smtClean="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a) family.</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b) friends</a:t>
            </a:r>
            <a:r>
              <a:rPr lang="en-US" sz="3200" dirty="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c) Cousins                                                     </a:t>
            </a:r>
            <a:r>
              <a:rPr lang="en-US" sz="3200" dirty="0">
                <a:solidFill>
                  <a:schemeClr val="tx1"/>
                </a:solidFill>
                <a:latin typeface="Times New Roman" panose="02020603050405020304" pitchFamily="18" charset="0"/>
                <a:cs typeface="Times New Roman" panose="02020603050405020304" pitchFamily="18" charset="0"/>
              </a:rPr>
              <a:t>d neighbours</a:t>
            </a:r>
            <a:r>
              <a:rPr lang="en-US" sz="3200" dirty="0" smtClean="0">
                <a:solidFill>
                  <a:schemeClr val="tx1"/>
                </a:solidFill>
                <a:latin typeface="Times New Roman" panose="02020603050405020304" pitchFamily="18" charset="0"/>
                <a:cs typeface="Times New Roman" panose="02020603050405020304" pitchFamily="18" charset="0"/>
              </a:rPr>
              <a:t>.</a:t>
            </a:r>
          </a:p>
          <a:p>
            <a:r>
              <a:rPr lang="en-US" sz="3200" dirty="0" smtClean="0">
                <a:solidFill>
                  <a:schemeClr val="tx1"/>
                </a:solidFill>
                <a:latin typeface="Times New Roman" panose="02020603050405020304" pitchFamily="18" charset="0"/>
                <a:cs typeface="Times New Roman" panose="02020603050405020304" pitchFamily="18" charset="0"/>
              </a:rPr>
              <a:t>3. </a:t>
            </a:r>
            <a:r>
              <a:rPr lang="en-US" sz="3200" dirty="0">
                <a:solidFill>
                  <a:schemeClr val="tx1"/>
                </a:solidFill>
                <a:latin typeface="Times New Roman" panose="02020603050405020304" pitchFamily="18" charset="0"/>
                <a:cs typeface="Times New Roman" panose="02020603050405020304" pitchFamily="18" charset="0"/>
              </a:rPr>
              <a:t>Shamima did not want to get married because she wanted to complete her education but nobody...... her.</a:t>
            </a:r>
            <a:endParaRPr lang="en-GB" sz="3200" dirty="0">
              <a:solidFill>
                <a:schemeClr val="tx1"/>
              </a:solidFill>
              <a:latin typeface="Times New Roman" panose="02020603050405020304" pitchFamily="18" charset="0"/>
              <a:cs typeface="Times New Roman" panose="02020603050405020304" pitchFamily="18" charset="0"/>
            </a:endParaRPr>
          </a:p>
          <a:p>
            <a:pPr marL="514350" indent="-514350">
              <a:buAutoNum type="alphaLcParenR"/>
            </a:pPr>
            <a:r>
              <a:rPr lang="en-US" sz="3200" dirty="0" smtClean="0">
                <a:solidFill>
                  <a:schemeClr val="tx1"/>
                </a:solidFill>
                <a:latin typeface="Times New Roman" panose="02020603050405020304" pitchFamily="18" charset="0"/>
                <a:cs typeface="Times New Roman" panose="02020603050405020304" pitchFamily="18" charset="0"/>
              </a:rPr>
              <a:t>talked to</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smtClean="0">
                <a:solidFill>
                  <a:schemeClr val="tx1"/>
                </a:solidFill>
                <a:latin typeface="Times New Roman" panose="02020603050405020304" pitchFamily="18" charset="0"/>
                <a:cs typeface="Times New Roman" panose="02020603050405020304" pitchFamily="18" charset="0"/>
              </a:rPr>
              <a:t>                                                  b) </a:t>
            </a:r>
            <a:r>
              <a:rPr lang="en-US" sz="3200" dirty="0" smtClean="0">
                <a:solidFill>
                  <a:schemeClr val="tx1"/>
                </a:solidFill>
                <a:latin typeface="Times New Roman" panose="02020603050405020304" pitchFamily="18" charset="0"/>
                <a:cs typeface="Times New Roman" panose="02020603050405020304" pitchFamily="18" charset="0"/>
              </a:rPr>
              <a:t>listened </a:t>
            </a:r>
            <a:r>
              <a:rPr lang="en-US" sz="3200" dirty="0">
                <a:solidFill>
                  <a:schemeClr val="tx1"/>
                </a:solidFill>
                <a:latin typeface="Times New Roman" panose="02020603050405020304" pitchFamily="18" charset="0"/>
                <a:cs typeface="Times New Roman" panose="02020603050405020304" pitchFamily="18" charset="0"/>
              </a:rPr>
              <a:t>to </a:t>
            </a:r>
            <a:r>
              <a:rPr lang="en-US" sz="3200" dirty="0" smtClean="0">
                <a:solidFill>
                  <a:schemeClr val="tx1"/>
                </a:solidFill>
                <a:latin typeface="Times New Roman" panose="02020603050405020304" pitchFamily="18" charset="0"/>
                <a:cs typeface="Times New Roman" panose="02020603050405020304" pitchFamily="18" charset="0"/>
              </a:rPr>
              <a:t> </a:t>
            </a:r>
          </a:p>
          <a:p>
            <a:r>
              <a:rPr lang="en-US" sz="3200" dirty="0" smtClean="0">
                <a:solidFill>
                  <a:schemeClr val="tx1"/>
                </a:solidFill>
                <a:latin typeface="Times New Roman" panose="02020603050405020304" pitchFamily="18" charset="0"/>
                <a:cs typeface="Times New Roman" panose="02020603050405020304" pitchFamily="18" charset="0"/>
              </a:rPr>
              <a:t>c)  </a:t>
            </a:r>
            <a:r>
              <a:rPr lang="en-US" sz="3200" dirty="0">
                <a:solidFill>
                  <a:schemeClr val="tx1"/>
                </a:solidFill>
                <a:latin typeface="Times New Roman" panose="02020603050405020304" pitchFamily="18" charset="0"/>
                <a:cs typeface="Times New Roman" panose="02020603050405020304" pitchFamily="18" charset="0"/>
              </a:rPr>
              <a:t>took care of </a:t>
            </a:r>
            <a:r>
              <a:rPr lang="en-US" sz="3200" dirty="0" smtClean="0">
                <a:solidFill>
                  <a:schemeClr val="tx1"/>
                </a:solidFill>
                <a:latin typeface="Times New Roman" panose="02020603050405020304" pitchFamily="18" charset="0"/>
                <a:cs typeface="Times New Roman" panose="02020603050405020304" pitchFamily="18" charset="0"/>
              </a:rPr>
              <a:t>                                             d)  </a:t>
            </a:r>
            <a:r>
              <a:rPr lang="en-US" sz="3200" dirty="0">
                <a:solidFill>
                  <a:schemeClr val="tx1"/>
                </a:solidFill>
                <a:latin typeface="Times New Roman" panose="02020603050405020304" pitchFamily="18" charset="0"/>
                <a:cs typeface="Times New Roman" panose="02020603050405020304" pitchFamily="18" charset="0"/>
              </a:rPr>
              <a:t>looked after</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6" name="L-Shape 5"/>
          <p:cNvSpPr/>
          <p:nvPr/>
        </p:nvSpPr>
        <p:spPr>
          <a:xfrm rot="19066677">
            <a:off x="2113198" y="2547106"/>
            <a:ext cx="627386" cy="283717"/>
          </a:xfrm>
          <a:prstGeom prst="corner">
            <a:avLst>
              <a:gd name="adj1" fmla="val 32918"/>
              <a:gd name="adj2" fmla="val 3212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Shape 6"/>
          <p:cNvSpPr/>
          <p:nvPr/>
        </p:nvSpPr>
        <p:spPr>
          <a:xfrm rot="19066677">
            <a:off x="1932893" y="3485190"/>
            <a:ext cx="627386" cy="283717"/>
          </a:xfrm>
          <a:prstGeom prst="corner">
            <a:avLst>
              <a:gd name="adj1" fmla="val 32918"/>
              <a:gd name="adj2" fmla="val 3212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Shape 7"/>
          <p:cNvSpPr/>
          <p:nvPr/>
        </p:nvSpPr>
        <p:spPr>
          <a:xfrm rot="19066677">
            <a:off x="6865502" y="5509247"/>
            <a:ext cx="627386" cy="283717"/>
          </a:xfrm>
          <a:prstGeom prst="corner">
            <a:avLst>
              <a:gd name="adj1" fmla="val 32918"/>
              <a:gd name="adj2" fmla="val 3212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522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525416" y="94397"/>
            <a:ext cx="9842076" cy="848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PAIR WORK</a:t>
            </a:r>
            <a:r>
              <a:rPr lang="en-US" sz="3600" dirty="0" smtClean="0">
                <a:solidFill>
                  <a:schemeClr val="tx1"/>
                </a:solidFill>
                <a:latin typeface="Times New Roman" panose="02020603050405020304" pitchFamily="18" charset="0"/>
                <a:cs typeface="Times New Roman" panose="02020603050405020304" pitchFamily="18" charset="0"/>
              </a:rPr>
              <a:t>.                                     10 min</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5961" y="1107581"/>
            <a:ext cx="12046039" cy="417275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smtClean="0">
                <a:solidFill>
                  <a:schemeClr val="tx1"/>
                </a:solidFill>
                <a:latin typeface="Times New Roman" panose="02020603050405020304" pitchFamily="18" charset="0"/>
                <a:cs typeface="Times New Roman" panose="02020603050405020304" pitchFamily="18" charset="0"/>
              </a:rPr>
              <a:t>1.   How </a:t>
            </a:r>
            <a:r>
              <a:rPr lang="en-US" sz="4000" b="1" dirty="0">
                <a:solidFill>
                  <a:schemeClr val="tx1"/>
                </a:solidFill>
                <a:latin typeface="Times New Roman" panose="02020603050405020304" pitchFamily="18" charset="0"/>
                <a:cs typeface="Times New Roman" panose="02020603050405020304" pitchFamily="18" charset="0"/>
              </a:rPr>
              <a:t>long ago did Shamima begin to tell her story?</a:t>
            </a:r>
            <a:endParaRPr lang="en-GB" sz="4000" b="1" dirty="0">
              <a:solidFill>
                <a:schemeClr val="tx1"/>
              </a:solidFill>
              <a:latin typeface="Times New Roman" panose="02020603050405020304" pitchFamily="18" charset="0"/>
              <a:cs typeface="Times New Roman" panose="02020603050405020304" pitchFamily="18" charset="0"/>
            </a:endParaRPr>
          </a:p>
          <a:p>
            <a:pPr algn="just"/>
            <a:r>
              <a:rPr lang="en-US" sz="4000" b="1" dirty="0" smtClean="0">
                <a:solidFill>
                  <a:schemeClr val="tx1"/>
                </a:solidFill>
                <a:latin typeface="Times New Roman" panose="02020603050405020304" pitchFamily="18" charset="0"/>
                <a:cs typeface="Times New Roman" panose="02020603050405020304" pitchFamily="18" charset="0"/>
              </a:rPr>
              <a:t>2.   What </a:t>
            </a:r>
            <a:r>
              <a:rPr lang="en-US" sz="4000" b="1" dirty="0">
                <a:solidFill>
                  <a:schemeClr val="tx1"/>
                </a:solidFill>
                <a:latin typeface="Times New Roman" panose="02020603050405020304" pitchFamily="18" charset="0"/>
                <a:cs typeface="Times New Roman" panose="02020603050405020304" pitchFamily="18" charset="0"/>
              </a:rPr>
              <a:t>did Shamima dream of? </a:t>
            </a:r>
            <a:endParaRPr lang="en-US" sz="4000" b="1" dirty="0" smtClean="0">
              <a:solidFill>
                <a:schemeClr val="tx1"/>
              </a:solidFill>
              <a:latin typeface="Times New Roman" panose="02020603050405020304" pitchFamily="18" charset="0"/>
              <a:cs typeface="Times New Roman" panose="02020603050405020304" pitchFamily="18" charset="0"/>
            </a:endParaRPr>
          </a:p>
          <a:p>
            <a:pPr algn="just"/>
            <a:r>
              <a:rPr lang="en-US" sz="4000" b="1" dirty="0" smtClean="0">
                <a:solidFill>
                  <a:schemeClr val="tx1"/>
                </a:solidFill>
                <a:latin typeface="Times New Roman" panose="02020603050405020304" pitchFamily="18" charset="0"/>
                <a:cs typeface="Times New Roman" panose="02020603050405020304" pitchFamily="18" charset="0"/>
              </a:rPr>
              <a:t>3.  Did </a:t>
            </a:r>
            <a:r>
              <a:rPr lang="en-US" sz="4000" b="1" dirty="0">
                <a:solidFill>
                  <a:schemeClr val="tx1"/>
                </a:solidFill>
                <a:latin typeface="Times New Roman" panose="02020603050405020304" pitchFamily="18" charset="0"/>
                <a:cs typeface="Times New Roman" panose="02020603050405020304" pitchFamily="18" charset="0"/>
              </a:rPr>
              <a:t>Shamima's dream come </a:t>
            </a:r>
            <a:r>
              <a:rPr lang="en-US" sz="4000" b="1" dirty="0" smtClean="0">
                <a:solidFill>
                  <a:schemeClr val="tx1"/>
                </a:solidFill>
                <a:latin typeface="Times New Roman" panose="02020603050405020304" pitchFamily="18" charset="0"/>
                <a:cs typeface="Times New Roman" panose="02020603050405020304" pitchFamily="18" charset="0"/>
              </a:rPr>
              <a:t>true? What </a:t>
            </a:r>
            <a:r>
              <a:rPr lang="en-US" sz="4000" b="1" dirty="0">
                <a:solidFill>
                  <a:schemeClr val="tx1"/>
                </a:solidFill>
                <a:latin typeface="Times New Roman" panose="02020603050405020304" pitchFamily="18" charset="0"/>
                <a:cs typeface="Times New Roman" panose="02020603050405020304" pitchFamily="18" charset="0"/>
              </a:rPr>
              <a:t>happened</a:t>
            </a:r>
            <a:r>
              <a:rPr lang="en-US" sz="4000" b="1" dirty="0" smtClean="0">
                <a:solidFill>
                  <a:schemeClr val="tx1"/>
                </a:solidFill>
                <a:latin typeface="Times New Roman" panose="02020603050405020304" pitchFamily="18" charset="0"/>
                <a:cs typeface="Times New Roman" panose="02020603050405020304" pitchFamily="18" charset="0"/>
              </a:rPr>
              <a:t>?</a:t>
            </a:r>
          </a:p>
          <a:p>
            <a:pPr marL="742950" indent="-742950">
              <a:buAutoNum type="arabicPeriod" startAt="4"/>
            </a:pPr>
            <a:r>
              <a:rPr lang="en-US" sz="4000" b="1" dirty="0" smtClean="0">
                <a:solidFill>
                  <a:schemeClr val="tx1"/>
                </a:solidFill>
                <a:latin typeface="Times New Roman" panose="02020603050405020304" pitchFamily="18" charset="0"/>
                <a:cs typeface="Times New Roman" panose="02020603050405020304" pitchFamily="18" charset="0"/>
              </a:rPr>
              <a:t>How </a:t>
            </a:r>
            <a:r>
              <a:rPr lang="en-US" sz="4000" b="1" dirty="0">
                <a:solidFill>
                  <a:schemeClr val="tx1"/>
                </a:solidFill>
                <a:latin typeface="Times New Roman" panose="02020603050405020304" pitchFamily="18" charset="0"/>
                <a:cs typeface="Times New Roman" panose="02020603050405020304" pitchFamily="18" charset="0"/>
              </a:rPr>
              <a:t>old is Shamima now? </a:t>
            </a:r>
            <a:endParaRPr lang="en-US" sz="4000" b="1" dirty="0" smtClean="0">
              <a:solidFill>
                <a:schemeClr val="tx1"/>
              </a:solidFill>
              <a:latin typeface="Times New Roman" panose="02020603050405020304" pitchFamily="18" charset="0"/>
              <a:cs typeface="Times New Roman" panose="02020603050405020304" pitchFamily="18" charset="0"/>
            </a:endParaRPr>
          </a:p>
          <a:p>
            <a:r>
              <a:rPr lang="en-US" sz="4000" b="1" dirty="0" smtClean="0">
                <a:solidFill>
                  <a:schemeClr val="tx1"/>
                </a:solidFill>
                <a:latin typeface="Times New Roman" panose="02020603050405020304" pitchFamily="18" charset="0"/>
                <a:cs typeface="Times New Roman" panose="02020603050405020304" pitchFamily="18" charset="0"/>
              </a:rPr>
              <a:t>5.   </a:t>
            </a:r>
            <a:r>
              <a:rPr lang="en-US" sz="4000" b="1" dirty="0">
                <a:solidFill>
                  <a:schemeClr val="tx1"/>
                </a:solidFill>
                <a:latin typeface="Times New Roman" panose="02020603050405020304" pitchFamily="18" charset="0"/>
                <a:cs typeface="Times New Roman" panose="02020603050405020304" pitchFamily="18" charset="0"/>
              </a:rPr>
              <a:t>As an adolescent, what are your dreams?</a:t>
            </a:r>
            <a:endParaRPr lang="en-GB"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3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525417" y="283335"/>
            <a:ext cx="10717838" cy="6592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GROUP  WORK</a:t>
            </a:r>
            <a:r>
              <a:rPr lang="en-US" sz="3600" dirty="0" smtClean="0">
                <a:solidFill>
                  <a:schemeClr val="tx1"/>
                </a:solidFill>
                <a:latin typeface="Times New Roman" panose="02020603050405020304" pitchFamily="18" charset="0"/>
                <a:cs typeface="Times New Roman" panose="02020603050405020304" pitchFamily="18" charset="0"/>
              </a:rPr>
              <a:t>.                                      15 min</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525418" y="1184855"/>
            <a:ext cx="11354873" cy="493261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Times New Roman" panose="02020603050405020304" pitchFamily="18" charset="0"/>
                <a:cs typeface="Times New Roman" panose="02020603050405020304" pitchFamily="18" charset="0"/>
              </a:rPr>
              <a:t>D. </a:t>
            </a:r>
            <a:r>
              <a:rPr lang="en-US" sz="4000" dirty="0">
                <a:solidFill>
                  <a:schemeClr val="tx1"/>
                </a:solidFill>
                <a:latin typeface="Times New Roman" panose="02020603050405020304" pitchFamily="18" charset="0"/>
                <a:cs typeface="Times New Roman" panose="02020603050405020304" pitchFamily="18" charset="0"/>
              </a:rPr>
              <a:t>Write about a person who has suffered or struggled like Shamima.</a:t>
            </a:r>
            <a:endParaRPr lang="en-GB" sz="4000" dirty="0">
              <a:solidFill>
                <a:schemeClr val="tx1"/>
              </a:solidFill>
              <a:latin typeface="Times New Roman" panose="02020603050405020304" pitchFamily="18" charset="0"/>
              <a:cs typeface="Times New Roman" panose="02020603050405020304" pitchFamily="18" charset="0"/>
            </a:endParaRPr>
          </a:p>
          <a:p>
            <a:endParaRPr lang="en-US" sz="4000" b="1" dirty="0" smtClean="0">
              <a:solidFill>
                <a:schemeClr val="tx1"/>
              </a:solidFill>
              <a:latin typeface="Times New Roman" panose="02020603050405020304" pitchFamily="18" charset="0"/>
              <a:cs typeface="Times New Roman" panose="02020603050405020304" pitchFamily="18" charset="0"/>
            </a:endParaRPr>
          </a:p>
          <a:p>
            <a:r>
              <a:rPr lang="en-US" sz="4000" b="1" dirty="0" smtClean="0">
                <a:solidFill>
                  <a:schemeClr val="tx1"/>
                </a:solidFill>
                <a:latin typeface="Times New Roman" panose="02020603050405020304" pitchFamily="18" charset="0"/>
                <a:cs typeface="Times New Roman" panose="02020603050405020304" pitchFamily="18" charset="0"/>
              </a:rPr>
              <a:t># Use </a:t>
            </a:r>
            <a:r>
              <a:rPr lang="en-US" sz="4000" b="1" dirty="0">
                <a:solidFill>
                  <a:schemeClr val="tx1"/>
                </a:solidFill>
                <a:latin typeface="Times New Roman" panose="02020603050405020304" pitchFamily="18" charset="0"/>
                <a:cs typeface="Times New Roman" panose="02020603050405020304" pitchFamily="18" charset="0"/>
              </a:rPr>
              <a:t>the following phrases :</a:t>
            </a:r>
            <a:endParaRPr lang="en-GB" sz="4000" dirty="0">
              <a:solidFill>
                <a:schemeClr val="tx1"/>
              </a:solidFill>
              <a:latin typeface="Times New Roman" panose="02020603050405020304" pitchFamily="18" charset="0"/>
              <a:cs typeface="Times New Roman" panose="02020603050405020304" pitchFamily="18" charset="0"/>
            </a:endParaRPr>
          </a:p>
          <a:p>
            <a:pPr marL="857250" indent="-857250">
              <a:buAutoNum type="romanUcPeriod"/>
            </a:pPr>
            <a:r>
              <a:rPr lang="en-US" sz="4000" dirty="0" smtClean="0">
                <a:solidFill>
                  <a:schemeClr val="tx1"/>
                </a:solidFill>
                <a:latin typeface="Times New Roman" panose="02020603050405020304" pitchFamily="18" charset="0"/>
                <a:cs typeface="Times New Roman" panose="02020603050405020304" pitchFamily="18" charset="0"/>
              </a:rPr>
              <a:t>pay </a:t>
            </a:r>
            <a:r>
              <a:rPr lang="en-US" sz="4000" dirty="0">
                <a:solidFill>
                  <a:schemeClr val="tx1"/>
                </a:solidFill>
                <a:latin typeface="Times New Roman" panose="02020603050405020304" pitchFamily="18" charset="0"/>
                <a:cs typeface="Times New Roman" panose="02020603050405020304" pitchFamily="18" charset="0"/>
              </a:rPr>
              <a:t>heed to </a:t>
            </a:r>
            <a:endParaRPr lang="en-US" sz="4000" dirty="0" smtClean="0">
              <a:solidFill>
                <a:schemeClr val="tx1"/>
              </a:solidFill>
              <a:latin typeface="Times New Roman" panose="02020603050405020304" pitchFamily="18" charset="0"/>
              <a:cs typeface="Times New Roman" panose="02020603050405020304" pitchFamily="18" charset="0"/>
            </a:endParaRPr>
          </a:p>
          <a:p>
            <a:pPr marL="857250" indent="-857250">
              <a:buAutoNum type="romanUcPeriod"/>
            </a:pP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nip in the </a:t>
            </a:r>
            <a:r>
              <a:rPr lang="en-US" sz="4000" dirty="0" smtClean="0">
                <a:solidFill>
                  <a:schemeClr val="tx1"/>
                </a:solidFill>
                <a:latin typeface="Times New Roman" panose="02020603050405020304" pitchFamily="18" charset="0"/>
                <a:cs typeface="Times New Roman" panose="02020603050405020304" pitchFamily="18" charset="0"/>
              </a:rPr>
              <a:t>bud</a:t>
            </a:r>
          </a:p>
          <a:p>
            <a:pPr marL="857250" indent="-857250">
              <a:buAutoNum type="romanUcPeriod"/>
            </a:pPr>
            <a:r>
              <a:rPr lang="en-US" sz="4000" dirty="0" smtClean="0">
                <a:solidFill>
                  <a:schemeClr val="tx1"/>
                </a:solidFill>
                <a:latin typeface="Times New Roman" panose="02020603050405020304" pitchFamily="18" charset="0"/>
                <a:cs typeface="Times New Roman" panose="02020603050405020304" pitchFamily="18" charset="0"/>
              </a:rPr>
              <a:t>in </a:t>
            </a:r>
            <a:r>
              <a:rPr lang="en-US" sz="4000" dirty="0">
                <a:solidFill>
                  <a:schemeClr val="tx1"/>
                </a:solidFill>
                <a:latin typeface="Times New Roman" panose="02020603050405020304" pitchFamily="18" charset="0"/>
                <a:cs typeface="Times New Roman" panose="02020603050405020304" pitchFamily="18" charset="0"/>
              </a:rPr>
              <a:t>vain</a:t>
            </a:r>
            <a:endParaRPr lang="en-GB"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74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85" y="373487"/>
            <a:ext cx="8603088" cy="995422"/>
          </a:xfrm>
          <a:prstGeom prst="wedgeEllipseCallout">
            <a:avLst>
              <a:gd name="adj1" fmla="val -23326"/>
              <a:gd name="adj2" fmla="val 149337"/>
            </a:avLst>
          </a:prstGeom>
          <a:solidFill>
            <a:schemeClr val="accent6">
              <a:lumMod val="20000"/>
              <a:lumOff val="80000"/>
            </a:schemeClr>
          </a:solidFill>
          <a:ln w="152400" cap="sq" cmpd="dbl">
            <a:miter lim="800000"/>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000" b="1" dirty="0" smtClean="0">
                <a:ln w="12700">
                  <a:solidFill>
                    <a:schemeClr val="accent1"/>
                  </a:solidFill>
                  <a:prstDash val="solid"/>
                </a:ln>
                <a:solidFill>
                  <a:schemeClr val="tx1"/>
                </a:solidFill>
                <a:effectLst>
                  <a:outerShdw dist="38100" dir="2640000" algn="bl" rotWithShape="0">
                    <a:schemeClr val="accent1"/>
                  </a:outerShdw>
                </a:effectLst>
                <a:latin typeface="Book Antiqua" pitchFamily="18" charset="0"/>
              </a:rPr>
              <a:t>FEEDBACK	         5 min.</a:t>
            </a:r>
            <a:endParaRPr lang="en-US" sz="4000" b="1" dirty="0">
              <a:ln w="12700">
                <a:solidFill>
                  <a:schemeClr val="accent1"/>
                </a:solidFill>
                <a:prstDash val="solid"/>
              </a:ln>
              <a:solidFill>
                <a:schemeClr val="tx1"/>
              </a:solidFill>
              <a:effectLst>
                <a:outerShdw dist="38100" dir="2640000" algn="bl" rotWithShape="0">
                  <a:schemeClr val="accent1"/>
                </a:outerShdw>
              </a:effectLst>
              <a:latin typeface="Book Antiqua" pitchFamily="18" charset="0"/>
            </a:endParaRPr>
          </a:p>
        </p:txBody>
      </p:sp>
      <p:sp>
        <p:nvSpPr>
          <p:cNvPr id="3" name="Rectangle 2"/>
          <p:cNvSpPr/>
          <p:nvPr/>
        </p:nvSpPr>
        <p:spPr>
          <a:xfrm>
            <a:off x="2305317" y="2331227"/>
            <a:ext cx="9247031" cy="3785652"/>
          </a:xfrm>
          <a:prstGeom prst="rect">
            <a:avLst/>
          </a:prstGeom>
          <a:solidFill>
            <a:schemeClr val="accent5">
              <a:lumMod val="40000"/>
              <a:lumOff val="60000"/>
            </a:schemeClr>
          </a:solidFill>
          <a:effectLst>
            <a:glow rad="101600">
              <a:schemeClr val="accent6">
                <a:satMod val="175000"/>
                <a:alpha val="40000"/>
              </a:schemeClr>
            </a:glow>
          </a:effectLst>
        </p:spPr>
        <p:txBody>
          <a:bodyPr wrap="square">
            <a:spAutoFit/>
          </a:bodyPr>
          <a:lstStyle/>
          <a:p>
            <a:pPr algn="just"/>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Answer </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following questions-</a:t>
            </a:r>
          </a:p>
          <a:p>
            <a:pPr marL="342900" indent="-342900" algn="just">
              <a:buFont typeface="Wingdings" panose="05000000000000000000" pitchFamily="2" charset="2"/>
              <a:buChar char="Ø"/>
            </a:pP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Who is </a:t>
            </a:r>
            <a:r>
              <a:rPr lang="en-US" sz="40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Shamima</a:t>
            </a: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was her dream?</a:t>
            </a: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is the cause of her dream breaking?</a:t>
            </a: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When she was married off ?</a:t>
            </a: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a:t>
            </a: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did she want to see ?</a:t>
            </a: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491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6746" y="485104"/>
            <a:ext cx="8001000" cy="5354472"/>
            <a:chOff x="762000" y="970128"/>
            <a:chExt cx="7924800" cy="5354472"/>
          </a:xfrm>
        </p:grpSpPr>
        <p:sp>
          <p:nvSpPr>
            <p:cNvPr id="3" name="Rectangle 2"/>
            <p:cNvSpPr/>
            <p:nvPr/>
          </p:nvSpPr>
          <p:spPr>
            <a:xfrm>
              <a:off x="1333500" y="3124200"/>
              <a:ext cx="6781800" cy="3200400"/>
            </a:xfrm>
            <a:prstGeom prst="rect">
              <a:avLst/>
            </a:prstGeom>
            <a:solidFill>
              <a:sysClr val="window" lastClr="FFFFFF">
                <a:lumMod val="95000"/>
              </a:sys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black"/>
                  </a:solidFill>
                  <a:effectLst/>
                  <a:uLnTx/>
                  <a:uFillTx/>
                  <a:latin typeface="Book Antiqua" pitchFamily="18" charset="0"/>
                </a:rPr>
                <a:t> Develop ten sentences about Shamima’s misery. </a:t>
              </a:r>
            </a:p>
          </p:txBody>
        </p:sp>
        <p:sp>
          <p:nvSpPr>
            <p:cNvPr id="4" name="Trapezoid 3"/>
            <p:cNvSpPr/>
            <p:nvPr/>
          </p:nvSpPr>
          <p:spPr>
            <a:xfrm>
              <a:off x="762000" y="970128"/>
              <a:ext cx="7924800" cy="2286000"/>
            </a:xfrm>
            <a:prstGeom prst="trapezoid">
              <a:avLst/>
            </a:prstGeom>
            <a:solidFill>
              <a:schemeClr val="accent3">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normalizeH="0" baseline="0" noProof="0" dirty="0" smtClean="0">
                  <a:ln w="9525">
                    <a:solidFill>
                      <a:schemeClr val="bg1"/>
                    </a:solidFill>
                    <a:prstDash val="solid"/>
                  </a:ln>
                  <a:effectLst>
                    <a:outerShdw blurRad="12700" dist="38100" dir="2700000" algn="tl" rotWithShape="0">
                      <a:schemeClr val="bg1">
                        <a:lumMod val="50000"/>
                      </a:schemeClr>
                    </a:outerShdw>
                  </a:effectLst>
                  <a:uLnTx/>
                  <a:uFillTx/>
                  <a:latin typeface="Times New Roman" panose="02020603050405020304" pitchFamily="18" charset="0"/>
                  <a:cs typeface="Times New Roman" panose="02020603050405020304" pitchFamily="18" charset="0"/>
                </a:rPr>
                <a:t>Homework</a:t>
              </a:r>
            </a:p>
          </p:txBody>
        </p:sp>
      </p:grpSp>
    </p:spTree>
    <p:extLst>
      <p:ext uri="{BB962C8B-B14F-4D97-AF65-F5344CB8AC3E}">
        <p14:creationId xmlns:p14="http://schemas.microsoft.com/office/powerpoint/2010/main" val="302459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54369" y="253284"/>
            <a:ext cx="6934200" cy="2895600"/>
          </a:xfrm>
          <a:prstGeom prst="cloud">
            <a:avLst/>
          </a:prstGeom>
          <a:solidFill>
            <a:schemeClr val="accent3">
              <a:lumMod val="60000"/>
              <a:lumOff val="40000"/>
            </a:schemeClr>
          </a:solidFill>
          <a:ln w="127000" cap="sq" cmpd="dbl">
            <a:miter lim="800000"/>
          </a:ln>
        </p:spPr>
        <p:style>
          <a:lnRef idx="3">
            <a:schemeClr val="lt1"/>
          </a:lnRef>
          <a:fillRef idx="1">
            <a:schemeClr val="dk1"/>
          </a:fillRef>
          <a:effectRef idx="1">
            <a:schemeClr val="dk1"/>
          </a:effectRef>
          <a:fontRef idx="minor">
            <a:schemeClr val="lt1"/>
          </a:fontRef>
        </p:style>
        <p:txBody>
          <a:bodyPr rtlCol="0" anchor="ctr"/>
          <a:lstStyle/>
          <a:p>
            <a:pPr algn="ctr"/>
            <a:r>
              <a:rPr lang="en-US" sz="5400" dirty="0" smtClean="0">
                <a:ln w="0"/>
                <a:solidFill>
                  <a:schemeClr val="tx1"/>
                </a:solidFill>
                <a:effectLst>
                  <a:outerShdw blurRad="38100" dist="19050" dir="2700000" algn="tl" rotWithShape="0">
                    <a:schemeClr val="dk1">
                      <a:alpha val="40000"/>
                    </a:schemeClr>
                  </a:outerShdw>
                </a:effectLst>
                <a:latin typeface="Book Antiqua" pitchFamily="18" charset="0"/>
              </a:rPr>
              <a:t>Advice</a:t>
            </a:r>
            <a:endParaRPr lang="en-US" sz="5400" dirty="0">
              <a:ln w="0"/>
              <a:solidFill>
                <a:schemeClr val="tx1"/>
              </a:solidFill>
              <a:effectLst>
                <a:outerShdw blurRad="38100" dist="19050" dir="2700000" algn="tl" rotWithShape="0">
                  <a:schemeClr val="dk1">
                    <a:alpha val="40000"/>
                  </a:schemeClr>
                </a:outerShdw>
              </a:effectLst>
              <a:latin typeface="Book Antiqua" pitchFamily="18" charset="0"/>
            </a:endParaRPr>
          </a:p>
        </p:txBody>
      </p:sp>
      <p:sp>
        <p:nvSpPr>
          <p:cNvPr id="3" name="Rounded Rectangle 2"/>
          <p:cNvSpPr/>
          <p:nvPr/>
        </p:nvSpPr>
        <p:spPr>
          <a:xfrm>
            <a:off x="2920284" y="3148884"/>
            <a:ext cx="7009327" cy="3492321"/>
          </a:xfrm>
          <a:prstGeom prst="roundRect">
            <a:avLst/>
          </a:prstGeom>
          <a:solidFill>
            <a:schemeClr val="accent3"/>
          </a:solidFill>
          <a:ln w="127000" cap="sq" cmpd="dbl">
            <a:miter lim="800000"/>
          </a:ln>
        </p:spPr>
        <p:style>
          <a:lnRef idx="3">
            <a:schemeClr val="lt1"/>
          </a:lnRef>
          <a:fillRef idx="1">
            <a:schemeClr val="dk1"/>
          </a:fillRef>
          <a:effectRef idx="1">
            <a:schemeClr val="dk1"/>
          </a:effectRef>
          <a:fontRef idx="minor">
            <a:schemeClr val="lt1"/>
          </a:fontRef>
        </p:style>
        <p:txBody>
          <a:bodyPr rtlCol="0" anchor="ctr"/>
          <a:lstStyle/>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“BE AWARE OF EARLY MARRIDGE”</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6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08370" y="1459605"/>
            <a:ext cx="7583606" cy="4419601"/>
            <a:chOff x="2006861" y="828540"/>
            <a:chExt cx="7583606" cy="4419601"/>
          </a:xfrm>
        </p:grpSpPr>
        <p:grpSp>
          <p:nvGrpSpPr>
            <p:cNvPr id="3" name="Group 2"/>
            <p:cNvGrpSpPr/>
            <p:nvPr/>
          </p:nvGrpSpPr>
          <p:grpSpPr>
            <a:xfrm>
              <a:off x="2006861" y="828540"/>
              <a:ext cx="7583606" cy="4419601"/>
              <a:chOff x="950794" y="609599"/>
              <a:chExt cx="7583606" cy="4419601"/>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24715" t="22222" r="17343" b="17778"/>
              <a:stretch/>
            </p:blipFill>
            <p:spPr>
              <a:xfrm>
                <a:off x="950794" y="609599"/>
                <a:ext cx="3048000" cy="4419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Line Callout 1 5"/>
              <p:cNvSpPr/>
              <p:nvPr/>
            </p:nvSpPr>
            <p:spPr>
              <a:xfrm>
                <a:off x="4343400" y="2665927"/>
                <a:ext cx="4191000" cy="2363273"/>
              </a:xfrm>
              <a:prstGeom prst="borderCallout1">
                <a:avLst>
                  <a:gd name="adj1" fmla="val -198"/>
                  <a:gd name="adj2" fmla="val 670"/>
                  <a:gd name="adj3" fmla="val 99921"/>
                  <a:gd name="adj4" fmla="val -48763"/>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THANKS ALL</a:t>
                </a:r>
                <a:endPar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grpSp>
        <p:cxnSp>
          <p:nvCxnSpPr>
            <p:cNvPr id="4" name="Straight Connector 3"/>
            <p:cNvCxnSpPr/>
            <p:nvPr/>
          </p:nvCxnSpPr>
          <p:spPr>
            <a:xfrm>
              <a:off x="3322749" y="5248141"/>
              <a:ext cx="207671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726" y="248249"/>
            <a:ext cx="2095500" cy="2095500"/>
          </a:xfrm>
          <a:prstGeom prst="rect">
            <a:avLst/>
          </a:prstGeom>
          <a:ln w="88900" cap="sq" cmpd="thickThin">
            <a:solidFill>
              <a:srgbClr val="000000"/>
            </a:solidFill>
            <a:prstDash val="solid"/>
            <a:miter lim="800000"/>
          </a:ln>
          <a:effectLst>
            <a:innerShdw blurRad="76200">
              <a:srgbClr val="000000"/>
            </a:innerShdw>
          </a:effectLst>
        </p:spPr>
      </p:pic>
      <p:grpSp>
        <p:nvGrpSpPr>
          <p:cNvPr id="8" name="Group 7"/>
          <p:cNvGrpSpPr/>
          <p:nvPr/>
        </p:nvGrpSpPr>
        <p:grpSpPr>
          <a:xfrm>
            <a:off x="8904933" y="419096"/>
            <a:ext cx="2614411" cy="2324104"/>
            <a:chOff x="9497361" y="-353636"/>
            <a:chExt cx="2614411" cy="2324104"/>
          </a:xfrm>
        </p:grpSpPr>
        <p:graphicFrame>
          <p:nvGraphicFramePr>
            <p:cNvPr id="9" name="Object 8">
              <a:hlinkClick r:id="" action="ppaction://noaction">
                <a:snd r:embed="rId6" name="applause.wav"/>
              </a:hlinkClick>
            </p:cNvPr>
            <p:cNvGraphicFramePr>
              <a:graphicFrameLocks noChangeAspect="1"/>
            </p:cNvGraphicFramePr>
            <p:nvPr>
              <p:extLst>
                <p:ext uri="{D42A27DB-BD31-4B8C-83A1-F6EECF244321}">
                  <p14:modId xmlns:p14="http://schemas.microsoft.com/office/powerpoint/2010/main" val="2292389895"/>
                </p:ext>
              </p:extLst>
            </p:nvPr>
          </p:nvGraphicFramePr>
          <p:xfrm>
            <a:off x="9729010" y="-353636"/>
            <a:ext cx="2151115" cy="2324104"/>
          </p:xfrm>
          <a:graphic>
            <a:graphicData uri="http://schemas.openxmlformats.org/presentationml/2006/ole">
              <mc:AlternateContent xmlns:mc="http://schemas.openxmlformats.org/markup-compatibility/2006">
                <mc:Choice xmlns:v="urn:schemas-microsoft-com:vml" Requires="v">
                  <p:oleObj spid="_x0000_s1051" name="Packager Shell Object" showAsIcon="1" r:id="rId7" imgW="453240" imgH="491040" progId="Package">
                    <p:embed/>
                  </p:oleObj>
                </mc:Choice>
                <mc:Fallback>
                  <p:oleObj name="Packager Shell Object" showAsIcon="1" r:id="rId7" imgW="453240" imgH="491040" progId="Package">
                    <p:embed/>
                    <p:pic>
                      <p:nvPicPr>
                        <p:cNvPr id="0" name=""/>
                        <p:cNvPicPr/>
                        <p:nvPr/>
                      </p:nvPicPr>
                      <p:blipFill>
                        <a:blip r:embed="rId8"/>
                        <a:stretch>
                          <a:fillRect/>
                        </a:stretch>
                      </p:blipFill>
                      <p:spPr>
                        <a:xfrm>
                          <a:off x="9729010" y="-353636"/>
                          <a:ext cx="2151115" cy="2324104"/>
                        </a:xfrm>
                        <a:prstGeom prst="rect">
                          <a:avLst/>
                        </a:prstGeom>
                        <a:solidFill>
                          <a:srgbClr val="FF0000"/>
                        </a:solidFill>
                      </p:spPr>
                    </p:pic>
                  </p:oleObj>
                </mc:Fallback>
              </mc:AlternateContent>
            </a:graphicData>
          </a:graphic>
        </p:graphicFrame>
        <p:sp>
          <p:nvSpPr>
            <p:cNvPr id="10" name="Up Arrow 9"/>
            <p:cNvSpPr/>
            <p:nvPr/>
          </p:nvSpPr>
          <p:spPr>
            <a:xfrm>
              <a:off x="9497361" y="1048555"/>
              <a:ext cx="2614411" cy="921913"/>
            </a:xfrm>
            <a:prstGeom prst="upArrow">
              <a:avLst>
                <a:gd name="adj1" fmla="val 50000"/>
                <a:gd name="adj2" fmla="val 7654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p>
            <a:p>
              <a:pPr algn="ctr"/>
              <a:r>
                <a:rPr lang="en-US" sz="2800" dirty="0" smtClean="0"/>
                <a:t>CLICK</a:t>
              </a:r>
              <a:endParaRPr lang="en-US" sz="2800" dirty="0"/>
            </a:p>
            <a:p>
              <a:pPr algn="ctr"/>
              <a:endParaRPr lang="en-US" sz="3600" dirty="0"/>
            </a:p>
          </p:txBody>
        </p:sp>
      </p:grpSp>
    </p:spTree>
    <p:extLst>
      <p:ext uri="{BB962C8B-B14F-4D97-AF65-F5344CB8AC3E}">
        <p14:creationId xmlns:p14="http://schemas.microsoft.com/office/powerpoint/2010/main" val="3414864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8559" y="784468"/>
            <a:ext cx="1804725" cy="769441"/>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lgn="ct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TOPIC</a:t>
            </a:r>
          </a:p>
        </p:txBody>
      </p:sp>
      <p:sp>
        <p:nvSpPr>
          <p:cNvPr id="3" name="Rectangle 2"/>
          <p:cNvSpPr/>
          <p:nvPr/>
        </p:nvSpPr>
        <p:spPr>
          <a:xfrm>
            <a:off x="2416932" y="2236408"/>
            <a:ext cx="8272532" cy="3477875"/>
          </a:xfrm>
          <a:prstGeom prst="rect">
            <a:avLst/>
          </a:prstGeom>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4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CLASS </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EIGHT</a:t>
            </a:r>
          </a:p>
          <a:p>
            <a:pPr algn="ctr"/>
            <a:r>
              <a:rPr lang="en-US" sz="4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UNIT: FIVE</a:t>
            </a:r>
          </a:p>
          <a:p>
            <a:pPr algn="ctr"/>
            <a:r>
              <a:rPr lang="en-US" sz="4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LESSON: TWO</a:t>
            </a:r>
          </a:p>
          <a:p>
            <a:pPr algn="ctr"/>
            <a:r>
              <a:rPr lang="en-US" sz="4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TITLE: FLASH BACK</a:t>
            </a:r>
            <a:endPar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4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Time </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50 minutes </a:t>
            </a:r>
          </a:p>
        </p:txBody>
      </p:sp>
    </p:spTree>
    <p:extLst>
      <p:ext uri="{BB962C8B-B14F-4D97-AF65-F5344CB8AC3E}">
        <p14:creationId xmlns:p14="http://schemas.microsoft.com/office/powerpoint/2010/main" val="3638796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0699" y="1096103"/>
            <a:ext cx="11205239" cy="2923877"/>
          </a:xfrm>
          <a:prstGeom prst="rect">
            <a:avLst/>
          </a:prstGeom>
          <a:solidFill>
            <a:schemeClr val="bg1">
              <a:lumMod val="85000"/>
            </a:schemeClr>
          </a:solidFill>
          <a:ln>
            <a:noFill/>
          </a:ln>
        </p:spPr>
        <p:txBody>
          <a:bodyPr wrap="square" rtlCol="0">
            <a:spAutoFit/>
          </a:bodyPr>
          <a:lstStyle/>
          <a:p>
            <a:pPr algn="just"/>
            <a:r>
              <a:rPr lang="en-US" sz="4000" b="1" dirty="0" smtClean="0">
                <a:latin typeface="Book Antiqua" pitchFamily="18" charset="0"/>
                <a:cs typeface="Nikosh" pitchFamily="2" charset="0"/>
              </a:rPr>
              <a:t>Note for the teachers:</a:t>
            </a:r>
          </a:p>
          <a:p>
            <a:pPr algn="just"/>
            <a:r>
              <a:rPr lang="en-US" sz="2800" b="1" dirty="0" smtClean="0">
                <a:latin typeface="Book Antiqua" pitchFamily="18" charset="0"/>
                <a:cs typeface="Nikosh" pitchFamily="2" charset="0"/>
              </a:rPr>
              <a:t>I</a:t>
            </a:r>
            <a:r>
              <a:rPr lang="en-US" sz="3600" b="1" dirty="0" smtClean="0">
                <a:latin typeface="Book Antiqua" pitchFamily="18" charset="0"/>
                <a:cs typeface="Nikosh" pitchFamily="2" charset="0"/>
              </a:rPr>
              <a:t>mplementation of such model content depends on the class room situation and skills of the teachers. If the situation demands please edit it according to Ss’ demands.</a:t>
            </a:r>
            <a:endParaRPr lang="en-US" sz="3600" b="1" dirty="0">
              <a:latin typeface="Book Antiqua" pitchFamily="18" charset="0"/>
              <a:cs typeface="Nikosh" pitchFamily="2" charset="0"/>
            </a:endParaRPr>
          </a:p>
        </p:txBody>
      </p:sp>
    </p:spTree>
    <p:extLst>
      <p:ext uri="{BB962C8B-B14F-4D97-AF65-F5344CB8AC3E}">
        <p14:creationId xmlns:p14="http://schemas.microsoft.com/office/powerpoint/2010/main" val="2773583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8683" y="784469"/>
            <a:ext cx="7176965" cy="830997"/>
          </a:xfrm>
          <a:prstGeom prst="rect">
            <a:avLst/>
          </a:prstGeom>
          <a:effectLst>
            <a:glow rad="101600">
              <a:schemeClr val="accent6">
                <a:satMod val="175000"/>
                <a:alpha val="40000"/>
              </a:schemeClr>
            </a:glow>
          </a:effectLst>
        </p:spPr>
        <p:style>
          <a:lnRef idx="0">
            <a:scrgbClr r="0" g="0" b="0"/>
          </a:lnRef>
          <a:fillRef idx="1001">
            <a:schemeClr val="lt1"/>
          </a:fillRef>
          <a:effectRef idx="0">
            <a:scrgbClr r="0" g="0" b="0"/>
          </a:effectRef>
          <a:fontRef idx="major"/>
        </p:style>
        <p:txBody>
          <a:bodyPr wrap="none">
            <a:spAutoFit/>
          </a:bodyPr>
          <a:lstStyle/>
          <a:p>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LEARNING   OUTCOMES</a:t>
            </a:r>
          </a:p>
        </p:txBody>
      </p:sp>
      <p:sp>
        <p:nvSpPr>
          <p:cNvPr id="3" name="Rectangle 2"/>
          <p:cNvSpPr/>
          <p:nvPr/>
        </p:nvSpPr>
        <p:spPr>
          <a:xfrm>
            <a:off x="2082165" y="2004380"/>
            <a:ext cx="8697455" cy="3170099"/>
          </a:xfrm>
          <a:prstGeom prst="rect">
            <a:avLst/>
          </a:prstGeom>
          <a:solidFill>
            <a:schemeClr val="bg1">
              <a:lumMod val="95000"/>
            </a:schemeClr>
          </a:solidFill>
          <a:effectLst>
            <a:glow rad="63500">
              <a:schemeClr val="accent1">
                <a:satMod val="175000"/>
                <a:alpha val="40000"/>
              </a:schemeClr>
            </a:glow>
          </a:effectLst>
        </p:spPr>
        <p:style>
          <a:lnRef idx="1">
            <a:schemeClr val="accent5"/>
          </a:lnRef>
          <a:fillRef idx="2">
            <a:schemeClr val="accent5"/>
          </a:fillRef>
          <a:effectRef idx="1">
            <a:schemeClr val="accent5"/>
          </a:effectRef>
          <a:fontRef idx="minor">
            <a:schemeClr val="dk1"/>
          </a:fontRef>
        </p:style>
        <p:txBody>
          <a:bodyPr wrap="square">
            <a:spAutoFit/>
          </a:bodyPr>
          <a:lstStyle/>
          <a:p>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After the end of the lesson the </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Ss</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will be </a:t>
            </a:r>
            <a:endPar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able </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 </a:t>
            </a: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pP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Talk about the pictures.</a:t>
            </a: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pP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Ask and answer questions.</a:t>
            </a:r>
            <a:endPar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pP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Develop a short composition .</a:t>
            </a:r>
          </a:p>
        </p:txBody>
      </p:sp>
    </p:spTree>
    <p:extLst>
      <p:ext uri="{BB962C8B-B14F-4D97-AF65-F5344CB8AC3E}">
        <p14:creationId xmlns:p14="http://schemas.microsoft.com/office/powerpoint/2010/main" val="2035637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id2705338-728px-Draw-a-Wild-Flower-Step-7"/>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293566" y="1102333"/>
            <a:ext cx="9870358" cy="6789738"/>
          </a:xfrm>
          <a:prstGeom prst="rect">
            <a:avLst/>
          </a:prstGeom>
          <a:solidFill>
            <a:schemeClr val="accent1"/>
          </a:solidFill>
          <a:ln>
            <a:noFill/>
          </a:ln>
          <a:effectLst/>
          <a:extLst/>
        </p:spPr>
      </p:pic>
      <p:sp>
        <p:nvSpPr>
          <p:cNvPr id="3" name="Rectangle 2"/>
          <p:cNvSpPr/>
          <p:nvPr/>
        </p:nvSpPr>
        <p:spPr>
          <a:xfrm>
            <a:off x="2614825" y="566568"/>
            <a:ext cx="6965901" cy="5817358"/>
          </a:xfrm>
          <a:prstGeom prst="rect">
            <a:avLst/>
          </a:prstGeom>
        </p:spPr>
        <p:txBody>
          <a:bodyPr wrap="square">
            <a:prstTxWarp prst="textCircle">
              <a:avLst/>
            </a:prstTxWarp>
            <a:spAutoFit/>
          </a:bodyPr>
          <a:lstStyle/>
          <a:p>
            <a:r>
              <a:rPr lang="en-US" sz="6000" b="1" dirty="0" smtClean="0">
                <a:ln w="12700">
                  <a:solidFill>
                    <a:srgbClr val="FFFF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96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Dhalahara   Westpara   </a:t>
            </a:r>
            <a:r>
              <a:rPr lang="en-US" sz="96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Secondary    Girls’   School</a:t>
            </a:r>
            <a:endParaRPr lang="en-US" sz="9600" b="1" dirty="0">
              <a:ln w="6600">
                <a:solidFill>
                  <a:srgbClr val="002060"/>
                </a:solidFill>
                <a:prstDash val="solid"/>
              </a:ln>
              <a:solidFill>
                <a:srgbClr val="FFFF00"/>
              </a:solidFill>
              <a:effectLst>
                <a:outerShdw dist="38100" dir="2640000" algn="bl" rotWithShape="0">
                  <a:schemeClr val="tx2">
                    <a:lumMod val="75000"/>
                  </a:schemeClr>
                </a:outerShdw>
              </a:effectLst>
            </a:endParaRPr>
          </a:p>
        </p:txBody>
      </p:sp>
      <p:sp>
        <p:nvSpPr>
          <p:cNvPr id="4" name="Rectangle 3"/>
          <p:cNvSpPr/>
          <p:nvPr/>
        </p:nvSpPr>
        <p:spPr>
          <a:xfrm>
            <a:off x="3593412" y="1424073"/>
            <a:ext cx="5008729" cy="3820993"/>
          </a:xfrm>
          <a:prstGeom prst="rect">
            <a:avLst/>
          </a:prstGeom>
        </p:spPr>
        <p:txBody>
          <a:bodyPr>
            <a:prstTxWarp prst="textCircle">
              <a:avLst/>
            </a:prstTxWarp>
            <a:spAutoFit/>
          </a:bodyPr>
          <a:lstStyle/>
          <a:p>
            <a:r>
              <a:rPr lang="en-US" sz="6600" b="1" dirty="0" smtClean="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 </a:t>
            </a:r>
            <a:r>
              <a:rPr lang="en-US" sz="6600" b="1" dirty="0" smtClean="0">
                <a:ln w="12700">
                  <a:solidFill>
                    <a:srgbClr val="44546A">
                      <a:lumMod val="75000"/>
                    </a:srgbClr>
                  </a:solidFill>
                  <a:prstDash val="solid"/>
                </a:ln>
                <a:solidFill>
                  <a:srgbClr val="00B05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WELCOME   TO  </a:t>
            </a:r>
            <a:r>
              <a:rPr lang="en-US" sz="6600" b="1" dirty="0">
                <a:ln w="12700">
                  <a:solidFill>
                    <a:srgbClr val="44546A">
                      <a:lumMod val="75000"/>
                    </a:srgbClr>
                  </a:solidFill>
                  <a:prstDash val="solid"/>
                </a:ln>
                <a:solidFill>
                  <a:srgbClr val="00B05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MULTIMEDIA   CLASS</a:t>
            </a:r>
            <a:endParaRPr lang="en-US" dirty="0">
              <a:solidFill>
                <a:srgbClr val="00B050"/>
              </a:solidFill>
            </a:endParaRPr>
          </a:p>
        </p:txBody>
      </p:sp>
      <p:sp>
        <p:nvSpPr>
          <p:cNvPr id="5" name="Rectangle 4"/>
          <p:cNvSpPr/>
          <p:nvPr/>
        </p:nvSpPr>
        <p:spPr>
          <a:xfrm>
            <a:off x="3667463" y="2508394"/>
            <a:ext cx="4860626" cy="1323439"/>
          </a:xfrm>
          <a:prstGeom prst="rect">
            <a:avLst/>
          </a:prstGeom>
        </p:spPr>
        <p:txBody>
          <a:bodyPr wrap="none">
            <a:spAutoFit/>
          </a:bodyPr>
          <a:lstStyle/>
          <a:p>
            <a:pPr lvl="0"/>
            <a:r>
              <a:rPr lang="en-US" sz="8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ENGLISH</a:t>
            </a:r>
          </a:p>
        </p:txBody>
      </p:sp>
      <p:sp>
        <p:nvSpPr>
          <p:cNvPr id="6" name="Rectangle 5"/>
          <p:cNvSpPr/>
          <p:nvPr/>
        </p:nvSpPr>
        <p:spPr>
          <a:xfrm>
            <a:off x="337897" y="278086"/>
            <a:ext cx="2975019" cy="82424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4800" dirty="0" smtClean="0"/>
              <a:t>Warm up</a:t>
            </a:r>
            <a:endParaRPr lang="en-US" sz="4800" dirty="0"/>
          </a:p>
        </p:txBody>
      </p:sp>
      <p:sp>
        <p:nvSpPr>
          <p:cNvPr id="7" name="Rectangle 6"/>
          <p:cNvSpPr/>
          <p:nvPr/>
        </p:nvSpPr>
        <p:spPr>
          <a:xfrm>
            <a:off x="9580726" y="154444"/>
            <a:ext cx="2303258" cy="82424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4800" dirty="0"/>
              <a:t>5</a:t>
            </a:r>
            <a:r>
              <a:rPr lang="en-US" sz="4800" dirty="0" smtClean="0"/>
              <a:t> min.</a:t>
            </a:r>
            <a:endParaRPr lang="en-US" sz="4800" dirty="0"/>
          </a:p>
        </p:txBody>
      </p:sp>
    </p:spTree>
    <p:extLst>
      <p:ext uri="{BB962C8B-B14F-4D97-AF65-F5344CB8AC3E}">
        <p14:creationId xmlns:p14="http://schemas.microsoft.com/office/powerpoint/2010/main" val="17602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35391" y="-100733"/>
            <a:ext cx="8458200" cy="786964"/>
          </a:xfrm>
          <a:prstGeom prst="horizontalScroll">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en-US" dirty="0" smtClean="0">
                <a:solidFill>
                  <a:srgbClr val="00B050"/>
                </a:solidFill>
              </a:rPr>
              <a:t> </a:t>
            </a:r>
            <a:r>
              <a:rPr lang="en-US" sz="4800" dirty="0">
                <a:solidFill>
                  <a:schemeClr val="tx1"/>
                </a:solidFill>
              </a:rPr>
              <a:t>Look at the </a:t>
            </a:r>
            <a:r>
              <a:rPr lang="en-US" sz="4800" dirty="0" smtClean="0">
                <a:solidFill>
                  <a:schemeClr val="tx1"/>
                </a:solidFill>
              </a:rPr>
              <a:t>pictures.</a:t>
            </a:r>
            <a:endParaRPr lang="en-US" sz="4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074" y="618186"/>
            <a:ext cx="5550258" cy="3498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6928834" y="4353059"/>
            <a:ext cx="4868214" cy="6825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 present Shamima </a:t>
            </a:r>
            <a:endParaRPr lang="en-GB" sz="36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91" y="618186"/>
            <a:ext cx="5875947" cy="3498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028164" y="4235003"/>
            <a:ext cx="4868214" cy="6825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 previous Shamima  </a:t>
            </a:r>
            <a:endParaRPr lang="en-GB" sz="3600" dirty="0">
              <a:solidFill>
                <a:schemeClr val="tx1"/>
              </a:solidFill>
            </a:endParaRPr>
          </a:p>
        </p:txBody>
      </p:sp>
      <p:grpSp>
        <p:nvGrpSpPr>
          <p:cNvPr id="8" name="Group 7"/>
          <p:cNvGrpSpPr/>
          <p:nvPr/>
        </p:nvGrpSpPr>
        <p:grpSpPr>
          <a:xfrm rot="153902">
            <a:off x="3488029" y="4917583"/>
            <a:ext cx="4816698" cy="1773706"/>
            <a:chOff x="3475150" y="2143004"/>
            <a:chExt cx="4816698" cy="1773706"/>
          </a:xfrm>
        </p:grpSpPr>
        <p:sp>
          <p:nvSpPr>
            <p:cNvPr id="9" name="Curved Left Arrow 8"/>
            <p:cNvSpPr/>
            <p:nvPr/>
          </p:nvSpPr>
          <p:spPr>
            <a:xfrm rot="5400000">
              <a:off x="5059558" y="684420"/>
              <a:ext cx="1647882" cy="4816698"/>
            </a:xfrm>
            <a:prstGeom prst="curvedLeftArrow">
              <a:avLst>
                <a:gd name="adj1" fmla="val 19078"/>
                <a:gd name="adj2" fmla="val 66483"/>
                <a:gd name="adj3" fmla="val 290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Smiley Face 9"/>
            <p:cNvSpPr/>
            <p:nvPr/>
          </p:nvSpPr>
          <p:spPr>
            <a:xfrm>
              <a:off x="5155207" y="2143004"/>
              <a:ext cx="2046721" cy="1773706"/>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p>
            <a:p>
              <a:pPr algn="ctr">
                <a:lnSpc>
                  <a:spcPts val="2880"/>
                </a:lnSpc>
              </a:pPr>
              <a:r>
                <a:rPr lang="en-GB" dirty="0" smtClean="0">
                  <a:solidFill>
                    <a:schemeClr val="tx1"/>
                  </a:solidFill>
                </a:rPr>
                <a:t>Flash back</a:t>
              </a:r>
              <a:endParaRPr lang="en-GB" dirty="0">
                <a:solidFill>
                  <a:schemeClr val="tx1"/>
                </a:solidFill>
              </a:endParaRPr>
            </a:p>
          </p:txBody>
        </p:sp>
      </p:grpSp>
    </p:spTree>
    <p:extLst>
      <p:ext uri="{BB962C8B-B14F-4D97-AF65-F5344CB8AC3E}">
        <p14:creationId xmlns:p14="http://schemas.microsoft.com/office/powerpoint/2010/main" val="19744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674253" y="326409"/>
            <a:ext cx="9144000" cy="2362200"/>
          </a:xfrm>
          <a:prstGeom prst="wedgeEllipseCallout">
            <a:avLst/>
          </a:prstGeom>
          <a:no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anose="02020603050405020304" pitchFamily="18" charset="0"/>
                <a:cs typeface="Times New Roman" panose="02020603050405020304" pitchFamily="18" charset="0"/>
              </a:rPr>
              <a:t> </a:t>
            </a:r>
            <a:r>
              <a:rPr lang="en-US" sz="6000" dirty="0" smtClean="0">
                <a:solidFill>
                  <a:schemeClr val="tx1"/>
                </a:solidFill>
                <a:latin typeface="Times New Roman" panose="02020603050405020304" pitchFamily="18" charset="0"/>
                <a:cs typeface="Times New Roman" panose="02020603050405020304" pitchFamily="18" charset="0"/>
              </a:rPr>
              <a:t>So , What is </a:t>
            </a:r>
            <a:r>
              <a:rPr lang="en-US" sz="6000" smtClean="0">
                <a:solidFill>
                  <a:schemeClr val="tx1"/>
                </a:solidFill>
                <a:latin typeface="Times New Roman" panose="02020603050405020304" pitchFamily="18" charset="0"/>
                <a:cs typeface="Times New Roman" panose="02020603050405020304" pitchFamily="18" charset="0"/>
              </a:rPr>
              <a:t>today’s lesson? </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2343955" y="3206840"/>
            <a:ext cx="9144000" cy="3277673"/>
          </a:xfrm>
          <a:prstGeom prst="cloudCallout">
            <a:avLst>
              <a:gd name="adj1" fmla="val -12946"/>
              <a:gd name="adj2" fmla="val 47569"/>
            </a:avLst>
          </a:prstGeom>
          <a:noFill/>
          <a:effectLst>
            <a:glow rad="2286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rPr>
              <a:t>FLASH BACK</a:t>
            </a:r>
            <a:endParaRPr lang="en-US" sz="6000" dirty="0">
              <a:solidFill>
                <a:srgbClr val="002060"/>
              </a:solidFill>
            </a:endParaRPr>
          </a:p>
        </p:txBody>
      </p:sp>
    </p:spTree>
    <p:extLst>
      <p:ext uri="{BB962C8B-B14F-4D97-AF65-F5344CB8AC3E}">
        <p14:creationId xmlns:p14="http://schemas.microsoft.com/office/powerpoint/2010/main" val="123085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461025" y="125149"/>
            <a:ext cx="9579150" cy="8481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sz="3600" dirty="0" smtClean="0">
                <a:solidFill>
                  <a:schemeClr val="tx1"/>
                </a:solidFill>
                <a:latin typeface="Times New Roman" panose="02020603050405020304" pitchFamily="18" charset="0"/>
                <a:cs typeface="Times New Roman" panose="02020603050405020304" pitchFamily="18" charset="0"/>
              </a:rPr>
              <a:t>Let’s guise the meaning of some new words.</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flipH="1">
            <a:off x="461025" y="1111828"/>
            <a:ext cx="4253948" cy="8481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sz="3600" dirty="0" smtClean="0">
                <a:solidFill>
                  <a:schemeClr val="tx1"/>
                </a:solidFill>
                <a:latin typeface="Times New Roman" panose="02020603050405020304" pitchFamily="18" charset="0"/>
                <a:cs typeface="Times New Roman" panose="02020603050405020304" pitchFamily="18" charset="0"/>
              </a:rPr>
              <a:t>Stunned  means-----</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850" y="1356454"/>
            <a:ext cx="5747327" cy="4039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flipH="1">
            <a:off x="461025" y="2447737"/>
            <a:ext cx="4253948" cy="1493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sz="3600" dirty="0" smtClean="0">
                <a:solidFill>
                  <a:schemeClr val="tx1"/>
                </a:solidFill>
                <a:latin typeface="Times New Roman" panose="02020603050405020304" pitchFamily="18" charset="0"/>
                <a:cs typeface="Times New Roman" panose="02020603050405020304" pitchFamily="18" charset="0"/>
              </a:rPr>
              <a:t>spell bounded/ stopped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flipH="1">
            <a:off x="1044804" y="5581273"/>
            <a:ext cx="9629785" cy="8481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sz="3600" dirty="0"/>
              <a:t>Listening to her, we were stunned </a:t>
            </a:r>
            <a:r>
              <a:rPr lang="en-US" sz="3600" dirty="0" smtClean="0">
                <a:solidFill>
                  <a:schemeClr val="tx1"/>
                </a:solidFill>
                <a:latin typeface="Times New Roman" panose="02020603050405020304" pitchFamily="18" charset="0"/>
                <a:cs typeface="Times New Roman" panose="02020603050405020304" pitchFamily="18" charset="0"/>
              </a:rPr>
              <a:t>.</a:t>
            </a:r>
            <a:endParaRPr lang="en-GB"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995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angladesh.savethechildren.net/sites/bangladesh.savethechildren.net/files/educati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701" y="942537"/>
            <a:ext cx="5715000" cy="3943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flipH="1">
            <a:off x="525419" y="94397"/>
            <a:ext cx="4420068" cy="848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sz="3600" dirty="0" smtClean="0">
                <a:solidFill>
                  <a:schemeClr val="tx1"/>
                </a:solidFill>
                <a:latin typeface="Times New Roman" panose="02020603050405020304" pitchFamily="18" charset="0"/>
                <a:cs typeface="Times New Roman" panose="02020603050405020304" pitchFamily="18" charset="0"/>
              </a:rPr>
              <a:t>adolescent  means-----</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flipH="1">
            <a:off x="948275" y="1908171"/>
            <a:ext cx="4420068" cy="848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Young/ preadult</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flipH="1">
            <a:off x="1548450" y="5105478"/>
            <a:ext cx="8538694" cy="848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Shamima had all dreams of an adolescent.  </a:t>
            </a:r>
            <a:endParaRPr lang="en-GB"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4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240</TotalTime>
  <Words>638</Words>
  <Application>Microsoft Office PowerPoint</Application>
  <PresentationFormat>Widescreen</PresentationFormat>
  <Paragraphs>86</Paragraphs>
  <Slides>18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Book Antiqua</vt:lpstr>
      <vt:lpstr>Century Gothic</vt:lpstr>
      <vt:lpstr>Nikosh</vt:lpstr>
      <vt:lpstr>Times New Roman</vt:lpstr>
      <vt:lpstr>Wingdings</vt:lpstr>
      <vt:lpstr>Wingdings 3</vt:lpstr>
      <vt:lpstr>Wisp</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32</cp:revision>
  <dcterms:created xsi:type="dcterms:W3CDTF">2019-10-08T16:28:49Z</dcterms:created>
  <dcterms:modified xsi:type="dcterms:W3CDTF">2019-12-07T15:52:21Z</dcterms:modified>
</cp:coreProperties>
</file>