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2" r:id="rId2"/>
    <p:sldId id="283" r:id="rId3"/>
    <p:sldId id="286" r:id="rId4"/>
    <p:sldId id="284" r:id="rId5"/>
    <p:sldId id="287" r:id="rId6"/>
    <p:sldId id="317" r:id="rId7"/>
    <p:sldId id="313" r:id="rId8"/>
    <p:sldId id="257" r:id="rId9"/>
    <p:sldId id="258" r:id="rId10"/>
    <p:sldId id="259" r:id="rId11"/>
    <p:sldId id="260" r:id="rId12"/>
    <p:sldId id="261" r:id="rId13"/>
    <p:sldId id="293" r:id="rId14"/>
    <p:sldId id="292" r:id="rId15"/>
    <p:sldId id="262" r:id="rId16"/>
    <p:sldId id="263" r:id="rId17"/>
    <p:sldId id="295" r:id="rId18"/>
    <p:sldId id="294" r:id="rId19"/>
    <p:sldId id="264" r:id="rId20"/>
    <p:sldId id="265" r:id="rId21"/>
    <p:sldId id="298" r:id="rId22"/>
    <p:sldId id="297" r:id="rId23"/>
    <p:sldId id="266" r:id="rId24"/>
    <p:sldId id="267" r:id="rId25"/>
    <p:sldId id="268" r:id="rId26"/>
    <p:sldId id="300" r:id="rId27"/>
    <p:sldId id="269" r:id="rId28"/>
    <p:sldId id="270" r:id="rId29"/>
    <p:sldId id="301" r:id="rId30"/>
    <p:sldId id="271" r:id="rId31"/>
    <p:sldId id="272" r:id="rId32"/>
    <p:sldId id="302" r:id="rId33"/>
    <p:sldId id="273" r:id="rId34"/>
    <p:sldId id="274" r:id="rId35"/>
    <p:sldId id="303" r:id="rId36"/>
    <p:sldId id="275" r:id="rId37"/>
    <p:sldId id="304" r:id="rId38"/>
    <p:sldId id="277" r:id="rId39"/>
    <p:sldId id="305" r:id="rId40"/>
    <p:sldId id="279" r:id="rId41"/>
    <p:sldId id="280" r:id="rId42"/>
    <p:sldId id="316" r:id="rId43"/>
    <p:sldId id="308" r:id="rId44"/>
    <p:sldId id="315" r:id="rId45"/>
    <p:sldId id="31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9BD7-FDBA-4452-BC81-E88D20C3D0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E26B-6B9B-4BA8-95EB-1AFAAFEF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5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5627-8665-4DFD-B9C1-1D452319DC4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FC22-F956-4998-9811-E2394A108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marbd.com/en-grammar/adjective#comparative" TargetMode="External"/><Relationship Id="rId2" Type="http://schemas.openxmlformats.org/officeDocument/2006/relationships/hyperlink" Target="http://www.grammarbd.com/en-grammar/adjective#positiv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ammarbd.com/en-grammar/adjective#superlativ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mmarbd.com/en-grammar/adjective#distributive" TargetMode="External"/><Relationship Id="rId3" Type="http://schemas.openxmlformats.org/officeDocument/2006/relationships/hyperlink" Target="http://www.grammarbd.com/en-grammar/adjective#number" TargetMode="External"/><Relationship Id="rId7" Type="http://schemas.openxmlformats.org/officeDocument/2006/relationships/hyperlink" Target="http://www.grammarbd.com/en-grammar/adjective#interrogative" TargetMode="External"/><Relationship Id="rId2" Type="http://schemas.openxmlformats.org/officeDocument/2006/relationships/hyperlink" Target="http://www.grammarbd.com/en-grammar/adjective#descriptiv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mmarbd.com/en-grammar/adjective#possessive" TargetMode="External"/><Relationship Id="rId5" Type="http://schemas.openxmlformats.org/officeDocument/2006/relationships/hyperlink" Target="http://www.grammarbd.com/en-grammar/adjective#demonstrative" TargetMode="External"/><Relationship Id="rId4" Type="http://schemas.openxmlformats.org/officeDocument/2006/relationships/hyperlink" Target="http://www.grammarbd.com/en-grammar/adjective#quantit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12192000" cy="527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53" y="457200"/>
            <a:ext cx="4437529" cy="122368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82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863" y="266408"/>
            <a:ext cx="6966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3 Degrees of adjectives. 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379715" y="1111468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these are</a:t>
            </a:r>
            <a:r>
              <a:rPr lang="en-US" sz="36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937614" y="2357345"/>
            <a:ext cx="416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15" dirty="0" smtClean="0">
                <a:solidFill>
                  <a:srgbClr val="9B3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 </a:t>
            </a:r>
            <a:r>
              <a:rPr lang="en-US" sz="3200" b="1" u="sng" spc="15" dirty="0">
                <a:solidFill>
                  <a:srgbClr val="9B3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positive adjective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588" y="3596024"/>
            <a:ext cx="5028621" cy="592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 </a:t>
            </a:r>
            <a:r>
              <a:rPr lang="en-US" sz="3200" b="1" spc="15" dirty="0">
                <a:solidFill>
                  <a:srgbClr val="9B3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comparative</a:t>
            </a:r>
            <a:r>
              <a:rPr lang="en-US" sz="32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adjective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577" y="4828022"/>
            <a:ext cx="4804200" cy="592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spc="15" dirty="0" smtClean="0">
                <a:solidFill>
                  <a:srgbClr val="9B3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3. </a:t>
            </a:r>
            <a:r>
              <a:rPr lang="en-US" sz="3200" b="1" spc="15" dirty="0">
                <a:solidFill>
                  <a:srgbClr val="9B3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superlative adjective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62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7861" y="322723"/>
            <a:ext cx="4455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adjective</a:t>
            </a:r>
            <a:r>
              <a:rPr lang="en-US" sz="3200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64024" y="1496726"/>
            <a:ext cx="9776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adjective 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তুলনা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বোঝায়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b="1" dirty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সাধারণভাবে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noun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বর্ণনা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800" b="1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93330" y="3055189"/>
            <a:ext cx="9779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Adjective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a simple adjective, and it is used to describe, not to compare anything.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67372" y="5300171"/>
            <a:ext cx="29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 err="1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Akash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       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7" y="4627033"/>
            <a:ext cx="2316816" cy="736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0590" y="5234700"/>
            <a:ext cx="110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40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422" y="2155484"/>
            <a:ext cx="345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a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25531" y="2164727"/>
            <a:ext cx="1215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235" y="2965642"/>
            <a:ext cx="490454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380" y="2956567"/>
            <a:ext cx="2152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2439" y="3848272"/>
            <a:ext cx="29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 err="1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Akash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       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65989" y="3756291"/>
            <a:ext cx="110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" y="1030135"/>
            <a:ext cx="2316816" cy="736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4130" y="481495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47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SlVYAVrAG9FoR6EPntCs2nRBuAF0qgQPZyC_uVqkIJiVfVZmsX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094" y="430304"/>
            <a:ext cx="9049871" cy="50560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86754" y="5468471"/>
            <a:ext cx="94129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a very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scenery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0705" y="5195558"/>
            <a:ext cx="3565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suitable</a:t>
            </a:r>
            <a:endParaRPr lang="en-US" sz="80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44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gers hu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06505"/>
            <a:ext cx="8572500" cy="4800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29714" y="5438893"/>
            <a:ext cx="7200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This is a very </a:t>
            </a:r>
            <a:r>
              <a:rPr lang="en-US" sz="4400" b="1" dirty="0" smtClean="0"/>
              <a:t>                     tiger 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5558951" y="5086197"/>
            <a:ext cx="16033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big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25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3848" y="536363"/>
            <a:ext cx="5538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Comparative adjective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910" y="3625623"/>
            <a:ext cx="1082458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type of adjective is used to compare two things, sometimes the word ‘</a:t>
            </a:r>
            <a:r>
              <a:rPr lang="en-US" sz="28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than’</a:t>
            </a:r>
            <a:r>
              <a:rPr lang="en-US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used between the two nouns or pronoun.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687" y="1795554"/>
            <a:ext cx="987966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দুইটি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জিনিসের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তুলনা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বোঝাতে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comparative adjective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634" y="5503286"/>
            <a:ext cx="5026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than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495423" y="5410463"/>
            <a:ext cx="196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funnier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1974" y="5529993"/>
            <a:ext cx="4672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সে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তার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থেকেও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বেশি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হাস্যকর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2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07" y="2356455"/>
            <a:ext cx="499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Rahim is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than Karim.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24997" y="2289592"/>
            <a:ext cx="155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628" y="2303041"/>
            <a:ext cx="4343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রহিম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করিমের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চেয়ে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ভাল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83756" y="3378712"/>
            <a:ext cx="673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 err="1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Namira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than Samira.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47309" y="3325015"/>
            <a:ext cx="3066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beautiful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4492" y="3337156"/>
            <a:ext cx="4477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নামিরা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সামিরার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চেয়ে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বেশি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সুন্দরী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482799" y="4480156"/>
            <a:ext cx="4650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than her.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452777" y="4387333"/>
            <a:ext cx="196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funnier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2127" y="4479969"/>
            <a:ext cx="4672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সে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তার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থেকেও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বেশি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হাস্যকর</a:t>
            </a:r>
            <a:r>
              <a:rPr lang="en-US" sz="36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9" y="962899"/>
            <a:ext cx="2316816" cy="736112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48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beautiful fis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beautiful fis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Image result for de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Image result for de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 descr="Image result for 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156753"/>
            <a:ext cx="5728062" cy="538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3" name="Picture 15" descr="Image result for 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7" y="204651"/>
            <a:ext cx="5366657" cy="528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6760" y="5566955"/>
            <a:ext cx="10604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Com:-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Lion is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The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Tiger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3819" y="5582586"/>
            <a:ext cx="5041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more ferocious than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5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" y="5858691"/>
            <a:ext cx="1081604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Com:-</a:t>
            </a:r>
            <a:r>
              <a:rPr lang="en-US" sz="32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first hill is not </a:t>
            </a:r>
            <a:r>
              <a:rPr 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the </a:t>
            </a:r>
            <a:r>
              <a:rPr lang="en-US" sz="32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second hill </a:t>
            </a:r>
          </a:p>
        </p:txBody>
      </p:sp>
      <p:pic>
        <p:nvPicPr>
          <p:cNvPr id="28676" name="Picture 4" descr="Image result for beauti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3" y="176348"/>
            <a:ext cx="5901419" cy="5153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6955" y="532529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First hill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5238" y="528828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Second hill</a:t>
            </a:r>
          </a:p>
        </p:txBody>
      </p:sp>
      <p:pic>
        <p:nvPicPr>
          <p:cNvPr id="10244" name="Picture 4" descr="Image result for himal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599" y="156754"/>
            <a:ext cx="5601789" cy="51467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700821" y="5765465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higher than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36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0136" y="550938"/>
            <a:ext cx="5846472" cy="429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Superlative adjective: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8791" y="1509653"/>
            <a:ext cx="9667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দুইয়ের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অধিকের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তুলনা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সবচেয়ে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ভাল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খারাপ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কম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বেশি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ইত্যাদি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বোঝাতে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superlative adjective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ব্যবহার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6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268121" y="3233158"/>
            <a:ext cx="1021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superlative adjective is used to express that something is the best/most and compares three or more things.</a:t>
            </a:r>
            <a:endParaRPr lang="en-US" sz="32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1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64831" y="1331421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82394" y="3368040"/>
            <a:ext cx="7467600" cy="3351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Date – 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08</a:t>
            </a:r>
            <a:r>
              <a:rPr lang="en-US" sz="33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/12/2019</a:t>
            </a:r>
            <a:endParaRPr lang="en-US" sz="3300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7" y="311726"/>
            <a:ext cx="3768438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2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940" y="2466731"/>
            <a:ext cx="757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is the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girl in the world.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89970" y="2421374"/>
            <a:ext cx="299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beautiful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6106" y="2504334"/>
            <a:ext cx="400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সারা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পৃথিবীর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সবচেয়ে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সুন্দরী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মেয়ে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62184" y="3485362"/>
            <a:ext cx="5107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the </a:t>
            </a:r>
            <a:r>
              <a:rPr lang="en-US" sz="32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person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86582" y="3466403"/>
            <a:ext cx="1972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funnies</a:t>
            </a:r>
            <a:r>
              <a:rPr lang="en-US" sz="3600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8075" y="3536869"/>
            <a:ext cx="344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সে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সবচেয়ে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মজার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মানুষ</a:t>
            </a:r>
            <a:r>
              <a:rPr lang="en-US" sz="32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99192" y="4805164"/>
            <a:ext cx="688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lunch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restaurant.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099927" y="4759624"/>
            <a:ext cx="100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</a:t>
            </a:r>
            <a:r>
              <a:rPr lang="en-US" sz="3200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6530" y="4857099"/>
            <a:ext cx="453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এটা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রেস্টুরেন্টের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সবচেয়ে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ভাল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দুপুরের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খাবার</a:t>
            </a:r>
            <a:r>
              <a:rPr lang="en-US" sz="2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3" y="1178052"/>
            <a:ext cx="2316816" cy="736112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9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3" name="Picture 9" descr="C:\Users\Dell\Desktop\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070" y="401874"/>
            <a:ext cx="9550486" cy="523090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6023" y="5842811"/>
            <a:ext cx="1048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Sup:-</a:t>
            </a:r>
            <a:r>
              <a:rPr lang="en-US" sz="2800" dirty="0"/>
              <a:t>The Taj  </a:t>
            </a:r>
            <a:r>
              <a:rPr lang="en-US" sz="2800" dirty="0" err="1"/>
              <a:t>mahal</a:t>
            </a:r>
            <a:r>
              <a:rPr lang="en-US" sz="2800" dirty="0"/>
              <a:t>  is one of </a:t>
            </a:r>
            <a:r>
              <a:rPr lang="en-US" sz="2800" dirty="0" smtClean="0"/>
              <a:t>                                      </a:t>
            </a:r>
            <a:r>
              <a:rPr lang="en-US" sz="2800" dirty="0" smtClean="0"/>
              <a:t>tower</a:t>
            </a:r>
            <a:r>
              <a:rPr lang="en-US" sz="2800" dirty="0" smtClean="0"/>
              <a:t>s </a:t>
            </a:r>
            <a:r>
              <a:rPr lang="en-US" sz="2800" dirty="0"/>
              <a:t>in the world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7725" y="5830780"/>
            <a:ext cx="3109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most  beautiful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7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malay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2" y="416857"/>
            <a:ext cx="5468471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Image result for 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684" y="403412"/>
            <a:ext cx="5562599" cy="47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69894" y="5607424"/>
            <a:ext cx="10098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:-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Himalaya is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hill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 world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998958" y="5595648"/>
            <a:ext cx="2436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highest </a:t>
            </a:r>
            <a:endParaRPr lang="en-US" sz="36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95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715" y="238164"/>
            <a:ext cx="725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seven types of </a:t>
            </a:r>
            <a:r>
              <a:rPr lang="en-US" sz="32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98142" y="868049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59151" y="1487331"/>
            <a:ext cx="12032849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Descriptive adjectives/qualitative adjectives/adjective of quality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64" y="2192318"/>
            <a:ext cx="7475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Adjectives </a:t>
            </a:r>
            <a:r>
              <a:rPr lang="en-US" sz="28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 number/Numeric adjective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2102" y="2774878"/>
            <a:ext cx="9467977" cy="592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Adjectives of quantity/quantitative adjectives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05" y="3530779"/>
            <a:ext cx="5451813" cy="592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Demonstrative adjectives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022" y="4256163"/>
            <a:ext cx="475546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Possessive </a:t>
            </a:r>
            <a:r>
              <a:rPr lang="en-US" sz="32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adjectives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835" y="5004767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15" dirty="0" smtClean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Interrogative </a:t>
            </a:r>
            <a:r>
              <a:rPr lang="en-US" sz="28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adjectives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9283" y="5707653"/>
            <a:ext cx="4481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15" dirty="0">
                <a:solidFill>
                  <a:srgbClr val="9B3D0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Distributive adjectives</a:t>
            </a:r>
            <a:endParaRPr lang="en-US" sz="28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19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653" y="302428"/>
            <a:ext cx="5197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adjective: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30722" y="1091278"/>
            <a:ext cx="8967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Adjective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সাধারণত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noun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quality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বোঝায়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তার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সম্পর্কে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বর্ণনা</a:t>
            </a:r>
            <a:r>
              <a:rPr lang="en-US" sz="28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8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58860" y="5102393"/>
            <a:ext cx="322524" cy="37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i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348" y="5199442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485622" y="540778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Nice,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728888" y="5447098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good,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668231" y="5397607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bad</a:t>
            </a:r>
            <a:r>
              <a:rPr lang="en-US" sz="2800" b="1" i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701253" y="5411066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beautiful,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469388" y="5424213"/>
            <a:ext cx="1877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charming,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317621" y="5412526"/>
            <a:ext cx="1888659" cy="592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i="1" dirty="0" err="1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en-US" sz="3200" b="1" dirty="0" err="1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,etc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641" y="2801069"/>
            <a:ext cx="1013985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 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used to express the qualities of noun or pronoun. It is also used for the description of someone or something.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0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103" y="1451570"/>
            <a:ext cx="110450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told me about a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moment 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his life.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739" y="2924159"/>
            <a:ext cx="4834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is looking 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006298" y="4138006"/>
            <a:ext cx="5646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          a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5051326" y="1271843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3648" y="2761009"/>
            <a:ext cx="2577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261" y="3975854"/>
            <a:ext cx="1729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 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3470" y="429983"/>
            <a:ext cx="5197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adjective:</a:t>
            </a:r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auti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79248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334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scenery is 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7241" y="5765466"/>
            <a:ext cx="2863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charming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24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344" y="367385"/>
            <a:ext cx="856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 of number/Numeric adjective</a:t>
            </a:r>
            <a:r>
              <a:rPr lang="en-US" sz="2800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82918" y="1163289"/>
            <a:ext cx="952862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 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pronoun 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ক্রম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বোঝাতে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numeric adjective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332" y="4334402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32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148265" y="4373909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3200" b="1" i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306347" y="4373818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714" y="4360301"/>
            <a:ext cx="1217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four,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5436" y="4399898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8187" y="4374136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9090" y="4360572"/>
            <a:ext cx="1407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8976" y="432102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7945" y="2870978"/>
            <a:ext cx="1043286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numeric 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used to express the number or order of noun or pronoun.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8245" y="5404837"/>
            <a:ext cx="965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can drink 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cups 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tea at a time.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924392" y="5256014"/>
            <a:ext cx="1399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5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487" y="2023390"/>
            <a:ext cx="8070799" cy="655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the 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boy 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class.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359" y="3014334"/>
            <a:ext cx="9794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can drink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cups 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tea at a time.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62718" y="4892987"/>
            <a:ext cx="904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owner of the house does not rent the room to the</a:t>
            </a:r>
            <a:r>
              <a:rPr lang="en-US" sz="28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6" y="882217"/>
            <a:ext cx="2316816" cy="736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5965" y="331315"/>
            <a:ext cx="4490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 of number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658823" y="4811877"/>
            <a:ext cx="1440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1513" y="2839385"/>
            <a:ext cx="1399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1288" y="1833545"/>
            <a:ext cx="1526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4" y="326571"/>
            <a:ext cx="6622869" cy="5516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2795" y="5889172"/>
            <a:ext cx="7204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are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pineapples.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9365" y="5739340"/>
            <a:ext cx="1382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85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810436" y="5607424"/>
            <a:ext cx="2380130" cy="65890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3578" y="5611906"/>
            <a:ext cx="465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 will buy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fruits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147918" y="331695"/>
            <a:ext cx="3263153" cy="2286000"/>
          </a:xfrm>
          <a:prstGeom prst="left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pic>
        <p:nvPicPr>
          <p:cNvPr id="10242" name="Picture 2" descr="Image result for good health pictures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8647" y="564776"/>
            <a:ext cx="4495800" cy="4917141"/>
          </a:xfrm>
          <a:prstGeom prst="rect">
            <a:avLst/>
          </a:prstGeom>
          <a:noFill/>
        </p:spPr>
      </p:pic>
      <p:pic>
        <p:nvPicPr>
          <p:cNvPr id="10244" name="Picture 4" descr="Image result for good health pictures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424" y="820271"/>
            <a:ext cx="3827930" cy="47019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65341" y="5584123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beautiful.</a:t>
            </a:r>
          </a:p>
        </p:txBody>
      </p:sp>
      <p:sp>
        <p:nvSpPr>
          <p:cNvPr id="3" name="Rectangle 2"/>
          <p:cNvSpPr/>
          <p:nvPr/>
        </p:nvSpPr>
        <p:spPr>
          <a:xfrm>
            <a:off x="9228318" y="5438894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375" y="341681"/>
            <a:ext cx="829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 of quantity/quantitative adjectives: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23196" y="1179264"/>
            <a:ext cx="9736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পরিমাণ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বোঝাতে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200" b="1" dirty="0" err="1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quantative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   </a:t>
            </a:r>
            <a:r>
              <a:rPr lang="en-US" sz="3200" dirty="0" err="1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ব্যবহার</a:t>
            </a:r>
            <a:r>
              <a:rPr lang="en-US" sz="3200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2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8001" y="4046975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40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14051" y="2504942"/>
            <a:ext cx="10755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quantitative 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used to express or indicate the quantity of a noun or pronoun or something.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50851" y="4112696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Some,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86216" y="4125397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enough,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858167" y="4137734"/>
            <a:ext cx="11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many,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015897" y="4164949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little,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999054" y="4151296"/>
            <a:ext cx="1321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much,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230782" y="4138958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whole,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535205" y="4137733"/>
            <a:ext cx="192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sufficient,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1295788" y="4125397"/>
            <a:ext cx="76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all,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755262" y="5115043"/>
            <a:ext cx="6031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money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480952" y="5033945"/>
            <a:ext cx="2300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9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94" y="2006083"/>
            <a:ext cx="5846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I’ve </a:t>
            </a:r>
            <a:r>
              <a:rPr lang="en-US" sz="4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money.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9" y="651312"/>
            <a:ext cx="2316816" cy="736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1110" y="3452779"/>
            <a:ext cx="9874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 </a:t>
            </a:r>
            <a:r>
              <a:rPr lang="en-US" sz="40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country </a:t>
            </a:r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happy today.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313149" y="4870402"/>
            <a:ext cx="83978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me </a:t>
            </a:r>
            <a:r>
              <a:rPr lang="en-US" sz="5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peanuts.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414107" y="1969254"/>
            <a:ext cx="2300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2363" y="3354552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004" y="4817411"/>
            <a:ext cx="1861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endParaRPr lang="en-US" sz="5400" i="1" dirty="0">
              <a:solidFill>
                <a:srgbClr val="C0000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0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mango.JPG"/>
          <p:cNvPicPr>
            <a:picLocks noChangeAspect="1"/>
          </p:cNvPicPr>
          <p:nvPr/>
        </p:nvPicPr>
        <p:blipFill>
          <a:blip r:embed="rId2"/>
          <a:srcRect l="24038" r="25000" b="16667"/>
          <a:stretch>
            <a:fillRect/>
          </a:stretch>
        </p:blipFill>
        <p:spPr>
          <a:xfrm>
            <a:off x="2138081" y="363069"/>
            <a:ext cx="6817658" cy="5553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6985" y="5879958"/>
            <a:ext cx="7167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There are                mangoes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702" y="5784801"/>
            <a:ext cx="1685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23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8851" y="390099"/>
            <a:ext cx="6261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Demonstrative adjectives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420" y="1481967"/>
            <a:ext cx="1072120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নির্দিষ্ট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বোঝাতে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demonstratives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ব্যবহৃত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9336" y="3838695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161112" y="3758866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40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05840" y="2612851"/>
            <a:ext cx="979466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Demonstratives are used to specify the noun or pronoun.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9334" y="3863913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This,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077108" y="3877747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that,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197468" y="3876659"/>
            <a:ext cx="1394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those,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583626" y="3877294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these,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909368" y="5143871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4800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5565" y="5301163"/>
            <a:ext cx="3017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এটি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তার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কক্ষ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3643781" y="5203762"/>
            <a:ext cx="2996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his room.</a:t>
            </a:r>
            <a:endParaRPr lang="en-US" sz="4000" b="1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56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393" y="2669683"/>
            <a:ext cx="1741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5400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" y="1030135"/>
            <a:ext cx="2316816" cy="736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3104" y="2903674"/>
            <a:ext cx="2996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বইটি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আমার</a:t>
            </a:r>
            <a:r>
              <a:rPr lang="en-US" sz="40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608922" y="3837586"/>
            <a:ext cx="1879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5400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1098" y="4047129"/>
            <a:ext cx="2938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এটি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তার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কক্ষ</a:t>
            </a:r>
            <a:r>
              <a:rPr lang="en-US" sz="4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094079" y="5014291"/>
            <a:ext cx="2331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15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 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0258" y="5305390"/>
            <a:ext cx="362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এই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নোট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গুলো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অনুসরণ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উচি</a:t>
            </a:r>
            <a:r>
              <a:rPr lang="en-US" sz="2400" spc="15" dirty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ৎ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75433" y="383568"/>
            <a:ext cx="6261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Demonstrative adjectives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5991" y="2865511"/>
            <a:ext cx="3112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 is mine.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330273" y="4015042"/>
            <a:ext cx="2996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his room.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072651" y="5229888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notes should be followed.</a:t>
            </a:r>
            <a:endParaRPr lang="en-US" sz="3200" b="1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3" y="5706289"/>
            <a:ext cx="836676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chita</a:t>
            </a:r>
            <a:r>
              <a:rPr lang="en-US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faster than most other animals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6" descr="Image result for cheetah hunt buff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818" y="419164"/>
            <a:ext cx="5760719" cy="499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3" descr="C:\Users\Dell\Desktop\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11" y="605118"/>
            <a:ext cx="5545183" cy="480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74647" y="5667267"/>
            <a:ext cx="1228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en-US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1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2360" y="485603"/>
            <a:ext cx="5989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Possessive adjectives: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48579" y="1448540"/>
            <a:ext cx="1135920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বাক্যে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মালিকানা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নিজস্ব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সম্পদ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বোঝাতে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possessive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dirty="0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752" y="4296389"/>
            <a:ext cx="10078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as -</a:t>
            </a:r>
            <a:r>
              <a:rPr lang="en-US" sz="44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my, her, their, our, your,</a:t>
            </a:r>
            <a:r>
              <a:rPr lang="en-US" sz="44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etc.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60517" y="2765049"/>
            <a:ext cx="10181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Possessives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used to show the possession or belongingness in the sentence.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663272" y="5301454"/>
            <a:ext cx="1778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 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1954" y="5570209"/>
            <a:ext cx="4491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        </a:t>
            </a:r>
            <a:r>
              <a:rPr lang="en-US" sz="3200" b="1" spc="15" dirty="0" err="1" smtClean="0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বাড়িটি</a:t>
            </a:r>
            <a:r>
              <a:rPr lang="en-US" sz="32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অনেক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বড়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208595" y="5489993"/>
            <a:ext cx="327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 is very big.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268005" y="5476546"/>
            <a:ext cx="1461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" dirty="0" err="1">
                <a:solidFill>
                  <a:srgbClr val="FF0000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তাদের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8F701-493A-4971-910E-CAF896FBB70D}"/>
              </a:ext>
            </a:extLst>
          </p:cNvPr>
          <p:cNvSpPr txBox="1"/>
          <p:nvPr/>
        </p:nvSpPr>
        <p:spPr>
          <a:xfrm>
            <a:off x="4975412" y="1011399"/>
            <a:ext cx="708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This is </a:t>
            </a:r>
            <a:r>
              <a:rPr lang="en-US" sz="5400" dirty="0" smtClean="0">
                <a:latin typeface="Bodoni MT Black" panose="02070A03080606020203" pitchFamily="18" charset="0"/>
              </a:rPr>
              <a:t>         </a:t>
            </a:r>
            <a:r>
              <a:rPr lang="en-US" sz="5400" dirty="0" smtClean="0">
                <a:latin typeface="Bodoni MT Black" panose="02070A03080606020203" pitchFamily="18" charset="0"/>
              </a:rPr>
              <a:t>house</a:t>
            </a:r>
            <a:r>
              <a:rPr lang="en-US" sz="5400" dirty="0" smtClean="0">
                <a:latin typeface="Bodoni MT Black" panose="02070A03080606020203" pitchFamily="18" charset="0"/>
              </a:rPr>
              <a:t>. </a:t>
            </a:r>
            <a:endParaRPr lang="en-US" sz="5400" dirty="0">
              <a:latin typeface="Bodoni MT Black" panose="02070A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0492" y="662499"/>
            <a:ext cx="19818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odoni MT Black" panose="02070A03080606020203" pitchFamily="18" charset="0"/>
              </a:rPr>
              <a:t>my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57D0F-8B5A-4668-87CD-CC9A8A48D13F}"/>
              </a:ext>
            </a:extLst>
          </p:cNvPr>
          <p:cNvSpPr txBox="1"/>
          <p:nvPr/>
        </p:nvSpPr>
        <p:spPr>
          <a:xfrm>
            <a:off x="5319060" y="4393870"/>
            <a:ext cx="5882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doni MT Black" panose="02070A03080606020203" pitchFamily="18" charset="0"/>
              </a:rPr>
              <a:t>This </a:t>
            </a:r>
            <a:r>
              <a:rPr lang="en-US" sz="4400" b="1" i="1" dirty="0" smtClean="0">
                <a:latin typeface="Bodoni MT Black" panose="02070A03080606020203" pitchFamily="18" charset="0"/>
              </a:rPr>
              <a:t>is          flag</a:t>
            </a:r>
            <a:r>
              <a:rPr lang="en-US" sz="4400" b="1" i="1" dirty="0">
                <a:latin typeface="Bodoni MT Black" panose="02070A03080606020203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3534" y="4131840"/>
            <a:ext cx="16930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our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48317"/>
            <a:ext cx="3818965" cy="332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356153"/>
            <a:ext cx="3993775" cy="291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67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203" y="271966"/>
            <a:ext cx="6643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Interrogative adjectives: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50295" y="1413336"/>
            <a:ext cx="104163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Interrogative adjectives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সাধারণত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Noun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প্রশ্নের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modify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2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56676" y="2947083"/>
            <a:ext cx="11058805" cy="111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Interrogative 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modifies nouns or pronouns and forms a question.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5659" y="4972517"/>
            <a:ext cx="421331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16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known as interrogative adjectives.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78" y="4656275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as -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17678" y="4831087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What,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060959" y="4817639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Which,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482162" y="4790746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306016" y="5684908"/>
            <a:ext cx="1985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 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7496" y="5765467"/>
            <a:ext cx="603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do you want to teach?</a:t>
            </a:r>
            <a:endParaRPr lang="en-US" sz="3200" b="1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04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EDD44-4DE8-4EF9-8E0D-F84DE3B45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0" y="430306"/>
            <a:ext cx="3644153" cy="299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3CFB8-CCFF-46B6-86A6-AF06F6637E76}"/>
              </a:ext>
            </a:extLst>
          </p:cNvPr>
          <p:cNvSpPr txBox="1"/>
          <p:nvPr/>
        </p:nvSpPr>
        <p:spPr>
          <a:xfrm>
            <a:off x="7342095" y="1134937"/>
            <a:ext cx="348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doni MT Black" panose="02070A03080606020203" pitchFamily="18" charset="0"/>
              </a:rPr>
              <a:t>sheep </a:t>
            </a:r>
            <a:r>
              <a:rPr lang="en-US" sz="3600" b="1" dirty="0">
                <a:latin typeface="Bodoni MT Black" panose="02070A03080606020203" pitchFamily="18" charset="0"/>
              </a:rPr>
              <a:t>is this?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5003" y="1160040"/>
            <a:ext cx="193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Whose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E6E10-109C-41B3-9379-DE5C55F1C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4" y="3482788"/>
            <a:ext cx="3845860" cy="302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718612" y="4491318"/>
            <a:ext cx="248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Is this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26743" y="4504765"/>
            <a:ext cx="194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What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95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73" y="378116"/>
            <a:ext cx="6165272" cy="924475"/>
          </a:xfrm>
        </p:spPr>
        <p:txBody>
          <a:bodyPr>
            <a:prstTxWarp prst="textCurveDown">
              <a:avLst/>
            </a:prstTxWarp>
            <a:noAutofit/>
          </a:bodyPr>
          <a:lstStyle/>
          <a:p>
            <a:pPr algn="ctr"/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18" y="3900054"/>
            <a:ext cx="9767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Six,Seven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Eight,Nine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Ten.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 December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6" name="Wave 5"/>
          <p:cNvSpPr/>
          <p:nvPr/>
        </p:nvSpPr>
        <p:spPr>
          <a:xfrm>
            <a:off x="3699163" y="1935676"/>
            <a:ext cx="3366655" cy="1537855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077582" y="2303808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lang="en-US" sz="36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7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210" y="527553"/>
            <a:ext cx="487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Distributive adjectives: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835" y="1196102"/>
            <a:ext cx="8912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কাউকে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নির্দিষ্ট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বর্ণনা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Distributive 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ব্যবহৃত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200" dirty="0"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59640" y="5226634"/>
            <a:ext cx="762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Each, any, every,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either, neither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etc.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516657" y="4523342"/>
            <a:ext cx="16097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44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1146735" y="2975584"/>
            <a:ext cx="10492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distributive adjective</a:t>
            </a:r>
            <a:r>
              <a:rPr lang="en-US" sz="32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used to describe a specific member out of a group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5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1791" y="2141675"/>
            <a:ext cx="437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you can eat the apple.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" y="1030135"/>
            <a:ext cx="2316816" cy="736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641" y="2153629"/>
            <a:ext cx="5335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আপনাদের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কেউ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আপেলটি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খেতে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পারেন</a:t>
            </a:r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402372" y="3096229"/>
            <a:ext cx="532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the students will get money.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74494" y="3135637"/>
            <a:ext cx="310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প্রত্যেক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ছাত্রই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টাকা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পাবে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491090" y="3983643"/>
            <a:ext cx="5587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man has to go outside for a job.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85055" y="3983548"/>
            <a:ext cx="542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প্রত্যেকটি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মানুষেরই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চাকরি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জন্য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বাইরে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যেতে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5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1" y="448236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Work.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3872" y="300452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at least five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your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2176" y="1439179"/>
            <a:ext cx="6172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9986" y="4219801"/>
            <a:ext cx="3408737" cy="2125399"/>
            <a:chOff x="1854402" y="2188622"/>
            <a:chExt cx="4258912" cy="42943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040" y="3606113"/>
              <a:ext cx="1455088" cy="15029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618" y="2188622"/>
              <a:ext cx="1469059" cy="151737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174" y="4673962"/>
              <a:ext cx="1372186" cy="14173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402" y="2947311"/>
              <a:ext cx="1508216" cy="15578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128" y="3367314"/>
              <a:ext cx="1372186" cy="14173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452" y="4968057"/>
              <a:ext cx="1466687" cy="15149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3034553" y="2400618"/>
            <a:ext cx="398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6899" y="3499827"/>
            <a:ext cx="4799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adjective.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506" y="806823"/>
            <a:ext cx="4038600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Evaluation: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196352" y="2407025"/>
            <a:ext cx="76200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  What is </a:t>
            </a:r>
            <a:r>
              <a:rPr lang="en-US" sz="3200" dirty="0" smtClean="0"/>
              <a:t>Adjective ?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How </a:t>
            </a:r>
            <a:r>
              <a:rPr lang="en-US" sz="3200" dirty="0"/>
              <a:t>many kinds of </a:t>
            </a:r>
            <a:r>
              <a:rPr lang="en-US" sz="3200" dirty="0" smtClean="0"/>
              <a:t>Adjective </a:t>
            </a:r>
            <a:r>
              <a:rPr lang="en-US" sz="3200" dirty="0"/>
              <a:t>? 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/>
              <a:t>What is the difference between Positive,     Comparative  &amp;  Superlative Adjective </a:t>
            </a:r>
            <a:r>
              <a:rPr lang="en-US" sz="3200" dirty="0" smtClean="0"/>
              <a:t> </a:t>
            </a:r>
            <a:r>
              <a:rPr lang="en-US" sz="3200" dirty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 What is comparison of </a:t>
            </a:r>
            <a:r>
              <a:rPr lang="en-US" sz="3200" dirty="0" smtClean="0"/>
              <a:t>Adjective </a:t>
            </a:r>
            <a:r>
              <a:rPr lang="en-US" sz="3200" dirty="0"/>
              <a:t>?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91" y="849086"/>
            <a:ext cx="5883664" cy="351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997234" y="143691"/>
            <a:ext cx="354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 Task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3639" y="4328159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classification of </a:t>
            </a:r>
            <a:r>
              <a:rPr lang="en-US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adjective </a:t>
            </a:r>
            <a:r>
              <a:rPr lang="en-US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its examples</a:t>
            </a:r>
            <a:endParaRPr lang="en-US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82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63500"/>
            <a:ext cx="12192000" cy="6858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659" y="385483"/>
            <a:ext cx="64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END THE CLASS.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17" y="1346389"/>
            <a:ext cx="7442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7" y="1866900"/>
            <a:ext cx="2677885" cy="3124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349701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students pictures images - Google Search_files\images_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576" y="188259"/>
            <a:ext cx="2891579" cy="1882588"/>
          </a:xfrm>
          <a:prstGeom prst="rect">
            <a:avLst/>
          </a:prstGeom>
          <a:noFill/>
        </p:spPr>
      </p:pic>
      <p:pic>
        <p:nvPicPr>
          <p:cNvPr id="5123" name="Picture 3" descr="C:\Users\pc\Downloads\students pictures images - Google Search_files\images_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795" y="4513218"/>
            <a:ext cx="2947723" cy="1979022"/>
          </a:xfrm>
          <a:prstGeom prst="rect">
            <a:avLst/>
          </a:prstGeom>
          <a:noFill/>
        </p:spPr>
      </p:pic>
      <p:pic>
        <p:nvPicPr>
          <p:cNvPr id="5124" name="Picture 4" descr="C:\Users\pc\Downloads\flower picture_files\images_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43" y="2139489"/>
            <a:ext cx="2822345" cy="229035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93029" y="538601"/>
            <a:ext cx="783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is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                 girl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in the class.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8971" y="5117745"/>
            <a:ext cx="551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Our Headmaster is a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348" y="2844808"/>
            <a:ext cx="7585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The rose is a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flower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5760" y="447346"/>
            <a:ext cx="1491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Nice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133769" y="2785734"/>
            <a:ext cx="2553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Beautiful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808075" y="5032233"/>
            <a:ext cx="1814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Kind.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64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6" y="208370"/>
            <a:ext cx="5695406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Today’s Lesson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124" y="1783978"/>
            <a:ext cx="10083593" cy="31547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99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Adjective</a:t>
            </a:r>
            <a:endParaRPr lang="en-US" sz="199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5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83406-58E5-44C5-BB4E-ECE15E3CB7CB}"/>
              </a:ext>
            </a:extLst>
          </p:cNvPr>
          <p:cNvSpPr txBox="1"/>
          <p:nvPr/>
        </p:nvSpPr>
        <p:spPr>
          <a:xfrm>
            <a:off x="2784566" y="483326"/>
            <a:ext cx="5523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Batang" panose="02030600000101010101" pitchFamily="18" charset="-127"/>
                <a:ea typeface="Batang" panose="02030600000101010101" pitchFamily="18" charset="-127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2377B-A83A-4C4C-AB21-4508856F5F6D}"/>
              </a:ext>
            </a:extLst>
          </p:cNvPr>
          <p:cNvSpPr txBox="1"/>
          <p:nvPr/>
        </p:nvSpPr>
        <p:spPr>
          <a:xfrm>
            <a:off x="2170611" y="1965959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After finishing the lesson, learners will be able to---</a:t>
            </a:r>
          </a:p>
          <a:p>
            <a:pPr marL="342900" indent="-342900">
              <a:buAutoNum type="arabicPeriod"/>
            </a:pPr>
            <a:r>
              <a:rPr lang="en-US" sz="36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Define adjective.</a:t>
            </a:r>
          </a:p>
          <a:p>
            <a:pPr marL="342900" indent="-342900">
              <a:buAutoNum type="arabicPeriod"/>
            </a:pPr>
            <a:r>
              <a:rPr lang="en-US" sz="36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Write their names.</a:t>
            </a:r>
          </a:p>
          <a:p>
            <a:pPr marL="342900" indent="-342900">
              <a:buAutoNum type="arabicPeriod"/>
            </a:pPr>
            <a:r>
              <a:rPr lang="en-US" sz="36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Usages of adjective.</a:t>
            </a:r>
          </a:p>
          <a:p>
            <a:pPr marL="342900" indent="-342900">
              <a:buAutoNum type="arabicPeriod"/>
            </a:pPr>
            <a:r>
              <a:rPr lang="en-US" sz="36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Identify adjectives</a:t>
            </a:r>
            <a:r>
              <a:rPr lang="en-US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en-US" sz="36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5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210" y="327814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846" y="1485454"/>
            <a:ext cx="984939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সকল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শব্দ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দ্বারা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Noun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দোষ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গুণ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পরিমাণ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অবস্থা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প্রকাশ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তাকে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 </a:t>
            </a:r>
            <a:r>
              <a:rPr lang="en-US" sz="32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8091" y="3460803"/>
            <a:ext cx="1026740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 qualify only Noun and Pronoun. It specifies the quality, number, and size of noun or pronoun. Simply, it describes nouns or pronouns.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purba\Desktop\Apurba\Picture\158831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2581" y="4800599"/>
            <a:ext cx="3176195" cy="1934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32857" y="5473337"/>
            <a:ext cx="487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It is a                face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272917" y="5425830"/>
            <a:ext cx="1378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NICE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2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9" y="1030135"/>
            <a:ext cx="2316816" cy="736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6964" y="2269609"/>
            <a:ext cx="4697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 err="1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Namira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                .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734384" y="2243983"/>
            <a:ext cx="2152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7258" y="2270062"/>
            <a:ext cx="5251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এখানে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Noun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গুণ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বুঝাচ্ছে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445433" y="3315864"/>
            <a:ext cx="564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  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red pens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3145474" y="3262568"/>
            <a:ext cx="1641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1974" y="3380860"/>
            <a:ext cx="4671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(Pronoun </a:t>
            </a:r>
            <a:r>
              <a:rPr lang="en-US" sz="32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সংখ্যা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বুঝাচ্ছে</a:t>
            </a:r>
            <a:r>
              <a:rPr lang="en-US" sz="32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54080" y="4295754"/>
            <a:ext cx="2341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Safi </a:t>
            </a:r>
            <a:r>
              <a:rPr lang="en-US" sz="36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    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976358" y="4243507"/>
            <a:ext cx="644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5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0639" y="4373682"/>
            <a:ext cx="448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(Noun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অবস্থা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15" dirty="0" err="1">
                <a:solidFill>
                  <a:srgbClr val="111111"/>
                </a:solidFill>
                <a:latin typeface="Shonar Bangla" panose="020B0502040204020203" pitchFamily="34" charset="0"/>
                <a:ea typeface="Times New Roman" panose="02020603050405020304" pitchFamily="18" charset="0"/>
              </a:rPr>
              <a:t>বুঝাচ্ছে</a:t>
            </a:r>
            <a:r>
              <a:rPr lang="en-US" sz="3600" b="1" spc="15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4549282" y="562178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38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854</Words>
  <Application>Microsoft Office PowerPoint</Application>
  <PresentationFormat>Widescreen</PresentationFormat>
  <Paragraphs>256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Batang</vt:lpstr>
      <vt:lpstr>Algerian</vt:lpstr>
      <vt:lpstr>Arial</vt:lpstr>
      <vt:lpstr>Baskerville Old Face</vt:lpstr>
      <vt:lpstr>Bodoni MT Black</vt:lpstr>
      <vt:lpstr>Calibri</vt:lpstr>
      <vt:lpstr>Calibri Light</vt:lpstr>
      <vt:lpstr>Mangal</vt:lpstr>
      <vt:lpstr>Monotype Corsiva</vt:lpstr>
      <vt:lpstr>NikoshBAN</vt:lpstr>
      <vt:lpstr>Shonar Bangla</vt:lpstr>
      <vt:lpstr>Symbol</vt:lpstr>
      <vt:lpstr>Times New Roman</vt:lpstr>
      <vt:lpstr>Trebuchet MS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Lesson Identity</vt:lpstr>
      <vt:lpstr>PowerPoint Presentation</vt:lpstr>
      <vt:lpstr>   Today’s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148</cp:revision>
  <dcterms:created xsi:type="dcterms:W3CDTF">2019-12-04T03:21:05Z</dcterms:created>
  <dcterms:modified xsi:type="dcterms:W3CDTF">2019-12-07T15:34:42Z</dcterms:modified>
</cp:coreProperties>
</file>