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4" r:id="rId14"/>
    <p:sldId id="267" r:id="rId15"/>
    <p:sldId id="268" r:id="rId16"/>
    <p:sldId id="271" r:id="rId17"/>
    <p:sldId id="273" r:id="rId18"/>
    <p:sldId id="27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CFF"/>
    <a:srgbClr val="00FF99"/>
    <a:srgbClr val="BFFEBA"/>
    <a:srgbClr val="D3FDD5"/>
    <a:srgbClr val="E8FEE9"/>
    <a:srgbClr val="A2FCA6"/>
    <a:srgbClr val="66FF33"/>
    <a:srgbClr val="63FD8B"/>
    <a:srgbClr val="66FF66"/>
    <a:srgbClr val="C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F2F50-2AC2-4C47-BD69-C837B2C4A0BC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FD2D-F462-481A-A0D6-84A62CC6F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676400" y="6550223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57200"/>
            <a:ext cx="8242200" cy="594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447800" y="685800"/>
            <a:ext cx="6858000" cy="224118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2400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n>
                <a:solidFill>
                  <a:srgbClr val="FF0000"/>
                </a:solidFill>
              </a:ln>
              <a:solidFill>
                <a:srgbClr val="FF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1000" dirty="0" err="1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n>
                <a:solidFill>
                  <a:srgbClr val="FF0000"/>
                </a:solidFill>
              </a:ln>
              <a:solidFill>
                <a:srgbClr val="FF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09600"/>
            <a:ext cx="3581400" cy="27432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581400"/>
            <a:ext cx="3581400" cy="2690812"/>
          </a:xfrm>
          <a:prstGeom prst="rect">
            <a:avLst/>
          </a:prstGeom>
          <a:ln w="76200">
            <a:solidFill>
              <a:srgbClr val="99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ular Callout 1"/>
          <p:cNvSpPr/>
          <p:nvPr/>
        </p:nvSpPr>
        <p:spPr>
          <a:xfrm>
            <a:off x="4648200" y="633413"/>
            <a:ext cx="3962400" cy="2719387"/>
          </a:xfrm>
          <a:prstGeom prst="wedgeRectCallout">
            <a:avLst>
              <a:gd name="adj1" fmla="val -70969"/>
              <a:gd name="adj2" fmla="val 8456"/>
            </a:avLst>
          </a:prstGeom>
          <a:solidFill>
            <a:srgbClr val="FAECEE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মূলাকৃতি মূলঃ-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মূলাকৃতি মূল খাদ্য সঞ্চয় করে । তাই, প্রধান মূলটি মোটা ও রসালো হয় । এই মূলের মধ্যভাগ মোটা কিন্তু দুই প্রান্ত ক্রমশ সরু হয় । যেমন – মূলা ।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672012" y="3581400"/>
            <a:ext cx="3938588" cy="2643187"/>
          </a:xfrm>
          <a:prstGeom prst="wedgeRectCallout">
            <a:avLst>
              <a:gd name="adj1" fmla="val -70969"/>
              <a:gd name="adj2" fmla="val 8456"/>
            </a:avLst>
          </a:prstGeom>
          <a:solidFill>
            <a:srgbClr val="ECFEFE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মূলঃ-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মূল খাদ্য সঞ্চয় করে । তাই, প্রধান  মূলটি মোটা ও রসালো হয় । এই মূলের উপরের দিক মোটা এবং নিচের দিকে ক্রমশ সরু হয় ।  যেমন – গাজর ।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9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733800"/>
            <a:ext cx="3733800" cy="2514600"/>
          </a:xfrm>
          <a:prstGeom prst="rect">
            <a:avLst/>
          </a:prstGeom>
          <a:ln w="76200">
            <a:solidFill>
              <a:srgbClr val="9900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09599"/>
            <a:ext cx="3733800" cy="2590801"/>
          </a:xfrm>
          <a:prstGeom prst="rect">
            <a:avLst/>
          </a:prstGeom>
          <a:ln w="76200">
            <a:solidFill>
              <a:srgbClr val="4747F7"/>
            </a:solidFill>
          </a:ln>
        </p:spPr>
      </p:pic>
      <p:sp>
        <p:nvSpPr>
          <p:cNvPr id="4" name="Rectangular Callout 3"/>
          <p:cNvSpPr/>
          <p:nvPr/>
        </p:nvSpPr>
        <p:spPr>
          <a:xfrm>
            <a:off x="4648200" y="609599"/>
            <a:ext cx="4038600" cy="2719387"/>
          </a:xfrm>
          <a:prstGeom prst="wedgeRectCallout">
            <a:avLst>
              <a:gd name="adj1" fmla="val -70969"/>
              <a:gd name="adj2" fmla="val 8456"/>
            </a:avLst>
          </a:prstGeom>
          <a:solidFill>
            <a:srgbClr val="FAECEE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মূলঃ-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শালগম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আকৃতি প্রধান মূলের  উপরের 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অংশটি খাদ্য সঞ্চয়ের  ফলে 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গোলাকার এবং নিচের  অংশটি </a:t>
            </a:r>
          </a:p>
          <a:p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হঠাৎ করে সরু হয়ে যায় ।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যেমন – শালগম 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648200" y="3810000"/>
            <a:ext cx="4038600" cy="2490787"/>
          </a:xfrm>
          <a:prstGeom prst="wedgeRectCallout">
            <a:avLst>
              <a:gd name="adj1" fmla="val -70969"/>
              <a:gd name="adj2" fmla="val 8456"/>
            </a:avLst>
          </a:prstGeom>
          <a:solidFill>
            <a:srgbClr val="E7FE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মূলঃ-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মূল খাদ্য সঞ্চয়ের ফলে কখনো কখনো প্রধান মূলটি অনিয়মিতভাবে মোটা হয়। এদের কোনো নির্দিষ্ট আকার বা আকৃতি নেই। যেমন – মিষ্টি আলু।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4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615504"/>
            <a:ext cx="3276600" cy="31734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loud Callout 3"/>
          <p:cNvSpPr/>
          <p:nvPr/>
        </p:nvSpPr>
        <p:spPr>
          <a:xfrm>
            <a:off x="1971675" y="381000"/>
            <a:ext cx="4657725" cy="1071562"/>
          </a:xfrm>
          <a:prstGeom prst="cloudCallout">
            <a:avLst>
              <a:gd name="adj1" fmla="val 3094"/>
              <a:gd name="adj2" fmla="val 13983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জোড়ায় কাজ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33400" y="4788962"/>
            <a:ext cx="8077200" cy="1528763"/>
          </a:xfrm>
          <a:prstGeom prst="horizontalScroll">
            <a:avLst/>
          </a:prstGeom>
          <a:solidFill>
            <a:srgbClr val="C5F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চিত্রে উদ্ভিদের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মূলটি কোন প্রকারের মূল ব্যাখ্যা কর । 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12" y="1447800"/>
            <a:ext cx="4600575" cy="3413286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softEdge rad="12700"/>
          </a:effectLst>
        </p:spPr>
      </p:pic>
      <p:sp>
        <p:nvSpPr>
          <p:cNvPr id="11" name="TextBox 10"/>
          <p:cNvSpPr txBox="1"/>
          <p:nvPr/>
        </p:nvSpPr>
        <p:spPr>
          <a:xfrm>
            <a:off x="533400" y="5181600"/>
            <a:ext cx="8077200" cy="1200329"/>
          </a:xfrm>
          <a:prstGeom prst="rect">
            <a:avLst/>
          </a:prstGeom>
          <a:solidFill>
            <a:srgbClr val="C5FC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মূলঃ-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এ মূল অনিয়মিতভাবে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স্ফীত হয় । যেমন- মিষ্টি আলু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57200"/>
            <a:ext cx="8077200" cy="685800"/>
          </a:xfrm>
          <a:prstGeom prst="rect">
            <a:avLst/>
          </a:prstGeom>
          <a:solidFill>
            <a:srgbClr val="00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মূলের রূপান্তর -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187" y="1295400"/>
            <a:ext cx="4610100" cy="3555625"/>
          </a:xfrm>
          <a:prstGeom prst="rect">
            <a:avLst/>
          </a:prstGeom>
          <a:ln w="57150"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8637" y="5120044"/>
            <a:ext cx="805815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গুচ্ছিত কন্দমূলঃ- 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একগুচ্ছ অস্থানিক মূল খাদ্য সঞ্চয়ের জন্য কন্দের ন্যায় 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স্ফীত হয়ে একটি গুচ্ছে অবস্থান 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জন্য এই মূলকে গুচ্ছিত কন্দমূল বলা 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সঞ্চয়ই এই মূলের প্রধান কাজ । যেমন শতমূলী, ডালিয়া ইত্যাদি ।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9800" y="1295400"/>
            <a:ext cx="4748214" cy="3581400"/>
            <a:chOff x="2347912" y="1295400"/>
            <a:chExt cx="4560208" cy="3581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7912" y="1295400"/>
              <a:ext cx="2376488" cy="3581400"/>
            </a:xfrm>
            <a:prstGeom prst="rect">
              <a:avLst/>
            </a:prstGeom>
            <a:ln w="57150">
              <a:solidFill>
                <a:srgbClr val="FF00FF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012" y="1295400"/>
              <a:ext cx="2236108" cy="3581400"/>
            </a:xfrm>
            <a:prstGeom prst="rect">
              <a:avLst/>
            </a:prstGeom>
            <a:ln w="57150">
              <a:solidFill>
                <a:srgbClr val="FF00FF"/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502549" y="5171364"/>
            <a:ext cx="8077200" cy="1200329"/>
          </a:xfrm>
          <a:prstGeom prst="rect">
            <a:avLst/>
          </a:prstGeom>
          <a:solidFill>
            <a:srgbClr val="CDFD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নডুলুজ মূলঃ-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মূলের অগ্রভাগ খাদ্য সঞ্চয়ের জন্য স্ফীত হয় তখন সেই মূলকে নডুলুজ মূল বলে । হলুদ, আদা ইত্যাদি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" grpId="0" animBg="1"/>
      <p:bldP spid="4" grpId="0" animBg="1"/>
      <p:bldP spid="4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743" y="1424003"/>
            <a:ext cx="5105400" cy="3186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150089"/>
            <a:ext cx="8077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উদ্ভিদের পরাশ্রয়ী ও বায়বীয় মূল থাকে । বায়বীয় মূল দ্বারা বাতাস থেকে জলীয়বাষ্প গ্রহণ করে । এদেরকে বায়বীয় মূল বলে । যথা- রাস্না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458075" y="3886200"/>
            <a:ext cx="1000125" cy="914400"/>
          </a:xfrm>
          <a:prstGeom prst="wedgeEllipseCallout">
            <a:avLst>
              <a:gd name="adj1" fmla="val -328862"/>
              <a:gd name="adj2" fmla="val -15625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 মূল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458075" y="2781300"/>
            <a:ext cx="1000125" cy="914400"/>
          </a:xfrm>
          <a:prstGeom prst="wedgeEllipseCallout">
            <a:avLst>
              <a:gd name="adj1" fmla="val -218862"/>
              <a:gd name="adj2" fmla="val -4688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মূল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57200"/>
            <a:ext cx="8077200" cy="685800"/>
          </a:xfrm>
          <a:prstGeom prst="rect">
            <a:avLst/>
          </a:prstGeom>
          <a:solidFill>
            <a:srgbClr val="00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শারীরবৃত্তিয় কার্য সাধনের জন্য মূলের রূপান্তর -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1356849"/>
            <a:ext cx="6705600" cy="3224198"/>
            <a:chOff x="1219200" y="1416067"/>
            <a:chExt cx="6096000" cy="35369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1416067"/>
              <a:ext cx="3048000" cy="35369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200" y="1416068"/>
              <a:ext cx="3048000" cy="35369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533400" y="4965094"/>
            <a:ext cx="8077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পরজীবী উদ্ভিদে ক্লোরোফিল থাকে না তাই খাদ্যের জন্য আশ্রয়দাতা উদ্ভিদের দেহে বিশেষ ধরণের মূল প্রবেশ করিয়ে খাদ্যরস শোষণ করে থাকে । এ মূলগুলোকে শোষক মূল বলে । যথা- স্বর্ণলতা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68" y="1295400"/>
            <a:ext cx="6700932" cy="32620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7832025" y="2743200"/>
            <a:ext cx="1000125" cy="914400"/>
          </a:xfrm>
          <a:prstGeom prst="wedgeEllipseCallout">
            <a:avLst>
              <a:gd name="adj1" fmla="val -248862"/>
              <a:gd name="adj2" fmla="val 65624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588" y="1332335"/>
            <a:ext cx="6729412" cy="324555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33400" y="4661118"/>
            <a:ext cx="8077200" cy="1815882"/>
          </a:xfrm>
          <a:prstGeom prst="rect">
            <a:avLst/>
          </a:prstGeom>
          <a:solidFill>
            <a:srgbClr val="C5F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 উপকূলে লবণাক্ত ও কর্দমাক্ত মাটিতে উদ্ভিদের প্রধান মূল হতে শাখা মূল মাটির উপরে খাড়াভাবে উঠে আসে । এই সকল মূলে ছোট ছোট ছিদ্র থাকে 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ছোট ছোট ছিদ্রগুলো শ্বাসকার্যে সহযোগিতা করে ।  এ ধরনের মূলকে শ্বাসমূল বলে । যথা- সুন্দরী, গরান ইত্যাদি ।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587" y="5033427"/>
            <a:ext cx="8077200" cy="1138773"/>
          </a:xfrm>
          <a:prstGeom prst="rect">
            <a:avLst/>
          </a:prstGeom>
          <a:solidFill>
            <a:srgbClr val="C5F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মূলঃ-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উদ্ভিদের মূল প্রজননে অংশ গ্রহণ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থাকে । যেমন- মিষ্টি আলু, পটল, কাকরোল ইত্যাদি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"/>
                            </p:stCondLst>
                            <p:childTnLst>
                              <p:par>
                                <p:cTn id="1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20"/>
                            </p:stCondLst>
                            <p:childTnLst>
                              <p:par>
                                <p:cTn id="1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2" grpId="0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1414463"/>
            <a:ext cx="6096000" cy="3462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153400" cy="1384995"/>
          </a:xfrm>
          <a:prstGeom prst="rect">
            <a:avLst/>
          </a:prstGeom>
          <a:solidFill>
            <a:srgbClr val="D7FCF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স্তম্ভাকৃতি অস্থানিক মূল কান্ড বা শাখা হতে উৎপন্ন হয় । এরা খাড়াভাবে নিচের দিকে নামতে নামতে মাটির মধ্যে  প্রবেশ করে এবং মোটা হয়ে স্তম্ভের আকার ধারণ করে । যেমন- বট ।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57200"/>
            <a:ext cx="8153400" cy="707886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রক্ষার্থে মূলের রূপান্তর-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447800"/>
            <a:ext cx="4343400" cy="3376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3400" y="5124271"/>
            <a:ext cx="8153400" cy="1200329"/>
          </a:xfrm>
          <a:prstGeom prst="rect">
            <a:avLst/>
          </a:prstGeom>
          <a:solidFill>
            <a:srgbClr val="D7FCF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উদ্ভিদের কান্ড দুর্বল হওয়ার কারণে সোজা ভাবে দাড়াতে পারে না । তাই কান্ডের গোড়ার দিক থেকে কতগুলো অস্থানিক মূল বের হয়ে তীর্যকভাবে মাটিতে প্রবেশ করে । এদেরকে ঠেস মূল বলে । যেমন- কেয়ার ঠেস মূল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447800"/>
            <a:ext cx="4343400" cy="333193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7200" y="5057573"/>
            <a:ext cx="8305800" cy="1384995"/>
          </a:xfrm>
          <a:prstGeom prst="rect">
            <a:avLst/>
          </a:prstGeom>
          <a:solidFill>
            <a:srgbClr val="D7FCF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দুর্বল কান্ডযুক্ত উদ্ভিদের পর্ব হতে মূল উৎপন্ন হয়ে অন্য কোনো উদ্ভিদ বা অবলম্বনকে আঁকড়ে ধরে এবং উদ্ভিদটিকে উপরের দিকে উঠতে সাহায্য করে । এ ধরণের মুলকে আরোহী মূল বলে। যেমন- পান গাছের মূল।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1219200"/>
            <a:ext cx="6248400" cy="3783289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94741" y="5222551"/>
            <a:ext cx="8305800" cy="1200329"/>
          </a:xfrm>
          <a:prstGeom prst="rect">
            <a:avLst/>
          </a:prstGeom>
          <a:solidFill>
            <a:srgbClr val="D7FCF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জলজ উদ্ভিদ আছে যে গুলো পানিতে ভেসে থাকে। এ সকল উদ্ভিদের কান্ড বা পাতার গোড়া থেকে মূল বের হয়ে পানির ভিতরে প্রবেশ করে উদ্ভিদকে পানির উপরে ভাসিয়ে রাখতে সাহায্য করে । </a:t>
            </a:r>
            <a:r>
              <a:rPr lang="bn-IN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কচুরিপানার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1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71480" y="855992"/>
            <a:ext cx="7272339" cy="1153840"/>
          </a:xfrm>
          <a:custGeom>
            <a:avLst/>
            <a:gdLst>
              <a:gd name="connsiteX0" fmla="*/ 0 w 7272339"/>
              <a:gd name="connsiteY0" fmla="*/ 115384 h 1153840"/>
              <a:gd name="connsiteX1" fmla="*/ 115384 w 7272339"/>
              <a:gd name="connsiteY1" fmla="*/ 0 h 1153840"/>
              <a:gd name="connsiteX2" fmla="*/ 7156955 w 7272339"/>
              <a:gd name="connsiteY2" fmla="*/ 0 h 1153840"/>
              <a:gd name="connsiteX3" fmla="*/ 7272339 w 7272339"/>
              <a:gd name="connsiteY3" fmla="*/ 115384 h 1153840"/>
              <a:gd name="connsiteX4" fmla="*/ 7272339 w 7272339"/>
              <a:gd name="connsiteY4" fmla="*/ 1038456 h 1153840"/>
              <a:gd name="connsiteX5" fmla="*/ 7156955 w 7272339"/>
              <a:gd name="connsiteY5" fmla="*/ 1153840 h 1153840"/>
              <a:gd name="connsiteX6" fmla="*/ 115384 w 7272339"/>
              <a:gd name="connsiteY6" fmla="*/ 1153840 h 1153840"/>
              <a:gd name="connsiteX7" fmla="*/ 0 w 7272339"/>
              <a:gd name="connsiteY7" fmla="*/ 1038456 h 1153840"/>
              <a:gd name="connsiteX8" fmla="*/ 0 w 7272339"/>
              <a:gd name="connsiteY8" fmla="*/ 115384 h 1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2339" h="1153840">
                <a:moveTo>
                  <a:pt x="0" y="115384"/>
                </a:moveTo>
                <a:cubicBezTo>
                  <a:pt x="0" y="51659"/>
                  <a:pt x="51659" y="0"/>
                  <a:pt x="115384" y="0"/>
                </a:cubicBezTo>
                <a:lnTo>
                  <a:pt x="7156955" y="0"/>
                </a:lnTo>
                <a:cubicBezTo>
                  <a:pt x="7220680" y="0"/>
                  <a:pt x="7272339" y="51659"/>
                  <a:pt x="7272339" y="115384"/>
                </a:cubicBezTo>
                <a:lnTo>
                  <a:pt x="7272339" y="1038456"/>
                </a:lnTo>
                <a:cubicBezTo>
                  <a:pt x="7272339" y="1102181"/>
                  <a:pt x="7220680" y="1153840"/>
                  <a:pt x="7156955" y="1153840"/>
                </a:cubicBezTo>
                <a:lnTo>
                  <a:pt x="115384" y="1153840"/>
                </a:lnTo>
                <a:cubicBezTo>
                  <a:pt x="51659" y="1153840"/>
                  <a:pt x="0" y="1102181"/>
                  <a:pt x="0" y="1038456"/>
                </a:cubicBezTo>
                <a:lnTo>
                  <a:pt x="0" y="115384"/>
                </a:lnTo>
                <a:close/>
              </a:path>
            </a:pathLst>
          </a:custGeom>
          <a:solidFill>
            <a:srgbClr val="66FF66"/>
          </a:solidFill>
          <a:ln w="28575">
            <a:solidFill>
              <a:srgbClr val="FF33CC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620" tIns="116345" rIns="157620" bIns="11634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65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2552" y="2217524"/>
            <a:ext cx="1166682" cy="1153840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000" r="-13000"/>
            </a:stretch>
          </a:blip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363039" y="2217524"/>
            <a:ext cx="6004495" cy="1153840"/>
          </a:xfrm>
          <a:custGeom>
            <a:avLst/>
            <a:gdLst>
              <a:gd name="connsiteX0" fmla="*/ 0 w 6004495"/>
              <a:gd name="connsiteY0" fmla="*/ 192345 h 1153840"/>
              <a:gd name="connsiteX1" fmla="*/ 192345 w 6004495"/>
              <a:gd name="connsiteY1" fmla="*/ 0 h 1153840"/>
              <a:gd name="connsiteX2" fmla="*/ 5812150 w 6004495"/>
              <a:gd name="connsiteY2" fmla="*/ 0 h 1153840"/>
              <a:gd name="connsiteX3" fmla="*/ 6004495 w 6004495"/>
              <a:gd name="connsiteY3" fmla="*/ 192345 h 1153840"/>
              <a:gd name="connsiteX4" fmla="*/ 6004495 w 6004495"/>
              <a:gd name="connsiteY4" fmla="*/ 961495 h 1153840"/>
              <a:gd name="connsiteX5" fmla="*/ 5812150 w 6004495"/>
              <a:gd name="connsiteY5" fmla="*/ 1153840 h 1153840"/>
              <a:gd name="connsiteX6" fmla="*/ 192345 w 6004495"/>
              <a:gd name="connsiteY6" fmla="*/ 1153840 h 1153840"/>
              <a:gd name="connsiteX7" fmla="*/ 0 w 6004495"/>
              <a:gd name="connsiteY7" fmla="*/ 961495 h 1153840"/>
              <a:gd name="connsiteX8" fmla="*/ 0 w 6004495"/>
              <a:gd name="connsiteY8" fmla="*/ 192345 h 1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4495" h="1153840">
                <a:moveTo>
                  <a:pt x="0" y="192345"/>
                </a:moveTo>
                <a:cubicBezTo>
                  <a:pt x="0" y="86116"/>
                  <a:pt x="86116" y="0"/>
                  <a:pt x="192345" y="0"/>
                </a:cubicBezTo>
                <a:lnTo>
                  <a:pt x="5812150" y="0"/>
                </a:lnTo>
                <a:cubicBezTo>
                  <a:pt x="5918379" y="0"/>
                  <a:pt x="6004495" y="86116"/>
                  <a:pt x="6004495" y="192345"/>
                </a:cubicBezTo>
                <a:lnTo>
                  <a:pt x="6004495" y="961495"/>
                </a:lnTo>
                <a:cubicBezTo>
                  <a:pt x="6004495" y="1067724"/>
                  <a:pt x="5918379" y="1153840"/>
                  <a:pt x="5812150" y="1153840"/>
                </a:cubicBezTo>
                <a:lnTo>
                  <a:pt x="192345" y="1153840"/>
                </a:lnTo>
                <a:cubicBezTo>
                  <a:pt x="86116" y="1153840"/>
                  <a:pt x="0" y="1067724"/>
                  <a:pt x="0" y="961495"/>
                </a:cubicBezTo>
                <a:lnTo>
                  <a:pt x="0" y="192345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920" tIns="283920" rIns="283920" bIns="283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মূলের রূপান্তর হয় এরুপ পাঁচটি উদ্ভিদের নাম লিখ । </a:t>
            </a:r>
            <a:endPara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3234" y="3509826"/>
            <a:ext cx="1153840" cy="1153840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" r="-10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7009649"/>
              <a:satOff val="10306"/>
              <a:lumOff val="8824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439424" y="3524122"/>
            <a:ext cx="5975975" cy="1153840"/>
          </a:xfrm>
          <a:custGeom>
            <a:avLst/>
            <a:gdLst>
              <a:gd name="connsiteX0" fmla="*/ 0 w 5975975"/>
              <a:gd name="connsiteY0" fmla="*/ 192345 h 1153840"/>
              <a:gd name="connsiteX1" fmla="*/ 192345 w 5975975"/>
              <a:gd name="connsiteY1" fmla="*/ 0 h 1153840"/>
              <a:gd name="connsiteX2" fmla="*/ 5783630 w 5975975"/>
              <a:gd name="connsiteY2" fmla="*/ 0 h 1153840"/>
              <a:gd name="connsiteX3" fmla="*/ 5975975 w 5975975"/>
              <a:gd name="connsiteY3" fmla="*/ 192345 h 1153840"/>
              <a:gd name="connsiteX4" fmla="*/ 5975975 w 5975975"/>
              <a:gd name="connsiteY4" fmla="*/ 961495 h 1153840"/>
              <a:gd name="connsiteX5" fmla="*/ 5783630 w 5975975"/>
              <a:gd name="connsiteY5" fmla="*/ 1153840 h 1153840"/>
              <a:gd name="connsiteX6" fmla="*/ 192345 w 5975975"/>
              <a:gd name="connsiteY6" fmla="*/ 1153840 h 1153840"/>
              <a:gd name="connsiteX7" fmla="*/ 0 w 5975975"/>
              <a:gd name="connsiteY7" fmla="*/ 961495 h 1153840"/>
              <a:gd name="connsiteX8" fmla="*/ 0 w 5975975"/>
              <a:gd name="connsiteY8" fmla="*/ 192345 h 1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5975" h="1153840">
                <a:moveTo>
                  <a:pt x="0" y="192345"/>
                </a:moveTo>
                <a:cubicBezTo>
                  <a:pt x="0" y="86116"/>
                  <a:pt x="86116" y="0"/>
                  <a:pt x="192345" y="0"/>
                </a:cubicBezTo>
                <a:lnTo>
                  <a:pt x="5783630" y="0"/>
                </a:lnTo>
                <a:cubicBezTo>
                  <a:pt x="5889859" y="0"/>
                  <a:pt x="5975975" y="86116"/>
                  <a:pt x="5975975" y="192345"/>
                </a:cubicBezTo>
                <a:lnTo>
                  <a:pt x="5975975" y="961495"/>
                </a:lnTo>
                <a:cubicBezTo>
                  <a:pt x="5975975" y="1067724"/>
                  <a:pt x="5889859" y="1153840"/>
                  <a:pt x="5783630" y="1153840"/>
                </a:cubicBezTo>
                <a:lnTo>
                  <a:pt x="192345" y="1153840"/>
                </a:lnTo>
                <a:cubicBezTo>
                  <a:pt x="86116" y="1153840"/>
                  <a:pt x="0" y="1067724"/>
                  <a:pt x="0" y="961495"/>
                </a:cubicBezTo>
                <a:lnTo>
                  <a:pt x="0" y="192345"/>
                </a:lnTo>
                <a:close/>
              </a:path>
            </a:pathLst>
          </a:custGeom>
          <a:solidFill>
            <a:srgbClr val="00FFFF"/>
          </a:solidFill>
          <a:ln w="28575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-7009649"/>
              <a:satOff val="10306"/>
              <a:lumOff val="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8" tIns="312368" rIns="312368" bIns="31236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রক্ষার্থে মূলের রূপান্তর হয় এরুপ পাঁচটি উদ্ভিদের নাম লিখ । </a:t>
            </a:r>
            <a:endPara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9022" y="4802127"/>
            <a:ext cx="1153840" cy="1153840"/>
          </a:xfrm>
          <a:prstGeom prst="roundRect">
            <a:avLst>
              <a:gd name="adj" fmla="val 166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000" r="-12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14019298"/>
              <a:satOff val="20613"/>
              <a:lumOff val="17647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374436" y="4802127"/>
            <a:ext cx="6064398" cy="1153840"/>
          </a:xfrm>
          <a:custGeom>
            <a:avLst/>
            <a:gdLst>
              <a:gd name="connsiteX0" fmla="*/ 0 w 6064398"/>
              <a:gd name="connsiteY0" fmla="*/ 192345 h 1153840"/>
              <a:gd name="connsiteX1" fmla="*/ 192345 w 6064398"/>
              <a:gd name="connsiteY1" fmla="*/ 0 h 1153840"/>
              <a:gd name="connsiteX2" fmla="*/ 5872053 w 6064398"/>
              <a:gd name="connsiteY2" fmla="*/ 0 h 1153840"/>
              <a:gd name="connsiteX3" fmla="*/ 6064398 w 6064398"/>
              <a:gd name="connsiteY3" fmla="*/ 192345 h 1153840"/>
              <a:gd name="connsiteX4" fmla="*/ 6064398 w 6064398"/>
              <a:gd name="connsiteY4" fmla="*/ 961495 h 1153840"/>
              <a:gd name="connsiteX5" fmla="*/ 5872053 w 6064398"/>
              <a:gd name="connsiteY5" fmla="*/ 1153840 h 1153840"/>
              <a:gd name="connsiteX6" fmla="*/ 192345 w 6064398"/>
              <a:gd name="connsiteY6" fmla="*/ 1153840 h 1153840"/>
              <a:gd name="connsiteX7" fmla="*/ 0 w 6064398"/>
              <a:gd name="connsiteY7" fmla="*/ 961495 h 1153840"/>
              <a:gd name="connsiteX8" fmla="*/ 0 w 6064398"/>
              <a:gd name="connsiteY8" fmla="*/ 192345 h 1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4398" h="1153840">
                <a:moveTo>
                  <a:pt x="0" y="192345"/>
                </a:moveTo>
                <a:cubicBezTo>
                  <a:pt x="0" y="86116"/>
                  <a:pt x="86116" y="0"/>
                  <a:pt x="192345" y="0"/>
                </a:cubicBezTo>
                <a:lnTo>
                  <a:pt x="5872053" y="0"/>
                </a:lnTo>
                <a:cubicBezTo>
                  <a:pt x="5978282" y="0"/>
                  <a:pt x="6064398" y="86116"/>
                  <a:pt x="6064398" y="192345"/>
                </a:cubicBezTo>
                <a:lnTo>
                  <a:pt x="6064398" y="961495"/>
                </a:lnTo>
                <a:cubicBezTo>
                  <a:pt x="6064398" y="1067724"/>
                  <a:pt x="5978282" y="1153840"/>
                  <a:pt x="5872053" y="1153840"/>
                </a:cubicBezTo>
                <a:lnTo>
                  <a:pt x="192345" y="1153840"/>
                </a:lnTo>
                <a:cubicBezTo>
                  <a:pt x="86116" y="1153840"/>
                  <a:pt x="0" y="1067724"/>
                  <a:pt x="0" y="961495"/>
                </a:cubicBezTo>
                <a:lnTo>
                  <a:pt x="0" y="1923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-14019298"/>
              <a:satOff val="20613"/>
              <a:lumOff val="176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920" tIns="283920" rIns="283920" bIns="283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শারীরবৃত্তিয় কার্য সাধনের জন্য মূলের রূপান্তর হয় এরুপ পাঁচটি উদ্ভিদের নাম লিখ । </a:t>
            </a:r>
            <a:endPara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273" y="4827985"/>
            <a:ext cx="7712727" cy="674404"/>
          </a:xfrm>
          <a:prstGeom prst="rect">
            <a:avLst/>
          </a:prstGeom>
          <a:solidFill>
            <a:srgbClr val="FBB3F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163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16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 বাতাস থেকে জলীয়বাষ্প গ্রহন </a:t>
            </a:r>
            <a:r>
              <a:rPr lang="bn-IN" sz="163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163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459" y="5778172"/>
            <a:ext cx="1117992" cy="445779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ক.বট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421" y="5778172"/>
            <a:ext cx="1117992" cy="449854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খ.পান    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28" y="5778172"/>
            <a:ext cx="1117992" cy="453928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গ.রাস্না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119" y="5814845"/>
            <a:ext cx="1117992" cy="433555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ঘ.স্বর্ণলতা 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571" y="3124200"/>
            <a:ext cx="7745429" cy="66360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163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3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রূপান্তরিত মূল </a:t>
            </a:r>
            <a:r>
              <a:rPr lang="bn-IN" sz="16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bn-IN" sz="163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শাখা-প্রশাখার অতিরিক্ত ভার বহন করে ?   </a:t>
            </a:r>
            <a:endParaRPr lang="bn-IN" sz="16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458" y="4075800"/>
            <a:ext cx="1100215" cy="421327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শোষকমূল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489" y="4102309"/>
            <a:ext cx="1070621" cy="400954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স্তম্ভমূল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730" y="4075799"/>
            <a:ext cx="1164242" cy="392805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গ.ঠেসমূল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397" y="4092151"/>
            <a:ext cx="1161335" cy="421328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শ্বাসমূল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" y="1981200"/>
            <a:ext cx="7767637" cy="685800"/>
          </a:xfrm>
          <a:prstGeom prst="rect">
            <a:avLst/>
          </a:prstGeom>
          <a:solidFill>
            <a:srgbClr val="9FFAFF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অস্থানিক মূল কী কী কারণে রূপান্তরিত হয় ?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2667000" y="533400"/>
            <a:ext cx="3619549" cy="1143000"/>
          </a:xfrm>
          <a:prstGeom prst="horizontalScroll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6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63A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2" y="381000"/>
            <a:ext cx="2471738" cy="226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2819400" y="457200"/>
            <a:ext cx="4152900" cy="1136830"/>
          </a:xfrm>
          <a:prstGeom prst="cloudCallout">
            <a:avLst>
              <a:gd name="adj1" fmla="val 2231"/>
              <a:gd name="adj2" fmla="val 10086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67000" y="2374079"/>
            <a:ext cx="4648200" cy="2350321"/>
            <a:chOff x="2819400" y="2374079"/>
            <a:chExt cx="4648200" cy="23503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7800" y="2374079"/>
              <a:ext cx="2209800" cy="235032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127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9400" y="2374079"/>
              <a:ext cx="2133600" cy="235032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12700"/>
            </a:effectLst>
          </p:spPr>
        </p:pic>
      </p:grpSp>
      <p:sp>
        <p:nvSpPr>
          <p:cNvPr id="8" name="Horizontal Scroll 7"/>
          <p:cNvSpPr/>
          <p:nvPr/>
        </p:nvSpPr>
        <p:spPr>
          <a:xfrm>
            <a:off x="457200" y="4788962"/>
            <a:ext cx="8153400" cy="1528763"/>
          </a:xfrm>
          <a:prstGeom prst="horizontalScroll">
            <a:avLst/>
          </a:prstGeom>
          <a:solidFill>
            <a:srgbClr val="CDFD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স্বর্ণলতা ও রাস্না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দুটির মূলের তুলনামূলক আলোচনা কর । 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04801"/>
            <a:ext cx="8544358" cy="6324600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81000" y="490321"/>
            <a:ext cx="8416636" cy="88127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36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8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57200" y="533401"/>
            <a:ext cx="8153400" cy="5867400"/>
            <a:chOff x="457200" y="533401"/>
            <a:chExt cx="8153400" cy="58674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273275"/>
              <a:ext cx="8153400" cy="51275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5" name="Rectangle 44"/>
            <p:cNvSpPr/>
            <p:nvPr/>
          </p:nvSpPr>
          <p:spPr>
            <a:xfrm>
              <a:off x="482719" y="533401"/>
              <a:ext cx="8115123" cy="7549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lvl="4" algn="ctr">
                <a:lnSpc>
                  <a:spcPct val="200000"/>
                </a:lnSpc>
              </a:pPr>
              <a:r>
                <a:rPr lang="bn-IN" sz="4000" spc="273" dirty="0" smtClean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4000" spc="273" dirty="0" smtClean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4000" spc="273" dirty="0" smtClean="0">
                  <a:solidFill>
                    <a:srgbClr val="7030A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4000" spc="273" dirty="0" smtClean="0">
                  <a:solidFill>
                    <a:srgbClr val="00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4000" spc="273" dirty="0">
                <a:solidFill>
                  <a:srgbClr val="00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371600" y="3540518"/>
              <a:ext cx="2969329" cy="1937607"/>
              <a:chOff x="1283899" y="3398293"/>
              <a:chExt cx="2988527" cy="215865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283899" y="3398293"/>
                <a:ext cx="2988527" cy="43539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636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</a:t>
                </a:r>
                <a:r>
                  <a:rPr lang="en-US" sz="1636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হাম্মদ</a:t>
                </a:r>
                <a:r>
                  <a:rPr lang="bn-IN" sz="1636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আব্দুল মজিদ মিঞা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78131" y="3903713"/>
                <a:ext cx="2183642" cy="25580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গণিত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423039" y="4302371"/>
                <a:ext cx="2838734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কামাল বাজার </a:t>
                </a:r>
                <a:r>
                  <a:rPr lang="bn-IN" sz="1636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ফাজিল </a:t>
                </a:r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মাদরাসা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25728" y="4800833"/>
                <a:ext cx="2715905" cy="337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>
                    <a:gd name="adj" fmla="val 50503"/>
                  </a:avLst>
                </a:prstTxWarp>
                <a:spAutoFit/>
              </a:bodyPr>
              <a:lstStyle/>
              <a:p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বিশ্বনাথ , সিলেট ।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91277" y="5277032"/>
                <a:ext cx="2770496" cy="27991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63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০১৭২০-৫৬৫২৫২</a:t>
                </a:r>
                <a:endParaRPr lang="en-US" sz="163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649002" y="4277333"/>
              <a:ext cx="2859506" cy="331512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37156" y="4753950"/>
              <a:ext cx="2859505" cy="331512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তৃতীয়  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37155" y="3805645"/>
              <a:ext cx="2916765" cy="33151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IN" sz="163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36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–সপ্তম  </a:t>
              </a:r>
              <a:endParaRPr lang="en-US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39559" y="1524000"/>
              <a:ext cx="1365640" cy="2825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r>
                <a:rPr lang="bn-IN" sz="1636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3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29354" y="1524000"/>
              <a:ext cx="1328647" cy="2832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endParaRPr lang="en-US" sz="1636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0544" y="2046558"/>
              <a:ext cx="1344656" cy="1306242"/>
            </a:xfrm>
            <a:prstGeom prst="rect">
              <a:avLst/>
            </a:prstGeom>
            <a:ln w="38100" cap="sq">
              <a:solidFill>
                <a:srgbClr val="9900F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9354" y="2026729"/>
              <a:ext cx="1328647" cy="1402271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647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066800"/>
            <a:ext cx="57150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457200"/>
            <a:ext cx="4133850" cy="830997"/>
          </a:xfrm>
          <a:prstGeom prst="rect">
            <a:avLst/>
          </a:prstGeom>
          <a:solidFill>
            <a:srgbClr val="66FF33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dirty="0" smtClean="0">
                <a:ln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IN" sz="4800" b="1" dirty="0" smtClean="0">
                <a:ln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bn-IN" sz="4800" b="1" dirty="0" smtClean="0">
                <a:ln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b="1" dirty="0">
              <a:ln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050" y="5562600"/>
            <a:ext cx="3943350" cy="830997"/>
          </a:xfrm>
          <a:prstGeom prst="rect">
            <a:avLst/>
          </a:prstGeom>
          <a:solidFill>
            <a:srgbClr val="9FFA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dirty="0" smtClean="0">
                <a:ln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মূলের ছবি। </a:t>
            </a:r>
            <a:r>
              <a:rPr lang="bn-IN" sz="4800" b="1" dirty="0" smtClean="0">
                <a:ln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0" y="1345619"/>
            <a:ext cx="4343400" cy="4103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0749" y="466524"/>
            <a:ext cx="4572000" cy="830997"/>
          </a:xfrm>
          <a:prstGeom prst="rect">
            <a:avLst/>
          </a:prstGeom>
          <a:solidFill>
            <a:srgbClr val="9FFAFF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মূলটি কী রকম 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5527266"/>
            <a:ext cx="39243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প্রধান মূল।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09799" y="1384390"/>
            <a:ext cx="4724401" cy="4065016"/>
            <a:chOff x="1940937" y="1861199"/>
            <a:chExt cx="4724401" cy="36252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8858" y="1861199"/>
              <a:ext cx="1606480" cy="339872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937" y="1861202"/>
              <a:ext cx="1485179" cy="362519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1637" y="1861200"/>
              <a:ext cx="1297563" cy="36171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500080" y="464403"/>
            <a:ext cx="6119920" cy="830997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মূলগুলো কী রকম মূল 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6609" y="5569803"/>
            <a:ext cx="5284934" cy="830997"/>
          </a:xfrm>
          <a:prstGeom prst="rect">
            <a:avLst/>
          </a:prstGeom>
          <a:solidFill>
            <a:srgbClr val="9FFAFF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মূলের রূপান্তরিত মূল।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35062"/>
            <a:ext cx="8534400" cy="1112738"/>
          </a:xfrm>
          <a:prstGeom prst="rect">
            <a:avLst/>
          </a:prstGeom>
          <a:solidFill>
            <a:srgbClr val="00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মূলের রূপান্তর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799" y="1676400"/>
            <a:ext cx="7086601" cy="4495800"/>
            <a:chOff x="685799" y="1676400"/>
            <a:chExt cx="6934201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799" y="1676400"/>
              <a:ext cx="4657055" cy="4495800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267200" y="3437093"/>
              <a:ext cx="1228055" cy="680762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3600" y="1752600"/>
              <a:ext cx="1676400" cy="411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7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72840" y="3225796"/>
            <a:ext cx="6977188" cy="722312"/>
          </a:xfrm>
          <a:custGeom>
            <a:avLst/>
            <a:gdLst>
              <a:gd name="connsiteX0" fmla="*/ 0 w 6349746"/>
              <a:gd name="connsiteY0" fmla="*/ 120388 h 722312"/>
              <a:gd name="connsiteX1" fmla="*/ 120388 w 6349746"/>
              <a:gd name="connsiteY1" fmla="*/ 0 h 722312"/>
              <a:gd name="connsiteX2" fmla="*/ 6229358 w 6349746"/>
              <a:gd name="connsiteY2" fmla="*/ 0 h 722312"/>
              <a:gd name="connsiteX3" fmla="*/ 6349746 w 6349746"/>
              <a:gd name="connsiteY3" fmla="*/ 120388 h 722312"/>
              <a:gd name="connsiteX4" fmla="*/ 6349746 w 6349746"/>
              <a:gd name="connsiteY4" fmla="*/ 601924 h 722312"/>
              <a:gd name="connsiteX5" fmla="*/ 6229358 w 6349746"/>
              <a:gd name="connsiteY5" fmla="*/ 722312 h 722312"/>
              <a:gd name="connsiteX6" fmla="*/ 120388 w 6349746"/>
              <a:gd name="connsiteY6" fmla="*/ 722312 h 722312"/>
              <a:gd name="connsiteX7" fmla="*/ 0 w 6349746"/>
              <a:gd name="connsiteY7" fmla="*/ 601924 h 722312"/>
              <a:gd name="connsiteX8" fmla="*/ 0 w 6349746"/>
              <a:gd name="connsiteY8" fmla="*/ 120388 h 7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9746" h="722312">
                <a:moveTo>
                  <a:pt x="0" y="120388"/>
                </a:moveTo>
                <a:cubicBezTo>
                  <a:pt x="0" y="53900"/>
                  <a:pt x="53900" y="0"/>
                  <a:pt x="120388" y="0"/>
                </a:cubicBezTo>
                <a:lnTo>
                  <a:pt x="6229358" y="0"/>
                </a:lnTo>
                <a:cubicBezTo>
                  <a:pt x="6295846" y="0"/>
                  <a:pt x="6349746" y="53900"/>
                  <a:pt x="6349746" y="120388"/>
                </a:cubicBezTo>
                <a:lnTo>
                  <a:pt x="6349746" y="601924"/>
                </a:lnTo>
                <a:cubicBezTo>
                  <a:pt x="6349746" y="668412"/>
                  <a:pt x="6295846" y="722312"/>
                  <a:pt x="6229358" y="722312"/>
                </a:cubicBezTo>
                <a:lnTo>
                  <a:pt x="120388" y="722312"/>
                </a:lnTo>
                <a:cubicBezTo>
                  <a:pt x="53900" y="722312"/>
                  <a:pt x="0" y="668412"/>
                  <a:pt x="0" y="601924"/>
                </a:cubicBezTo>
                <a:lnTo>
                  <a:pt x="0" y="120388"/>
                </a:lnTo>
                <a:close/>
              </a:path>
            </a:pathLst>
          </a:custGeom>
          <a:solidFill>
            <a:srgbClr val="00FFFF">
              <a:alpha val="89804"/>
            </a:srgbClr>
          </a:solidFill>
          <a:ln w="190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180" tIns="157180" rIns="157180" bIns="15718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মূল</a:t>
            </a:r>
            <a:r>
              <a:rPr lang="bn-IN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</a:t>
            </a:r>
            <a:r>
              <a:rPr lang="bn-IN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,  </a:t>
            </a:r>
            <a:endParaRPr lang="bn-IN" sz="3200" kern="1200" dirty="0" smtClean="0"/>
          </a:p>
        </p:txBody>
      </p:sp>
      <p:sp>
        <p:nvSpPr>
          <p:cNvPr id="3" name="Freeform 2"/>
          <p:cNvSpPr/>
          <p:nvPr/>
        </p:nvSpPr>
        <p:spPr>
          <a:xfrm>
            <a:off x="1672840" y="4367219"/>
            <a:ext cx="6977188" cy="722312"/>
          </a:xfrm>
          <a:custGeom>
            <a:avLst/>
            <a:gdLst>
              <a:gd name="connsiteX0" fmla="*/ 0 w 6335349"/>
              <a:gd name="connsiteY0" fmla="*/ 120388 h 722312"/>
              <a:gd name="connsiteX1" fmla="*/ 120388 w 6335349"/>
              <a:gd name="connsiteY1" fmla="*/ 0 h 722312"/>
              <a:gd name="connsiteX2" fmla="*/ 6214961 w 6335349"/>
              <a:gd name="connsiteY2" fmla="*/ 0 h 722312"/>
              <a:gd name="connsiteX3" fmla="*/ 6335349 w 6335349"/>
              <a:gd name="connsiteY3" fmla="*/ 120388 h 722312"/>
              <a:gd name="connsiteX4" fmla="*/ 6335349 w 6335349"/>
              <a:gd name="connsiteY4" fmla="*/ 601924 h 722312"/>
              <a:gd name="connsiteX5" fmla="*/ 6214961 w 6335349"/>
              <a:gd name="connsiteY5" fmla="*/ 722312 h 722312"/>
              <a:gd name="connsiteX6" fmla="*/ 120388 w 6335349"/>
              <a:gd name="connsiteY6" fmla="*/ 722312 h 722312"/>
              <a:gd name="connsiteX7" fmla="*/ 0 w 6335349"/>
              <a:gd name="connsiteY7" fmla="*/ 601924 h 722312"/>
              <a:gd name="connsiteX8" fmla="*/ 0 w 6335349"/>
              <a:gd name="connsiteY8" fmla="*/ 120388 h 7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5349" h="722312">
                <a:moveTo>
                  <a:pt x="0" y="120388"/>
                </a:moveTo>
                <a:cubicBezTo>
                  <a:pt x="0" y="53900"/>
                  <a:pt x="53900" y="0"/>
                  <a:pt x="120388" y="0"/>
                </a:cubicBezTo>
                <a:lnTo>
                  <a:pt x="6214961" y="0"/>
                </a:lnTo>
                <a:cubicBezTo>
                  <a:pt x="6281449" y="0"/>
                  <a:pt x="6335349" y="53900"/>
                  <a:pt x="6335349" y="120388"/>
                </a:cubicBezTo>
                <a:lnTo>
                  <a:pt x="6335349" y="601924"/>
                </a:lnTo>
                <a:cubicBezTo>
                  <a:pt x="6335349" y="668412"/>
                  <a:pt x="6281449" y="722312"/>
                  <a:pt x="6214961" y="722312"/>
                </a:cubicBezTo>
                <a:lnTo>
                  <a:pt x="120388" y="722312"/>
                </a:lnTo>
                <a:cubicBezTo>
                  <a:pt x="53900" y="722312"/>
                  <a:pt x="0" y="668412"/>
                  <a:pt x="0" y="601924"/>
                </a:cubicBezTo>
                <a:lnTo>
                  <a:pt x="0" y="120388"/>
                </a:lnTo>
                <a:close/>
              </a:path>
            </a:pathLst>
          </a:custGeom>
          <a:solidFill>
            <a:srgbClr val="66FF33">
              <a:alpha val="89804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940" tIns="141940" rIns="141940" bIns="14194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মূলের প্রকারভেদ </a:t>
            </a:r>
            <a:r>
              <a:rPr lang="bn-IN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পারবে, </a:t>
            </a:r>
            <a:r>
              <a:rPr lang="bn-IN" sz="36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672840" y="5510224"/>
            <a:ext cx="6977188" cy="722312"/>
          </a:xfrm>
          <a:custGeom>
            <a:avLst/>
            <a:gdLst>
              <a:gd name="connsiteX0" fmla="*/ 0 w 6437050"/>
              <a:gd name="connsiteY0" fmla="*/ 120388 h 722312"/>
              <a:gd name="connsiteX1" fmla="*/ 120388 w 6437050"/>
              <a:gd name="connsiteY1" fmla="*/ 0 h 722312"/>
              <a:gd name="connsiteX2" fmla="*/ 6316662 w 6437050"/>
              <a:gd name="connsiteY2" fmla="*/ 0 h 722312"/>
              <a:gd name="connsiteX3" fmla="*/ 6437050 w 6437050"/>
              <a:gd name="connsiteY3" fmla="*/ 120388 h 722312"/>
              <a:gd name="connsiteX4" fmla="*/ 6437050 w 6437050"/>
              <a:gd name="connsiteY4" fmla="*/ 601924 h 722312"/>
              <a:gd name="connsiteX5" fmla="*/ 6316662 w 6437050"/>
              <a:gd name="connsiteY5" fmla="*/ 722312 h 722312"/>
              <a:gd name="connsiteX6" fmla="*/ 120388 w 6437050"/>
              <a:gd name="connsiteY6" fmla="*/ 722312 h 722312"/>
              <a:gd name="connsiteX7" fmla="*/ 0 w 6437050"/>
              <a:gd name="connsiteY7" fmla="*/ 601924 h 722312"/>
              <a:gd name="connsiteX8" fmla="*/ 0 w 6437050"/>
              <a:gd name="connsiteY8" fmla="*/ 120388 h 7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7050" h="722312">
                <a:moveTo>
                  <a:pt x="0" y="120388"/>
                </a:moveTo>
                <a:cubicBezTo>
                  <a:pt x="0" y="53900"/>
                  <a:pt x="53900" y="0"/>
                  <a:pt x="120388" y="0"/>
                </a:cubicBezTo>
                <a:lnTo>
                  <a:pt x="6316662" y="0"/>
                </a:lnTo>
                <a:cubicBezTo>
                  <a:pt x="6383150" y="0"/>
                  <a:pt x="6437050" y="53900"/>
                  <a:pt x="6437050" y="120388"/>
                </a:cubicBezTo>
                <a:lnTo>
                  <a:pt x="6437050" y="601924"/>
                </a:lnTo>
                <a:cubicBezTo>
                  <a:pt x="6437050" y="668412"/>
                  <a:pt x="6383150" y="722312"/>
                  <a:pt x="6316662" y="722312"/>
                </a:cubicBezTo>
                <a:lnTo>
                  <a:pt x="120388" y="722312"/>
                </a:lnTo>
                <a:cubicBezTo>
                  <a:pt x="53900" y="722312"/>
                  <a:pt x="0" y="668412"/>
                  <a:pt x="0" y="601924"/>
                </a:cubicBezTo>
                <a:lnTo>
                  <a:pt x="0" y="120388"/>
                </a:lnTo>
                <a:close/>
              </a:path>
            </a:pathLst>
          </a:custGeom>
          <a:solidFill>
            <a:srgbClr val="FF7C80">
              <a:alpha val="89804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940" tIns="141940" rIns="141940" bIns="14194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মূলের কাজ</a:t>
            </a:r>
            <a:r>
              <a:rPr lang="bn-IN" sz="4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 </a:t>
            </a:r>
            <a:r>
              <a:rPr lang="bn-IN" sz="4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671771" y="381000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28676" y="1957415"/>
            <a:ext cx="7821352" cy="630621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422">
            <a:off x="466977" y="5487347"/>
            <a:ext cx="1007903" cy="997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0623">
            <a:off x="542018" y="4362095"/>
            <a:ext cx="1011869" cy="997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6261">
            <a:off x="506601" y="3225635"/>
            <a:ext cx="998372" cy="9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524000"/>
            <a:ext cx="2971800" cy="3781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775" y="1524000"/>
            <a:ext cx="3171825" cy="38066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464403"/>
            <a:ext cx="7239000" cy="830997"/>
          </a:xfrm>
          <a:prstGeom prst="rect">
            <a:avLst/>
          </a:prstGeom>
          <a:solidFill>
            <a:srgbClr val="9FFAFF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উদ্ভিদের মূলের দিকে লক্ষ কর 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648980"/>
            <a:ext cx="7924800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প্রধান কাজ হল উদ্ভিদকে মাটির সাথে শক্তভাবে আবদ্ধ করে রাখা ।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52700" y="4114800"/>
            <a:ext cx="3543300" cy="6858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19200"/>
            <a:ext cx="3047999" cy="325279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85800" y="3200400"/>
            <a:ext cx="1066800" cy="1143000"/>
          </a:xfrm>
          <a:prstGeom prst="wedgeEllipseCallout">
            <a:avLst>
              <a:gd name="adj1" fmla="val 161685"/>
              <a:gd name="adj2" fmla="val -5159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</a:p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548190"/>
            <a:ext cx="8001000" cy="1815882"/>
          </a:xfrm>
          <a:prstGeom prst="rect">
            <a:avLst/>
          </a:prstGeom>
          <a:solidFill>
            <a:srgbClr val="CDFD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গাজরের গায়ে গিট বা পর্ব, পাতা ও মুকুল নেই । মাটির উপরে যে পাতা থাকে তা মূলের উপরে অবস্থিত ক্ষুদ্র কান্ডের গা থেকে বেরিয়েছে অর্থাৎ গাজর প্রধান মূলের পরিবর্তিত একটি রূপ। তাই বলা যায় , অস্থানিক প্রধান মূল বিশেষ কার্য সাধনের জন্য পরিবর্তিত বা রূপান্তরিত হয়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55305" y="1574005"/>
            <a:ext cx="2947990" cy="24384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458075" y="3276600"/>
            <a:ext cx="1066800" cy="1066800"/>
          </a:xfrm>
          <a:prstGeom prst="wedgeEllipseCallout">
            <a:avLst>
              <a:gd name="adj1" fmla="val -184451"/>
              <a:gd name="adj2" fmla="val -72586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1314"/>
            <a:ext cx="8229600" cy="707886"/>
          </a:xfrm>
          <a:prstGeom prst="rect">
            <a:avLst/>
          </a:prstGeom>
          <a:solidFill>
            <a:srgbClr val="00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মূল দুটির দিকে মনোযোগ সহকারে লক্ষ কর 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581" y="2057400"/>
            <a:ext cx="2747962" cy="2443977"/>
          </a:xfrm>
          <a:prstGeom prst="rect">
            <a:avLst/>
          </a:prstGeom>
          <a:ln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Horizontal Scroll 2"/>
          <p:cNvSpPr/>
          <p:nvPr/>
        </p:nvSpPr>
        <p:spPr>
          <a:xfrm>
            <a:off x="1371600" y="4724400"/>
            <a:ext cx="6043612" cy="1224777"/>
          </a:xfrm>
          <a:prstGeom prst="horizontalScroll">
            <a:avLst/>
          </a:prstGeom>
          <a:solidFill>
            <a:srgbClr val="00FF99"/>
          </a:solidFill>
          <a:ln w="38100">
            <a:solidFill>
              <a:srgbClr val="FF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মূল কী ব্যাখ্যা কর ?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900363" y="381000"/>
            <a:ext cx="3200399" cy="1143000"/>
          </a:xfrm>
          <a:prstGeom prst="cloudCallout">
            <a:avLst>
              <a:gd name="adj1" fmla="val -2529"/>
              <a:gd name="adj2" fmla="val 9625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999225"/>
            <a:ext cx="3810000" cy="2325375"/>
          </a:xfrm>
          <a:prstGeom prst="rect">
            <a:avLst/>
          </a:prstGeom>
          <a:ln w="76200"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37016"/>
            <a:ext cx="3810000" cy="2496784"/>
          </a:xfrm>
          <a:prstGeom prst="rect">
            <a:avLst/>
          </a:prstGeom>
          <a:ln w="76200"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237016"/>
            <a:ext cx="3810000" cy="2496784"/>
          </a:xfrm>
          <a:prstGeom prst="rect">
            <a:avLst/>
          </a:prstGeom>
          <a:ln w="76200">
            <a:solidFill>
              <a:srgbClr val="00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999226"/>
            <a:ext cx="3810000" cy="2325374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Oval 7"/>
          <p:cNvSpPr/>
          <p:nvPr/>
        </p:nvSpPr>
        <p:spPr>
          <a:xfrm>
            <a:off x="3200400" y="2438265"/>
            <a:ext cx="2743200" cy="2590935"/>
          </a:xfrm>
          <a:prstGeom prst="ellipse">
            <a:avLst/>
          </a:prstGeom>
          <a:solidFill>
            <a:srgbClr val="E6FDF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IN" b="1" dirty="0" smtClean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আকৃতিগত</a:t>
            </a:r>
          </a:p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 থেকে প্রধান মূলের রূপান্তরকে  চার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 </a:t>
            </a:r>
          </a:p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করা যায় । 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8153400" cy="646331"/>
          </a:xfrm>
          <a:prstGeom prst="rect">
            <a:avLst/>
          </a:prstGeom>
          <a:solidFill>
            <a:srgbClr val="00FF99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শিক্ষার্থীরা,নিচের ছবিগুলো মনোযোগ সহকারে লক্ষ কর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295400"/>
            <a:ext cx="1219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মূলাকৃতি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1295400"/>
            <a:ext cx="1219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4038600"/>
            <a:ext cx="1219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038600"/>
            <a:ext cx="142875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</a:t>
            </a:r>
          </a:p>
        </p:txBody>
      </p:sp>
    </p:spTree>
    <p:extLst>
      <p:ext uri="{BB962C8B-B14F-4D97-AF65-F5344CB8AC3E}">
        <p14:creationId xmlns:p14="http://schemas.microsoft.com/office/powerpoint/2010/main" val="6915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3923</TotalTime>
  <Words>814</Words>
  <Application>Microsoft Office PowerPoint</Application>
  <PresentationFormat>On-screen Show (4:3)</PresentationFormat>
  <Paragraphs>97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NikoshBAN</vt:lpstr>
      <vt:lpstr>NikoshLightBAN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Mohammad Abdul Mazid Miyan</cp:lastModifiedBy>
  <cp:revision>578</cp:revision>
  <dcterms:created xsi:type="dcterms:W3CDTF">2006-08-16T00:00:00Z</dcterms:created>
  <dcterms:modified xsi:type="dcterms:W3CDTF">2019-12-04T16:11:08Z</dcterms:modified>
</cp:coreProperties>
</file>