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56" r:id="rId3"/>
    <p:sldId id="257" r:id="rId4"/>
    <p:sldId id="258" r:id="rId5"/>
    <p:sldId id="260" r:id="rId6"/>
    <p:sldId id="261" r:id="rId7"/>
    <p:sldId id="263" r:id="rId8"/>
    <p:sldId id="265" r:id="rId9"/>
    <p:sldId id="266" r:id="rId10"/>
    <p:sldId id="269" r:id="rId11"/>
    <p:sldId id="271" r:id="rId12"/>
    <p:sldId id="273" r:id="rId13"/>
    <p:sldId id="274" r:id="rId14"/>
    <p:sldId id="276" r:id="rId15"/>
    <p:sldId id="278" r:id="rId16"/>
    <p:sldId id="280" r:id="rId17"/>
    <p:sldId id="282" r:id="rId18"/>
    <p:sldId id="284" r:id="rId19"/>
    <p:sldId id="28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566" y="-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993"/>
            <a:ext cx="9153832" cy="68580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1066800" y="609600"/>
            <a:ext cx="7315200" cy="2971800"/>
          </a:xfrm>
          <a:prstGeom prst="flowChartPunchedTap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">
              <a:avLst/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5400" b="1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আজকের ক্লাসে শুভেচ্ছা </a:t>
            </a:r>
            <a:endParaRPr lang="bn-IN" b="1" dirty="0" smtClean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US" b="1" dirty="0">
              <a:ln w="11430">
                <a:solidFill>
                  <a:srgbClr val="FF0000"/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1513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SUS\Desktop\Batch 56(samsul)\uniform-circular-motion-worked-examples-32-728.jpg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" t="26022" r="2715" b="26022"/>
          <a:stretch/>
        </p:blipFill>
        <p:spPr bwMode="auto">
          <a:xfrm>
            <a:off x="0" y="31955"/>
            <a:ext cx="9144000" cy="2984090"/>
          </a:xfrm>
          <a:prstGeom prst="rect">
            <a:avLst/>
          </a:prstGeom>
          <a:solidFill>
            <a:schemeClr val="accent1"/>
          </a:solidFill>
          <a:extLst/>
        </p:spPr>
      </p:pic>
      <p:cxnSp>
        <p:nvCxnSpPr>
          <p:cNvPr id="5" name="Straight Arrow Connector 4"/>
          <p:cNvCxnSpPr/>
          <p:nvPr/>
        </p:nvCxnSpPr>
        <p:spPr>
          <a:xfrm flipH="1">
            <a:off x="8440993" y="1371600"/>
            <a:ext cx="9832" cy="1479755"/>
          </a:xfrm>
          <a:prstGeom prst="straightConnector1">
            <a:avLst/>
          </a:prstGeom>
          <a:ln w="57150">
            <a:solidFill>
              <a:srgbClr val="00B05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534400" y="1679101"/>
            <a:ext cx="457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n w="28575">
                  <a:solidFill>
                    <a:srgbClr val="00B050"/>
                  </a:solidFill>
                </a:ln>
                <a:solidFill>
                  <a:srgbClr val="C00000"/>
                </a:solidFill>
              </a:rPr>
              <a:t>h</a:t>
            </a:r>
            <a:endParaRPr lang="en-US" sz="3200" dirty="0">
              <a:ln w="28575">
                <a:solidFill>
                  <a:srgbClr val="00B050"/>
                </a:solidFill>
              </a:ln>
              <a:solidFill>
                <a:srgbClr val="C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181600" y="1141648"/>
            <a:ext cx="2971800" cy="1447800"/>
          </a:xfrm>
          <a:prstGeom prst="straightConnector1">
            <a:avLst/>
          </a:prstGeom>
          <a:ln w="38100"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562600" y="1673024"/>
            <a:ext cx="53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x</a:t>
            </a:r>
            <a:endParaRPr lang="en-US" sz="36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0" y="3046447"/>
                <a:ext cx="9144000" cy="3706656"/>
              </a:xfrm>
              <a:prstGeom prst="rect">
                <a:avLst/>
              </a:prstGeom>
              <a:solidFill>
                <a:srgbClr val="002060"/>
              </a:solidFill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যদি 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 এর মান খুব ক্ষুদ্র হয় তবে</a:t>
                </a: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, tan</a:t>
                </a:r>
                <a14:m>
                  <m:oMath xmlns:m="http://schemas.openxmlformats.org/officeDocument/2006/math">
                    <m:r>
                      <a:rPr lang="en-US" sz="3200" i="1" smtClean="0"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3200" i="1" smtClean="0">
                        <a:latin typeface="Cambria Math"/>
                        <a:ea typeface="Cambria Math"/>
                      </a:rPr>
                      <m:t>≈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 sin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হয়।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sin</a:t>
                </a: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IN" sz="32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4000" b="0" i="1" smtClean="0">
                            <a:latin typeface="Cambria Math"/>
                          </a:rPr>
                          <m:t>𝑥</m:t>
                        </m:r>
                      </m:den>
                    </m:f>
                    <m:r>
                      <a:rPr lang="bn-IN" sz="4000" i="1" smtClean="0">
                        <a:latin typeface="Cambria Math"/>
                        <a:ea typeface="Cambria Math"/>
                      </a:rPr>
                      <m:t>≡</m:t>
                    </m:r>
                  </m:oMath>
                </a14:m>
                <a:r>
                  <a:rPr lang="en-US" sz="3600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3600" i="1" dirty="0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4000" i="1">
                            <a:latin typeface="Cambria Math"/>
                          </a:rPr>
                          <m:t>h</m:t>
                        </m:r>
                      </m:num>
                      <m:den>
                        <m:r>
                          <a:rPr lang="en-US" sz="4000" i="1">
                            <a:latin typeface="Cambria Math"/>
                          </a:rPr>
                          <m:t>𝑥</m:t>
                        </m:r>
                      </m:den>
                    </m:f>
                  </m:oMath>
                </a14:m>
                <a:endParaRPr lang="en-US" sz="28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bn-IN" sz="3200" i="1" smtClean="0">
                        <a:latin typeface="Cambria Math"/>
                        <a:ea typeface="Cambria Math"/>
                      </a:rPr>
                      <m:t>⟹</m:t>
                    </m:r>
                    <m:f>
                      <m:f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 smtClean="0">
                            <a:latin typeface="Cambria Math"/>
                          </a:rPr>
                          <m:t>𝑟𝑔</m:t>
                        </m:r>
                      </m:den>
                    </m:f>
                  </m:oMath>
                </a14:m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IN" sz="4000" i="1" dirty="0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en-US" sz="4000" b="0" i="1" dirty="0" smtClean="0">
                            <a:latin typeface="Cambria Math"/>
                            <a:cs typeface="NikoshBAN" pitchFamily="2" charset="0"/>
                          </a:rPr>
                          <m:t>h</m:t>
                        </m:r>
                      </m:num>
                      <m:den>
                        <m:r>
                          <a:rPr lang="en-US" sz="4000" b="0" i="1" dirty="0" smtClean="0"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den>
                    </m:f>
                    <m:r>
                      <a:rPr lang="en-US" sz="3200" i="1" smtClean="0">
                        <a:latin typeface="Cambria Math"/>
                        <a:ea typeface="Cambria Math"/>
                      </a:rPr>
                      <m:t>⟹</m:t>
                    </m:r>
                    <m:r>
                      <a:rPr lang="en-US" sz="3200" b="0" i="1" smtClean="0"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3200" dirty="0" smtClean="0">
                    <a:latin typeface="NikoshBAN" pitchFamily="2" charset="0"/>
                    <a:cs typeface="NikoshBAN" pitchFamily="2" charset="0"/>
                  </a:rPr>
                  <a:t>h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i="1" dirty="0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i="1" dirty="0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4000" b="0" i="1" dirty="0" smtClean="0">
                                <a:latin typeface="Cambria Math"/>
                              </a:rPr>
                              <m:t>𝑥𝑣</m:t>
                            </m:r>
                          </m:e>
                          <m:sup>
                            <m:r>
                              <a:rPr lang="en-US" sz="4000" b="0" i="1" dirty="0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4000" b="0" i="1" dirty="0" smtClean="0">
                            <a:latin typeface="Cambria Math"/>
                          </a:rPr>
                          <m:t>𝑟𝑔</m:t>
                        </m:r>
                      </m:den>
                    </m:f>
                  </m:oMath>
                </a14:m>
                <a:endParaRPr lang="en-US" sz="28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3046447"/>
                <a:ext cx="9144000" cy="370665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7394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524000"/>
                <a:ext cx="9144000" cy="5334000"/>
              </a:xfrm>
              <a:solidFill>
                <a:srgbClr val="002060"/>
              </a:solidFill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>
                <a:normAutofit/>
              </a:bodyPr>
              <a:lstStyle/>
              <a:p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একটি মোটর গাড়ি চলাচলের রাস্তার বাঁকের ব্যাসার্ধ </a:t>
                </a:r>
                <a:r>
                  <a:rPr lang="en-US" sz="4000" dirty="0" smtClean="0">
                    <a:latin typeface="+mj-lt"/>
                    <a:cs typeface="NikoshBAN" pitchFamily="2" charset="0"/>
                  </a:rPr>
                  <a:t>1 km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। রাস্তাটি অনুভূমিকের সাথে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0</m:t>
                        </m:r>
                      </m:sup>
                    </m:sSup>
                  </m:oMath>
                </a14:m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কোণ করে ঢালু করা আছে। একটি মোটর গাড়ি নিরাপদে সর্বোচ্চ কত বেগে এই বাঁক অতিক্রম করতে পারে? </a:t>
                </a:r>
              </a:p>
              <a:p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উত্তর </a:t>
                </a:r>
                <a:r>
                  <a:rPr lang="en-US" sz="4000" dirty="0" smtClean="0">
                    <a:latin typeface="+mj-lt"/>
                    <a:cs typeface="NikoshBAN" pitchFamily="2" charset="0"/>
                  </a:rPr>
                  <a:t>v=26.18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atin typeface="Cambria Math"/>
                          </a:rPr>
                          <m:t>𝑚𝑠</m:t>
                        </m:r>
                      </m:e>
                      <m:sup>
                        <m:r>
                          <a:rPr lang="en-US" sz="40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0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endParaRPr lang="en-US" sz="4000" dirty="0">
                  <a:latin typeface="+mj-lt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524000"/>
                <a:ext cx="9144000" cy="53340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39240"/>
          </a:xfrm>
          <a:solidFill>
            <a:srgbClr val="FFC00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88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8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542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Batch 56(samsul)\TH16-TRAIN-BRSC_925055f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7424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0" y="1600200"/>
                <a:ext cx="9144000" cy="5257800"/>
              </a:xfrm>
            </p:spPr>
            <p:style>
              <a:lnRef idx="0">
                <a:schemeClr val="accent6"/>
              </a:lnRef>
              <a:fillRef idx="3">
                <a:schemeClr val="accent6"/>
              </a:fillRef>
              <a:effectRef idx="3">
                <a:schemeClr val="accent6"/>
              </a:effectRef>
              <a:fontRef idx="minor">
                <a:schemeClr val="lt1"/>
              </a:fontRef>
            </p:style>
            <p:txBody>
              <a:bodyPr>
                <a:normAutofit fontScale="92500"/>
              </a:bodyPr>
              <a:lstStyle/>
              <a:p>
                <a:r>
                  <a:rPr lang="bn-IN" sz="4800" dirty="0" smtClean="0">
                    <a:latin typeface="NikoshBAN" pitchFamily="2" charset="0"/>
                    <a:cs typeface="NikoshBAN" pitchFamily="2" charset="0"/>
                  </a:rPr>
                  <a:t>রেল দূর্ঘটনার তদন্ত রিপোর্টে বলা হয়েছে যে, লাইন দুইটির মধ্যবর্তী দূরত্ব </a:t>
                </a:r>
                <a:r>
                  <a:rPr lang="en-US" sz="4800" dirty="0" smtClean="0">
                    <a:latin typeface="+mj-lt"/>
                    <a:cs typeface="NikoshBAN" pitchFamily="2" charset="0"/>
                  </a:rPr>
                  <a:t>0.9m</a:t>
                </a:r>
                <a:r>
                  <a:rPr lang="bn-IN" sz="4800" dirty="0" smtClean="0">
                    <a:latin typeface="+mj-lt"/>
                    <a:cs typeface="NikoshBAN" pitchFamily="2" charset="0"/>
                  </a:rPr>
                  <a:t>।</a:t>
                </a:r>
                <a:r>
                  <a:rPr lang="en-US" sz="4800" dirty="0" smtClean="0">
                    <a:latin typeface="+mj-lt"/>
                    <a:cs typeface="NikoshBAN" pitchFamily="2" charset="0"/>
                  </a:rPr>
                  <a:t>300m</a:t>
                </a:r>
                <a:r>
                  <a:rPr lang="bn-IN" sz="4800" dirty="0" smtClean="0">
                    <a:latin typeface="NikoshBAN" pitchFamily="2" charset="0"/>
                    <a:cs typeface="NikoshBAN" pitchFamily="2" charset="0"/>
                  </a:rPr>
                  <a:t>ব্যাসার্ধ বিশিষ্টি বক্র অংশের দুইটি উচ্চতা কত? যেখানে রেলের গতিবেগ </a:t>
                </a:r>
                <a:r>
                  <a:rPr lang="en-US" sz="4800" dirty="0" smtClean="0">
                    <a:latin typeface="+mj-lt"/>
                    <a:cs typeface="NikoshBAN" pitchFamily="2" charset="0"/>
                  </a:rPr>
                  <a:t>36km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4800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US" sz="48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4800" b="0" i="1" smtClean="0"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bn-IN" sz="4800" dirty="0" smtClean="0">
                    <a:latin typeface="+mj-lt"/>
                    <a:cs typeface="NikoshBAN" pitchFamily="2" charset="0"/>
                  </a:rPr>
                  <a:t>। </a:t>
                </a:r>
              </a:p>
              <a:p>
                <a:r>
                  <a:rPr lang="bn-IN" sz="4800" dirty="0" smtClean="0">
                    <a:latin typeface="+mj-lt"/>
                    <a:cs typeface="NikoshBAN" pitchFamily="2" charset="0"/>
                  </a:rPr>
                  <a:t>উত্তর </a:t>
                </a:r>
                <a:r>
                  <a:rPr lang="en-US" sz="4800" dirty="0" smtClean="0">
                    <a:latin typeface="+mj-lt"/>
                    <a:cs typeface="NikoshBAN" pitchFamily="2" charset="0"/>
                  </a:rPr>
                  <a:t>h=3.06cm</a:t>
                </a:r>
                <a:endParaRPr lang="en-US" sz="4800" dirty="0">
                  <a:latin typeface="+mj-lt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0" y="1600200"/>
                <a:ext cx="9144000" cy="5257800"/>
              </a:xfr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SG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59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SUS\Desktop\Batch 56(samsul)\bjorn-olin-2008-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" y="2458"/>
            <a:ext cx="9114503" cy="6779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396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SUS\Desktop\Batch 56(samsul)\rBVaG1a77juAGZMQAADInxXtnOQ26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colorTemperature colorTemp="53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solidFill>
            <a:schemeClr val="accent1"/>
          </a:solidFill>
          <a:effectLst>
            <a:glow>
              <a:schemeClr val="accent1">
                <a:alpha val="40000"/>
              </a:schemeClr>
            </a:glow>
            <a:outerShdw blurRad="76200" dir="18900000" sy="23000" kx="-1200000" algn="bl" rotWithShape="0">
              <a:prstClr val="black">
                <a:alpha val="54000"/>
              </a:prstClr>
            </a:outerShdw>
            <a:reflection blurRad="6350" endPos="0" dist="101600" dir="5400000" sy="-100000" algn="bl" rotWithShape="0"/>
          </a:effectLst>
          <a:extLst/>
        </p:spPr>
      </p:pic>
      <p:cxnSp>
        <p:nvCxnSpPr>
          <p:cNvPr id="3" name="Straight Arrow Connector 2"/>
          <p:cNvCxnSpPr/>
          <p:nvPr/>
        </p:nvCxnSpPr>
        <p:spPr>
          <a:xfrm flipV="1">
            <a:off x="3657600" y="2490019"/>
            <a:ext cx="1981200" cy="24581"/>
          </a:xfrm>
          <a:prstGeom prst="straightConnector1">
            <a:avLst/>
          </a:prstGeom>
          <a:ln w="5715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>
            <a:off x="3657600" y="2514600"/>
            <a:ext cx="0" cy="1828800"/>
          </a:xfrm>
          <a:prstGeom prst="straightConnector1">
            <a:avLst/>
          </a:prstGeom>
          <a:ln w="57150">
            <a:solidFill>
              <a:schemeClr val="accent6">
                <a:lumMod val="40000"/>
                <a:lumOff val="6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657600" y="762000"/>
            <a:ext cx="1447800" cy="172802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3657600" y="614958"/>
            <a:ext cx="2458" cy="1899642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2438400" y="2490019"/>
            <a:ext cx="1221658" cy="154858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>
            <a:off x="2969342" y="1597742"/>
            <a:ext cx="1295400" cy="609600"/>
          </a:xfrm>
          <a:prstGeom prst="arc">
            <a:avLst>
              <a:gd name="adj1" fmla="val 16200000"/>
              <a:gd name="adj2" fmla="val 21044179"/>
            </a:avLst>
          </a:prstGeom>
          <a:ln w="7620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5791200" y="2166853"/>
                <a:ext cx="21336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>
                    <a:solidFill>
                      <a:schemeClr val="bg1"/>
                    </a:solidFill>
                  </a:rPr>
                  <a:t>R sin</a:t>
                </a:r>
                <a14:m>
                  <m:oMath xmlns:m="http://schemas.openxmlformats.org/officeDocument/2006/math">
                    <m:r>
                      <a:rPr lang="en-US" sz="36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36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1200" y="2166853"/>
                <a:ext cx="2133600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8571" t="-14151" b="-34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587113" y="0"/>
                <a:ext cx="1374058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schemeClr val="bg1"/>
                    </a:solidFill>
                  </a:rPr>
                  <a:t>R cos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sz="3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7113" y="0"/>
                <a:ext cx="1374058" cy="584775"/>
              </a:xfrm>
              <a:prstGeom prst="rect">
                <a:avLst/>
              </a:prstGeom>
              <a:blipFill rotWithShape="1">
                <a:blip r:embed="rId5"/>
                <a:stretch>
                  <a:fillRect l="-11062" t="-12500" r="-10177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/>
          <p:cNvSpPr txBox="1"/>
          <p:nvPr/>
        </p:nvSpPr>
        <p:spPr>
          <a:xfrm>
            <a:off x="5105400" y="322570"/>
            <a:ext cx="53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R 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69342" y="4404360"/>
            <a:ext cx="17550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W = mg</a:t>
            </a:r>
            <a:endParaRPr lang="en-US" sz="32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3881837" y="836117"/>
                <a:ext cx="59055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sz="4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1837" y="836117"/>
                <a:ext cx="590550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873" r="-55670" b="-373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3492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1" grpId="0"/>
      <p:bldP spid="22" grpId="0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88374" y="304800"/>
                <a:ext cx="8305800" cy="632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চিত্র হতে,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R </a:t>
                </a:r>
                <a:r>
                  <a:rPr lang="en-US" sz="2000" dirty="0" err="1" smtClean="0">
                    <a:latin typeface="NikoshBAN" pitchFamily="2" charset="0"/>
                    <a:cs typeface="NikoshBAN" pitchFamily="2" charset="0"/>
                  </a:rPr>
                  <a:t>cos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</a:rPr>
                      <m:t>𝑚𝑔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……..(1)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                R sin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8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/>
                          </a:rPr>
                          <m:t>𝑚</m:t>
                        </m:r>
                        <m:sSup>
                          <m:sSupPr>
                            <m:ctrlPr>
                              <a:rPr lang="en-US" sz="28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𝑟</m:t>
                        </m:r>
                      </m:den>
                    </m:f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 ………..(2)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(1)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÷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(2) </a:t>
                </a: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করে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tan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0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𝑣</m:t>
                            </m:r>
                          </m:e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800" b="0" i="1" smtClean="0">
                            <a:latin typeface="Cambria Math"/>
                          </a:rPr>
                          <m:t>𝑟𝑔</m:t>
                        </m:r>
                      </m:den>
                    </m:f>
                  </m:oMath>
                </a14:m>
                <a:endParaRPr lang="en-US" sz="20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/>
                          </a:rPr>
                          <m:t>𝑡𝑎𝑛</m:t>
                        </m:r>
                      </m:e>
                      <m:sup>
                        <m:r>
                          <a:rPr lang="en-US" sz="2400" b="0" i="1" smtClean="0">
                            <a:latin typeface="Cambria Math"/>
                          </a:rPr>
                          <m:t>−</m:t>
                        </m:r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sup>
                    </m:sSup>
                    <m:d>
                      <m:dPr>
                        <m:ctrlPr>
                          <a:rPr lang="en-US" sz="2400" i="1" smtClean="0">
                            <a:latin typeface="Cambria Math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 smtClean="0">
                                <a:latin typeface="Cambria Math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US" sz="240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num>
                          <m:den>
                            <m:r>
                              <a:rPr lang="en-US" sz="2400" b="0" i="1" smtClean="0">
                                <a:latin typeface="Cambria Math"/>
                              </a:rPr>
                              <m:t>𝑟𝑔</m:t>
                            </m:r>
                          </m:den>
                        </m:f>
                      </m:e>
                    </m:d>
                  </m:oMath>
                </a14:m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সাইকেল আরহীকে এই </a:t>
                </a:r>
                <a14:m>
                  <m:oMath xmlns:m="http://schemas.openxmlformats.org/officeDocument/2006/math">
                    <m:r>
                      <a:rPr lang="bn-IN" sz="2400" i="1" smtClean="0"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bn-IN" sz="2400" dirty="0" smtClean="0">
                    <a:latin typeface="NikoshBAN" pitchFamily="2" charset="0"/>
                    <a:cs typeface="NikoshBAN" pitchFamily="2" charset="0"/>
                  </a:rPr>
                  <a:t> কোণে বাঁক নিতে হবে। আরহীর বেগ যত বেশি হবে বাঁকের ব্যাসার্ধ তত কম হবে এবং তাকে তত বেশি হেলতে হবে</a:t>
                </a:r>
                <a:endParaRPr lang="en-US" sz="2400" dirty="0" smtClean="0">
                  <a:latin typeface="NikoshBAN" pitchFamily="2" charset="0"/>
                  <a:cs typeface="NikoshBAN" pitchFamily="2" charset="0"/>
                </a:endParaRPr>
              </a:p>
              <a:p>
                <a:pPr>
                  <a:lnSpc>
                    <a:spcPct val="150000"/>
                  </a:lnSpc>
                </a:pPr>
                <a:endParaRPr lang="en-US" sz="2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374" y="304800"/>
                <a:ext cx="8305800" cy="6324295"/>
              </a:xfrm>
              <a:prstGeom prst="rect">
                <a:avLst/>
              </a:prstGeom>
              <a:blipFill rotWithShape="1">
                <a:blip r:embed="rId2"/>
                <a:stretch>
                  <a:fillRect l="-1175" b="-1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 descr="C:\Users\ASUS\Desktop\Batch 56(samsul)\rBVaG1a77juAGZMQAADInxXtnOQ26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524" y="0"/>
            <a:ext cx="3688326" cy="385071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</p:pic>
      <p:cxnSp>
        <p:nvCxnSpPr>
          <p:cNvPr id="29" name="Straight Arrow Connector 28"/>
          <p:cNvCxnSpPr/>
          <p:nvPr/>
        </p:nvCxnSpPr>
        <p:spPr>
          <a:xfrm flipV="1">
            <a:off x="6934200" y="304800"/>
            <a:ext cx="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V="1">
            <a:off x="6934200" y="381000"/>
            <a:ext cx="99060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6934200" y="1447800"/>
            <a:ext cx="0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>
            <a:off x="6096000" y="1524000"/>
            <a:ext cx="838200" cy="10668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6918837" y="1524000"/>
            <a:ext cx="121920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Arc 46"/>
          <p:cNvSpPr/>
          <p:nvPr/>
        </p:nvSpPr>
        <p:spPr>
          <a:xfrm>
            <a:off x="6594987" y="1123950"/>
            <a:ext cx="647700" cy="342900"/>
          </a:xfrm>
          <a:prstGeom prst="arc">
            <a:avLst>
              <a:gd name="adj1" fmla="val 16200000"/>
              <a:gd name="adj2" fmla="val 21033818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7943850" y="88612"/>
            <a:ext cx="361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R </a:t>
            </a:r>
            <a:endParaRPr lang="en-US" sz="28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8086725" y="1447800"/>
                <a:ext cx="8382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R sin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86725" y="1447800"/>
                <a:ext cx="838200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6569" t="-8333" r="-36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/>
          <p:cNvSpPr txBox="1"/>
          <p:nvPr/>
        </p:nvSpPr>
        <p:spPr>
          <a:xfrm>
            <a:off x="6735250" y="2590800"/>
            <a:ext cx="8907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W = mg</a:t>
            </a:r>
            <a:endParaRPr lang="en-US" sz="1600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/>
              <p:cNvSpPr txBox="1"/>
              <p:nvPr/>
            </p:nvSpPr>
            <p:spPr>
              <a:xfrm>
                <a:off x="6323371" y="31462"/>
                <a:ext cx="85725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R cos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bg1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2" name="Text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3371" y="31462"/>
                <a:ext cx="85725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5674" t="-8197" r="-6383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6961546" y="731284"/>
                <a:ext cx="29527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bg1"/>
                          </a:solidFill>
                          <a:latin typeface="Cambria Math"/>
                          <a:ea typeface="Cambria Math"/>
                        </a:rPr>
                        <m:t>𝜃</m:t>
                      </m:r>
                    </m:oMath>
                  </m:oMathPara>
                </a14:m>
                <a:endParaRPr lang="en-US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61546" y="731284"/>
                <a:ext cx="295275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197" r="-43750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181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9144000" cy="5486400"/>
          </a:xfr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বাঁকা রাস্তায় টার্ন নেওয়ার সময় সাইকেল আরোহী পড়ে যায় না কেন? 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71600"/>
          </a:xfr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bn-IN" sz="9600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06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1955"/>
            <a:ext cx="9144000" cy="6889955"/>
          </a:xfrm>
          <a:solidFill>
            <a:srgbClr val="92D050"/>
          </a:solidFill>
        </p:spPr>
      </p:pic>
      <p:sp>
        <p:nvSpPr>
          <p:cNvPr id="6" name="Rectangle 5"/>
          <p:cNvSpPr/>
          <p:nvPr/>
        </p:nvSpPr>
        <p:spPr>
          <a:xfrm>
            <a:off x="-1" y="0"/>
            <a:ext cx="9143999" cy="1446550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IN" sz="8800" b="1" spc="150" dirty="0" smtClean="0">
                <a:ln w="11430"/>
                <a:solidFill>
                  <a:srgbClr val="00B0F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8800" b="1" spc="150" dirty="0">
              <a:ln w="11430"/>
              <a:solidFill>
                <a:srgbClr val="00B0F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051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7475" y="0"/>
            <a:ext cx="9144000" cy="1524000"/>
          </a:xfrm>
          <a:prstGeom prst="rect">
            <a:avLst/>
          </a:prstGeom>
          <a:gradFill rotWithShape="1">
            <a:gsLst>
              <a:gs pos="0">
                <a:srgbClr val="000082"/>
              </a:gs>
              <a:gs pos="13000">
                <a:srgbClr val="0047FF"/>
              </a:gs>
              <a:gs pos="28000">
                <a:srgbClr val="000082"/>
              </a:gs>
              <a:gs pos="42999">
                <a:srgbClr val="0047FF"/>
              </a:gs>
              <a:gs pos="58000">
                <a:srgbClr val="000082"/>
              </a:gs>
              <a:gs pos="72000">
                <a:srgbClr val="0047FF"/>
              </a:gs>
              <a:gs pos="87000">
                <a:srgbClr val="000082"/>
              </a:gs>
              <a:gs pos="100000">
                <a:srgbClr val="0047FF"/>
              </a:gs>
            </a:gsLst>
            <a:lin ang="16200000" scaled="0"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0" y="1600200"/>
            <a:ext cx="9144000" cy="5181600"/>
          </a:xfrm>
          <a:prstGeom prst="rect">
            <a:avLst/>
          </a:prstGeom>
          <a:solidFill>
            <a:schemeClr val="tx2">
              <a:lumMod val="25000"/>
            </a:schemeClr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মামুনুর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রশিদ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প্রভাষক (পদার্থবিজ্ঞান)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চন্দননগর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কলেজ,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নিয়ামত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পুর,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নওগাঁ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ctr">
              <a:buFont typeface="Arial" pitchFamily="34" charset="0"/>
              <a:buNone/>
            </a:pP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মোবা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: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০১৭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৩৯৮৫২২০২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53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0"/>
            <a:ext cx="9144000" cy="1295400"/>
          </a:xfrm>
          <a:prstGeom prst="rect">
            <a:avLst/>
          </a:prstGeom>
          <a:solidFill>
            <a:srgbClr val="7030A0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IN" sz="8000" smtClean="0">
                <a:latin typeface="NikoshBAN" pitchFamily="2" charset="0"/>
                <a:cs typeface="NikoshBAN" pitchFamily="2" charset="0"/>
              </a:rPr>
              <a:t>পাঠ পরিচিতি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71111"/>
            <a:ext cx="4674229" cy="5663089"/>
          </a:xfrm>
          <a:prstGeom prst="rect">
            <a:avLst/>
          </a:prstGeom>
          <a:solidFill>
            <a:schemeClr val="bg2"/>
          </a:solidFill>
        </p:spPr>
        <p:txBody>
          <a:bodyPr wrap="square" tIns="365760" bIns="0" rtlCol="0" anchor="ctr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শ্রেণীঃ একাদশ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বিষয়ঃ পদার্থবিজ্ঞান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ঃ ৪র্থ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সময়ঃ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৪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০ মিনিট</a:t>
            </a:r>
          </a:p>
          <a:p>
            <a:pPr marL="685800" indent="-685800">
              <a:buFont typeface="Wingdings" pitchFamily="2" charset="2"/>
              <a:buChar char="v"/>
            </a:pP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তাং-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08</a:t>
            </a:r>
            <a:r>
              <a:rPr lang="en-US" sz="3600" smtClean="0">
                <a:latin typeface="NikoshBAN" pitchFamily="2" charset="0"/>
                <a:cs typeface="NikoshBAN" pitchFamily="2" charset="0"/>
              </a:rPr>
              <a:t>/12/2019</a:t>
            </a:r>
            <a:r>
              <a:rPr lang="bn-IN" sz="3600" smtClean="0"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  <a:p>
            <a:endParaRPr lang="bn-IN" sz="4000" dirty="0">
              <a:latin typeface="NikoshBAN" pitchFamily="2" charset="0"/>
              <a:cs typeface="NikoshBAN" pitchFamily="2" charset="0"/>
            </a:endParaRPr>
          </a:p>
          <a:p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44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7" r="13252" b="279"/>
          <a:stretch/>
        </p:blipFill>
        <p:spPr>
          <a:xfrm rot="5400000">
            <a:off x="4091588" y="1868049"/>
            <a:ext cx="5648794" cy="4483511"/>
          </a:xfrm>
          <a:prstGeom prst="rect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1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1">
                <a:srgbClr val="B43E85"/>
              </a:gs>
              <a:gs pos="100000">
                <a:srgbClr val="F8B049"/>
              </a:gs>
            </a:gsLst>
            <a:lin ang="5400000" scaled="0"/>
          </a:gradFill>
        </p:spPr>
      </p:pic>
    </p:spTree>
    <p:extLst>
      <p:ext uri="{BB962C8B-B14F-4D97-AF65-F5344CB8AC3E}">
        <p14:creationId xmlns:p14="http://schemas.microsoft.com/office/powerpoint/2010/main" val="3432589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332540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Batch 56(samsul)\GettyImages-485731844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003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0723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0" y="1371600"/>
            <a:ext cx="9144000" cy="5486400"/>
          </a:xfrm>
          <a:prstGeom prst="rect">
            <a:avLst/>
          </a:prstGeo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bn-IN" sz="6000" dirty="0" smtClean="0">
                <a:latin typeface="NikoshBAN" pitchFamily="2" charset="0"/>
                <a:cs typeface="NikoshBAN" pitchFamily="2" charset="0"/>
              </a:rPr>
              <a:t> রাস্তার ব্যাঙ্কিং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19200"/>
          </a:xfrm>
          <a:solidFill>
            <a:srgbClr val="FFC000"/>
          </a:solidFill>
        </p:spPr>
        <p:txBody>
          <a:bodyPr>
            <a:noAutofit/>
          </a:bodyPr>
          <a:lstStyle/>
          <a:p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8000" dirty="0" smtClean="0">
                <a:latin typeface="NikoshBAN" pitchFamily="2" charset="0"/>
                <a:cs typeface="NikoshBAN" pitchFamily="2" charset="0"/>
              </a:rPr>
              <a:t>ঘোষণা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00891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470025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600200"/>
            <a:ext cx="9144000" cy="5105400"/>
          </a:xfrm>
          <a:solidFill>
            <a:schemeClr val="tx2">
              <a:lumMod val="50000"/>
            </a:schemeClr>
          </a:solidFill>
        </p:spPr>
        <p:txBody>
          <a:bodyPr>
            <a:noAutofit/>
          </a:bodyPr>
          <a:lstStyle/>
          <a:p>
            <a:pPr algn="l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রাস্তার ব্যাঙ্কিং কী তা ব্যাখ্যা করতে পারবে।</a:t>
            </a:r>
          </a:p>
          <a:p>
            <a:pPr algn="l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সাইকেল আরোহীর বাঁক নেওয়া ব্যাখ্যা করতে পারবে।  </a:t>
            </a:r>
          </a:p>
          <a:p>
            <a:pPr algn="l"/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৩। রাস্তার ব্যাঙ্কিং এর ব্যবহারিক প্রয়োগ বিশ্লেষণ করতে পারবে। 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01949" cy="6858000"/>
          </a:xfrm>
          <a:solidFill>
            <a:schemeClr val="tx1">
              <a:lumMod val="50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56574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Batch 56(samsul)\circqul2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  <a:extLst/>
        </p:spPr>
      </p:pic>
    </p:spTree>
    <p:extLst>
      <p:ext uri="{BB962C8B-B14F-4D97-AF65-F5344CB8AC3E}">
        <p14:creationId xmlns:p14="http://schemas.microsoft.com/office/powerpoint/2010/main" val="3457893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BlackTi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</TotalTime>
  <Words>345</Words>
  <Application>Microsoft Office PowerPoint</Application>
  <PresentationFormat>On-screen Show (4:3)</PresentationFormat>
  <Paragraphs>51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1_BlackTie</vt:lpstr>
      <vt:lpstr>Clarity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পাঠ ঘোষণা</vt:lpstr>
      <vt:lpstr>শিখনফল </vt:lpstr>
      <vt:lpstr>PowerPoint Presentation</vt:lpstr>
      <vt:lpstr>PowerPoint Presentation</vt:lpstr>
      <vt:lpstr>PowerPoint Presentation</vt:lpstr>
      <vt:lpstr>দলগত কাজ</vt:lpstr>
      <vt:lpstr>PowerPoint Presentation</vt:lpstr>
      <vt:lpstr>মূল্যায়ন</vt:lpstr>
      <vt:lpstr>PowerPoint Presentation</vt:lpstr>
      <vt:lpstr>PowerPoint Presentation</vt:lpstr>
      <vt:lpstr>PowerPoint Presentation</vt:lpstr>
      <vt:lpstr>বাড়ির কাজ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</cp:lastModifiedBy>
  <cp:revision>24</cp:revision>
  <dcterms:created xsi:type="dcterms:W3CDTF">2006-08-16T00:00:00Z</dcterms:created>
  <dcterms:modified xsi:type="dcterms:W3CDTF">2019-12-08T03:32:41Z</dcterms:modified>
</cp:coreProperties>
</file>