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3" autoAdjust="0"/>
    <p:restoredTop sz="94660"/>
  </p:normalViewPr>
  <p:slideViewPr>
    <p:cSldViewPr snapToGrid="0">
      <p:cViewPr varScale="1">
        <p:scale>
          <a:sx n="81" d="100"/>
          <a:sy n="81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C2D17D-EF80-453C-BCB5-5F5C238C836A}" type="doc">
      <dgm:prSet loTypeId="urn:microsoft.com/office/officeart/2011/layout/HexagonRadial" loCatId="cycle" qsTypeId="urn:microsoft.com/office/officeart/2005/8/quickstyle/3d3" qsCatId="3D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DA099190-3953-4E1F-BC2D-78ED96459BD2}">
      <dgm:prSet phldrT="[Text]" phldr="1"/>
      <dgm:spPr/>
      <dgm:t>
        <a:bodyPr/>
        <a:lstStyle/>
        <a:p>
          <a:endParaRPr lang="en-US" dirty="0"/>
        </a:p>
      </dgm:t>
    </dgm:pt>
    <dgm:pt modelId="{2C835480-3D04-417A-B6BE-76E668048804}" type="parTrans" cxnId="{3C908C29-BD63-42E8-90E4-B43FD6F19A33}">
      <dgm:prSet/>
      <dgm:spPr/>
      <dgm:t>
        <a:bodyPr/>
        <a:lstStyle/>
        <a:p>
          <a:endParaRPr lang="en-US"/>
        </a:p>
      </dgm:t>
    </dgm:pt>
    <dgm:pt modelId="{99D71EFD-BA7A-4E58-A096-328D4F102C19}" type="sibTrans" cxnId="{3C908C29-BD63-42E8-90E4-B43FD6F19A33}">
      <dgm:prSet/>
      <dgm:spPr/>
      <dgm:t>
        <a:bodyPr/>
        <a:lstStyle/>
        <a:p>
          <a:endParaRPr lang="en-US"/>
        </a:p>
      </dgm:t>
    </dgm:pt>
    <dgm:pt modelId="{99E50D0C-535F-440A-B853-256A27BCFC49}">
      <dgm:prSet phldrT="[Text]"/>
      <dgm:spPr/>
      <dgm:t>
        <a:bodyPr/>
        <a:lstStyle/>
        <a:p>
          <a:r>
            <a:rPr lang="bn-BD" dirty="0" smtClean="0"/>
            <a:t>জন্ম ১৯২৬সালে</a:t>
          </a:r>
        </a:p>
        <a:p>
          <a:r>
            <a:rPr lang="bn-BD" dirty="0" smtClean="0"/>
            <a:t>মাতুলালয়ে</a:t>
          </a:r>
        </a:p>
      </dgm:t>
    </dgm:pt>
    <dgm:pt modelId="{FD29FAB9-577C-4CA9-B053-0D6A37355F39}" type="parTrans" cxnId="{084C0BC8-469C-4D11-B480-C7A97CFFD12C}">
      <dgm:prSet/>
      <dgm:spPr/>
      <dgm:t>
        <a:bodyPr/>
        <a:lstStyle/>
        <a:p>
          <a:endParaRPr lang="en-US"/>
        </a:p>
      </dgm:t>
    </dgm:pt>
    <dgm:pt modelId="{77C106F3-D0C6-4B39-B17F-56719A137224}" type="sibTrans" cxnId="{084C0BC8-469C-4D11-B480-C7A97CFFD12C}">
      <dgm:prSet/>
      <dgm:spPr/>
      <dgm:t>
        <a:bodyPr/>
        <a:lstStyle/>
        <a:p>
          <a:endParaRPr lang="en-US"/>
        </a:p>
      </dgm:t>
    </dgm:pt>
    <dgm:pt modelId="{A9F66F30-6EF8-48A7-BA08-728E0DB3F44D}">
      <dgm:prSet phldrT="[Text]"/>
      <dgm:spPr/>
      <dgm:t>
        <a:bodyPr/>
        <a:lstStyle/>
        <a:p>
          <a:r>
            <a:rPr lang="bn-BD" dirty="0" smtClean="0"/>
            <a:t>শোষিত-নিপীড়িত</a:t>
          </a:r>
        </a:p>
        <a:p>
          <a:r>
            <a:rPr lang="bn-BD" dirty="0" smtClean="0"/>
            <a:t>মানুষের মুক্তির</a:t>
          </a:r>
        </a:p>
        <a:p>
          <a:r>
            <a:rPr lang="bn-BD" dirty="0" smtClean="0"/>
            <a:t>আন্দোলনে নিজে</a:t>
          </a:r>
        </a:p>
        <a:p>
          <a:r>
            <a:rPr lang="bn-BD" dirty="0" smtClean="0"/>
            <a:t>জড়ান</a:t>
          </a:r>
          <a:endParaRPr lang="en-US" dirty="0"/>
        </a:p>
      </dgm:t>
    </dgm:pt>
    <dgm:pt modelId="{CD4FADF3-C49F-4D44-B242-22D47968BD8D}" type="parTrans" cxnId="{85C4BB5D-5B00-4DED-B089-469B4753DB32}">
      <dgm:prSet/>
      <dgm:spPr/>
      <dgm:t>
        <a:bodyPr/>
        <a:lstStyle/>
        <a:p>
          <a:endParaRPr lang="en-US"/>
        </a:p>
      </dgm:t>
    </dgm:pt>
    <dgm:pt modelId="{FDD61A1B-0761-438C-85AA-FD2D19AFAC3B}" type="sibTrans" cxnId="{85C4BB5D-5B00-4DED-B089-469B4753DB32}">
      <dgm:prSet/>
      <dgm:spPr/>
      <dgm:t>
        <a:bodyPr/>
        <a:lstStyle/>
        <a:p>
          <a:endParaRPr lang="en-US"/>
        </a:p>
      </dgm:t>
    </dgm:pt>
    <dgm:pt modelId="{E4F02EE0-F01A-419E-A515-0B37506CFAAC}">
      <dgm:prSet phldrT="[Text]"/>
      <dgm:spPr/>
      <dgm:t>
        <a:bodyPr/>
        <a:lstStyle/>
        <a:p>
          <a:r>
            <a:rPr lang="bn-BD" dirty="0" smtClean="0"/>
            <a:t>কবিতার মধ্যে</a:t>
          </a:r>
        </a:p>
        <a:p>
          <a:r>
            <a:rPr lang="bn-BD" dirty="0" smtClean="0"/>
            <a:t>প্রতিবাদ ও বিদ্রোহের সুর</a:t>
          </a:r>
        </a:p>
        <a:p>
          <a:r>
            <a:rPr lang="bn-BD" dirty="0" smtClean="0"/>
            <a:t>দেখা যায়</a:t>
          </a:r>
          <a:endParaRPr lang="en-US" dirty="0"/>
        </a:p>
      </dgm:t>
    </dgm:pt>
    <dgm:pt modelId="{B932A8A3-F5D3-4269-BBBB-930141FB7321}" type="parTrans" cxnId="{701BC231-38AE-4383-A82E-415B6AEAED77}">
      <dgm:prSet/>
      <dgm:spPr/>
      <dgm:t>
        <a:bodyPr/>
        <a:lstStyle/>
        <a:p>
          <a:endParaRPr lang="en-US"/>
        </a:p>
      </dgm:t>
    </dgm:pt>
    <dgm:pt modelId="{8CBF0B4A-9FF2-4E2F-A737-71BD247AEC85}" type="sibTrans" cxnId="{701BC231-38AE-4383-A82E-415B6AEAED77}">
      <dgm:prSet/>
      <dgm:spPr/>
      <dgm:t>
        <a:bodyPr/>
        <a:lstStyle/>
        <a:p>
          <a:endParaRPr lang="en-US"/>
        </a:p>
      </dgm:t>
    </dgm:pt>
    <dgm:pt modelId="{6ECEB877-C404-4EBD-82F4-F9023DCD4873}">
      <dgm:prSet phldrT="[Text]"/>
      <dgm:spPr/>
      <dgm:t>
        <a:bodyPr/>
        <a:lstStyle/>
        <a:p>
          <a:r>
            <a:rPr lang="bn-BD" dirty="0" smtClean="0"/>
            <a:t>কবিতায় মানব</a:t>
          </a:r>
        </a:p>
        <a:p>
          <a:r>
            <a:rPr lang="bn-BD" dirty="0" smtClean="0"/>
            <a:t>মুক্তির জয় গান</a:t>
          </a:r>
        </a:p>
        <a:p>
          <a:r>
            <a:rPr lang="bn-BD" dirty="0" smtClean="0"/>
            <a:t>দেখা যায়</a:t>
          </a:r>
          <a:endParaRPr lang="en-US" dirty="0"/>
        </a:p>
      </dgm:t>
    </dgm:pt>
    <dgm:pt modelId="{C14D9F4B-F03D-472A-A403-A274C631AF9A}" type="parTrans" cxnId="{52296073-2CEE-4C60-B2EA-923DFDB11ED4}">
      <dgm:prSet/>
      <dgm:spPr/>
      <dgm:t>
        <a:bodyPr/>
        <a:lstStyle/>
        <a:p>
          <a:endParaRPr lang="en-US"/>
        </a:p>
      </dgm:t>
    </dgm:pt>
    <dgm:pt modelId="{C4389F91-3AE5-4EFA-947B-C967C491F904}" type="sibTrans" cxnId="{52296073-2CEE-4C60-B2EA-923DFDB11ED4}">
      <dgm:prSet/>
      <dgm:spPr/>
      <dgm:t>
        <a:bodyPr/>
        <a:lstStyle/>
        <a:p>
          <a:endParaRPr lang="en-US"/>
        </a:p>
      </dgm:t>
    </dgm:pt>
    <dgm:pt modelId="{B8340432-6C3B-412D-9BB4-E24463F457CF}">
      <dgm:prSet phldrT="[Text]"/>
      <dgm:spPr/>
      <dgm:t>
        <a:bodyPr/>
        <a:lstStyle/>
        <a:p>
          <a:r>
            <a:rPr lang="bn-BD" dirty="0" smtClean="0"/>
            <a:t>কাব্য</a:t>
          </a:r>
        </a:p>
        <a:p>
          <a:r>
            <a:rPr lang="bn-BD" dirty="0" smtClean="0"/>
            <a:t>ছাড়পত্র,ঘুমনেই,</a:t>
          </a:r>
        </a:p>
        <a:p>
          <a:r>
            <a:rPr lang="bn-BD" dirty="0" smtClean="0"/>
            <a:t>হরতাল</a:t>
          </a:r>
        </a:p>
        <a:p>
          <a:r>
            <a:rPr lang="bn-BD" dirty="0" smtClean="0"/>
            <a:t>গীতিগুচ্ছ</a:t>
          </a:r>
          <a:endParaRPr lang="en-US" dirty="0"/>
        </a:p>
      </dgm:t>
    </dgm:pt>
    <dgm:pt modelId="{9A2271F2-70B0-48B2-B959-088C0236318E}" type="parTrans" cxnId="{6C21561B-CCBC-4E3E-85A5-37D47FFAE0C4}">
      <dgm:prSet/>
      <dgm:spPr/>
      <dgm:t>
        <a:bodyPr/>
        <a:lstStyle/>
        <a:p>
          <a:endParaRPr lang="en-US"/>
        </a:p>
      </dgm:t>
    </dgm:pt>
    <dgm:pt modelId="{E527BC28-79B2-44FD-8F7C-4BC36986322D}" type="sibTrans" cxnId="{6C21561B-CCBC-4E3E-85A5-37D47FFAE0C4}">
      <dgm:prSet/>
      <dgm:spPr/>
      <dgm:t>
        <a:bodyPr/>
        <a:lstStyle/>
        <a:p>
          <a:endParaRPr lang="en-US"/>
        </a:p>
      </dgm:t>
    </dgm:pt>
    <dgm:pt modelId="{B012D268-ED3D-406E-9644-A58502045EDF}">
      <dgm:prSet phldrT="[Text]"/>
      <dgm:spPr/>
      <dgm:t>
        <a:bodyPr/>
        <a:lstStyle/>
        <a:p>
          <a:r>
            <a:rPr lang="bn-BD" dirty="0" smtClean="0"/>
            <a:t>মাত্র একুশ বছরে</a:t>
          </a:r>
        </a:p>
        <a:p>
          <a:r>
            <a:rPr lang="bn-BD" dirty="0" smtClean="0"/>
            <a:t>১৯৪৭ সালে</a:t>
          </a:r>
        </a:p>
        <a:p>
          <a:r>
            <a:rPr lang="bn-BD" dirty="0" smtClean="0"/>
            <a:t>মারা যান</a:t>
          </a:r>
          <a:endParaRPr lang="en-US" dirty="0"/>
        </a:p>
      </dgm:t>
    </dgm:pt>
    <dgm:pt modelId="{3DC7473E-CC15-4A41-B23B-E0FCA7410E24}" type="parTrans" cxnId="{CD1E421B-3D0F-4161-A7FA-32BF9BDB3484}">
      <dgm:prSet/>
      <dgm:spPr/>
      <dgm:t>
        <a:bodyPr/>
        <a:lstStyle/>
        <a:p>
          <a:endParaRPr lang="en-US"/>
        </a:p>
      </dgm:t>
    </dgm:pt>
    <dgm:pt modelId="{F25A61F4-B93D-43C3-A094-FDD513F025FE}" type="sibTrans" cxnId="{CD1E421B-3D0F-4161-A7FA-32BF9BDB3484}">
      <dgm:prSet/>
      <dgm:spPr/>
      <dgm:t>
        <a:bodyPr/>
        <a:lstStyle/>
        <a:p>
          <a:endParaRPr lang="en-US"/>
        </a:p>
      </dgm:t>
    </dgm:pt>
    <dgm:pt modelId="{DB72E12E-6989-4329-AE9D-748369BF7F09}" type="pres">
      <dgm:prSet presAssocID="{C5C2D17D-EF80-453C-BCB5-5F5C238C836A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25E5344-295C-4E1D-9882-F7AEBC14BF2E}" type="pres">
      <dgm:prSet presAssocID="{DA099190-3953-4E1F-BC2D-78ED96459BD2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en-US"/>
        </a:p>
      </dgm:t>
    </dgm:pt>
    <dgm:pt modelId="{D1669FA2-0DA2-4363-BD71-FE9EF36CB82E}" type="pres">
      <dgm:prSet presAssocID="{99E50D0C-535F-440A-B853-256A27BCFC49}" presName="Accent1" presStyleCnt="0"/>
      <dgm:spPr/>
    </dgm:pt>
    <dgm:pt modelId="{8B9E5221-9E03-45A9-820D-BE11731DD797}" type="pres">
      <dgm:prSet presAssocID="{99E50D0C-535F-440A-B853-256A27BCFC49}" presName="Accent" presStyleLbl="bgShp" presStyleIdx="0" presStyleCnt="6"/>
      <dgm:spPr/>
    </dgm:pt>
    <dgm:pt modelId="{33A7109A-5BA7-4457-930F-510E5518A2B5}" type="pres">
      <dgm:prSet presAssocID="{99E50D0C-535F-440A-B853-256A27BCFC49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1A9AE-BC30-47A5-B8C3-F2265AC86D95}" type="pres">
      <dgm:prSet presAssocID="{A9F66F30-6EF8-48A7-BA08-728E0DB3F44D}" presName="Accent2" presStyleCnt="0"/>
      <dgm:spPr/>
    </dgm:pt>
    <dgm:pt modelId="{A0202A25-3E5A-48FD-A93D-85E3686BFBA2}" type="pres">
      <dgm:prSet presAssocID="{A9F66F30-6EF8-48A7-BA08-728E0DB3F44D}" presName="Accent" presStyleLbl="bgShp" presStyleIdx="1" presStyleCnt="6"/>
      <dgm:spPr/>
    </dgm:pt>
    <dgm:pt modelId="{5E17D383-9873-4317-836F-AEC217679A1C}" type="pres">
      <dgm:prSet presAssocID="{A9F66F30-6EF8-48A7-BA08-728E0DB3F44D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8CE045-AF37-48B9-9694-2BA39787F9F6}" type="pres">
      <dgm:prSet presAssocID="{E4F02EE0-F01A-419E-A515-0B37506CFAAC}" presName="Accent3" presStyleCnt="0"/>
      <dgm:spPr/>
    </dgm:pt>
    <dgm:pt modelId="{2542B7B1-7CB5-4409-9F93-1994ACAA52BF}" type="pres">
      <dgm:prSet presAssocID="{E4F02EE0-F01A-419E-A515-0B37506CFAAC}" presName="Accent" presStyleLbl="bgShp" presStyleIdx="2" presStyleCnt="6"/>
      <dgm:spPr/>
    </dgm:pt>
    <dgm:pt modelId="{EF048C03-6949-4932-860B-10EEEE64625B}" type="pres">
      <dgm:prSet presAssocID="{E4F02EE0-F01A-419E-A515-0B37506CFAAC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BC25E4-9163-4840-9BA6-546889F67D3B}" type="pres">
      <dgm:prSet presAssocID="{6ECEB877-C404-4EBD-82F4-F9023DCD4873}" presName="Accent4" presStyleCnt="0"/>
      <dgm:spPr/>
    </dgm:pt>
    <dgm:pt modelId="{6C86A791-FAD9-45BD-A4EA-AB21CB552AA3}" type="pres">
      <dgm:prSet presAssocID="{6ECEB877-C404-4EBD-82F4-F9023DCD4873}" presName="Accent" presStyleLbl="bgShp" presStyleIdx="3" presStyleCnt="6"/>
      <dgm:spPr/>
    </dgm:pt>
    <dgm:pt modelId="{99F95CED-7E7E-404C-ADD7-E7D2EB489EFE}" type="pres">
      <dgm:prSet presAssocID="{6ECEB877-C404-4EBD-82F4-F9023DCD4873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7CFD63-4787-4673-A890-EA60308AC690}" type="pres">
      <dgm:prSet presAssocID="{B8340432-6C3B-412D-9BB4-E24463F457CF}" presName="Accent5" presStyleCnt="0"/>
      <dgm:spPr/>
    </dgm:pt>
    <dgm:pt modelId="{44906A0F-377A-485E-AD1E-1B14A151C979}" type="pres">
      <dgm:prSet presAssocID="{B8340432-6C3B-412D-9BB4-E24463F457CF}" presName="Accent" presStyleLbl="bgShp" presStyleIdx="4" presStyleCnt="6"/>
      <dgm:spPr/>
    </dgm:pt>
    <dgm:pt modelId="{D7932616-442E-4195-B8D1-E46857E871B5}" type="pres">
      <dgm:prSet presAssocID="{B8340432-6C3B-412D-9BB4-E24463F457CF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6B074A-2B2E-4A70-B1CA-96BDC4077F12}" type="pres">
      <dgm:prSet presAssocID="{B012D268-ED3D-406E-9644-A58502045EDF}" presName="Accent6" presStyleCnt="0"/>
      <dgm:spPr/>
    </dgm:pt>
    <dgm:pt modelId="{A12D2FA2-78BB-4725-BC03-D4F99457BB68}" type="pres">
      <dgm:prSet presAssocID="{B012D268-ED3D-406E-9644-A58502045EDF}" presName="Accent" presStyleLbl="bgShp" presStyleIdx="5" presStyleCnt="6"/>
      <dgm:spPr/>
    </dgm:pt>
    <dgm:pt modelId="{45B1292B-EFD7-44AB-963D-7EB698FA34FE}" type="pres">
      <dgm:prSet presAssocID="{B012D268-ED3D-406E-9644-A58502045EDF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96FE7D9-8A12-4C69-881D-61FDA2FE3172}" type="presOf" srcId="{99E50D0C-535F-440A-B853-256A27BCFC49}" destId="{33A7109A-5BA7-4457-930F-510E5518A2B5}" srcOrd="0" destOrd="0" presId="urn:microsoft.com/office/officeart/2011/layout/HexagonRadial"/>
    <dgm:cxn modelId="{67BDA18C-A67C-471E-80CE-23D9F04F3F8C}" type="presOf" srcId="{6ECEB877-C404-4EBD-82F4-F9023DCD4873}" destId="{99F95CED-7E7E-404C-ADD7-E7D2EB489EFE}" srcOrd="0" destOrd="0" presId="urn:microsoft.com/office/officeart/2011/layout/HexagonRadial"/>
    <dgm:cxn modelId="{CD1E421B-3D0F-4161-A7FA-32BF9BDB3484}" srcId="{DA099190-3953-4E1F-BC2D-78ED96459BD2}" destId="{B012D268-ED3D-406E-9644-A58502045EDF}" srcOrd="5" destOrd="0" parTransId="{3DC7473E-CC15-4A41-B23B-E0FCA7410E24}" sibTransId="{F25A61F4-B93D-43C3-A094-FDD513F025FE}"/>
    <dgm:cxn modelId="{42728789-657D-4C5B-B503-E192ED387F61}" type="presOf" srcId="{B8340432-6C3B-412D-9BB4-E24463F457CF}" destId="{D7932616-442E-4195-B8D1-E46857E871B5}" srcOrd="0" destOrd="0" presId="urn:microsoft.com/office/officeart/2011/layout/HexagonRadial"/>
    <dgm:cxn modelId="{719DAFA6-9964-4113-BB0B-A3AA67C32C6A}" type="presOf" srcId="{E4F02EE0-F01A-419E-A515-0B37506CFAAC}" destId="{EF048C03-6949-4932-860B-10EEEE64625B}" srcOrd="0" destOrd="0" presId="urn:microsoft.com/office/officeart/2011/layout/HexagonRadial"/>
    <dgm:cxn modelId="{EF9392DA-8345-44FF-95E2-CE0A52C30BB9}" type="presOf" srcId="{DA099190-3953-4E1F-BC2D-78ED96459BD2}" destId="{C25E5344-295C-4E1D-9882-F7AEBC14BF2E}" srcOrd="0" destOrd="0" presId="urn:microsoft.com/office/officeart/2011/layout/HexagonRadial"/>
    <dgm:cxn modelId="{6C21561B-CCBC-4E3E-85A5-37D47FFAE0C4}" srcId="{DA099190-3953-4E1F-BC2D-78ED96459BD2}" destId="{B8340432-6C3B-412D-9BB4-E24463F457CF}" srcOrd="4" destOrd="0" parTransId="{9A2271F2-70B0-48B2-B959-088C0236318E}" sibTransId="{E527BC28-79B2-44FD-8F7C-4BC36986322D}"/>
    <dgm:cxn modelId="{52D60C6D-78C3-4E56-9163-7894519BBDDC}" type="presOf" srcId="{A9F66F30-6EF8-48A7-BA08-728E0DB3F44D}" destId="{5E17D383-9873-4317-836F-AEC217679A1C}" srcOrd="0" destOrd="0" presId="urn:microsoft.com/office/officeart/2011/layout/HexagonRadial"/>
    <dgm:cxn modelId="{3C908C29-BD63-42E8-90E4-B43FD6F19A33}" srcId="{C5C2D17D-EF80-453C-BCB5-5F5C238C836A}" destId="{DA099190-3953-4E1F-BC2D-78ED96459BD2}" srcOrd="0" destOrd="0" parTransId="{2C835480-3D04-417A-B6BE-76E668048804}" sibTransId="{99D71EFD-BA7A-4E58-A096-328D4F102C19}"/>
    <dgm:cxn modelId="{084C0BC8-469C-4D11-B480-C7A97CFFD12C}" srcId="{DA099190-3953-4E1F-BC2D-78ED96459BD2}" destId="{99E50D0C-535F-440A-B853-256A27BCFC49}" srcOrd="0" destOrd="0" parTransId="{FD29FAB9-577C-4CA9-B053-0D6A37355F39}" sibTransId="{77C106F3-D0C6-4B39-B17F-56719A137224}"/>
    <dgm:cxn modelId="{A1B40E46-7712-4FDC-9283-C408284EBBD4}" type="presOf" srcId="{B012D268-ED3D-406E-9644-A58502045EDF}" destId="{45B1292B-EFD7-44AB-963D-7EB698FA34FE}" srcOrd="0" destOrd="0" presId="urn:microsoft.com/office/officeart/2011/layout/HexagonRadial"/>
    <dgm:cxn modelId="{52296073-2CEE-4C60-B2EA-923DFDB11ED4}" srcId="{DA099190-3953-4E1F-BC2D-78ED96459BD2}" destId="{6ECEB877-C404-4EBD-82F4-F9023DCD4873}" srcOrd="3" destOrd="0" parTransId="{C14D9F4B-F03D-472A-A403-A274C631AF9A}" sibTransId="{C4389F91-3AE5-4EFA-947B-C967C491F904}"/>
    <dgm:cxn modelId="{701BC231-38AE-4383-A82E-415B6AEAED77}" srcId="{DA099190-3953-4E1F-BC2D-78ED96459BD2}" destId="{E4F02EE0-F01A-419E-A515-0B37506CFAAC}" srcOrd="2" destOrd="0" parTransId="{B932A8A3-F5D3-4269-BBBB-930141FB7321}" sibTransId="{8CBF0B4A-9FF2-4E2F-A737-71BD247AEC85}"/>
    <dgm:cxn modelId="{85C4BB5D-5B00-4DED-B089-469B4753DB32}" srcId="{DA099190-3953-4E1F-BC2D-78ED96459BD2}" destId="{A9F66F30-6EF8-48A7-BA08-728E0DB3F44D}" srcOrd="1" destOrd="0" parTransId="{CD4FADF3-C49F-4D44-B242-22D47968BD8D}" sibTransId="{FDD61A1B-0761-438C-85AA-FD2D19AFAC3B}"/>
    <dgm:cxn modelId="{D3E2D8E2-7F99-47C7-A9AA-D53BFFFCDBB4}" type="presOf" srcId="{C5C2D17D-EF80-453C-BCB5-5F5C238C836A}" destId="{DB72E12E-6989-4329-AE9D-748369BF7F09}" srcOrd="0" destOrd="0" presId="urn:microsoft.com/office/officeart/2011/layout/HexagonRadial"/>
    <dgm:cxn modelId="{4AC68C3D-9B6D-4AD0-A4EB-4B87CC5CB7B4}" type="presParOf" srcId="{DB72E12E-6989-4329-AE9D-748369BF7F09}" destId="{C25E5344-295C-4E1D-9882-F7AEBC14BF2E}" srcOrd="0" destOrd="0" presId="urn:microsoft.com/office/officeart/2011/layout/HexagonRadial"/>
    <dgm:cxn modelId="{8AA6359E-06AE-4184-B780-D58911A718D2}" type="presParOf" srcId="{DB72E12E-6989-4329-AE9D-748369BF7F09}" destId="{D1669FA2-0DA2-4363-BD71-FE9EF36CB82E}" srcOrd="1" destOrd="0" presId="urn:microsoft.com/office/officeart/2011/layout/HexagonRadial"/>
    <dgm:cxn modelId="{1CB08DD4-731C-4FAB-A38C-6818CA4FA120}" type="presParOf" srcId="{D1669FA2-0DA2-4363-BD71-FE9EF36CB82E}" destId="{8B9E5221-9E03-45A9-820D-BE11731DD797}" srcOrd="0" destOrd="0" presId="urn:microsoft.com/office/officeart/2011/layout/HexagonRadial"/>
    <dgm:cxn modelId="{E39694EA-AE94-48B5-83B3-85DA9919729B}" type="presParOf" srcId="{DB72E12E-6989-4329-AE9D-748369BF7F09}" destId="{33A7109A-5BA7-4457-930F-510E5518A2B5}" srcOrd="2" destOrd="0" presId="urn:microsoft.com/office/officeart/2011/layout/HexagonRadial"/>
    <dgm:cxn modelId="{FCEF89B7-FCE5-4FEB-A9EB-BD577462AB49}" type="presParOf" srcId="{DB72E12E-6989-4329-AE9D-748369BF7F09}" destId="{CBC1A9AE-BC30-47A5-B8C3-F2265AC86D95}" srcOrd="3" destOrd="0" presId="urn:microsoft.com/office/officeart/2011/layout/HexagonRadial"/>
    <dgm:cxn modelId="{E377C1D7-5B23-46EF-9EE1-0CCD04702A7F}" type="presParOf" srcId="{CBC1A9AE-BC30-47A5-B8C3-F2265AC86D95}" destId="{A0202A25-3E5A-48FD-A93D-85E3686BFBA2}" srcOrd="0" destOrd="0" presId="urn:microsoft.com/office/officeart/2011/layout/HexagonRadial"/>
    <dgm:cxn modelId="{05D4D6AA-D828-420F-977C-1A18F17976AA}" type="presParOf" srcId="{DB72E12E-6989-4329-AE9D-748369BF7F09}" destId="{5E17D383-9873-4317-836F-AEC217679A1C}" srcOrd="4" destOrd="0" presId="urn:microsoft.com/office/officeart/2011/layout/HexagonRadial"/>
    <dgm:cxn modelId="{6AFD775A-76C3-4EE2-8283-6D6BDEBFB2BE}" type="presParOf" srcId="{DB72E12E-6989-4329-AE9D-748369BF7F09}" destId="{248CE045-AF37-48B9-9694-2BA39787F9F6}" srcOrd="5" destOrd="0" presId="urn:microsoft.com/office/officeart/2011/layout/HexagonRadial"/>
    <dgm:cxn modelId="{3BEC99FC-1490-40FB-AD8F-A73B0B44B484}" type="presParOf" srcId="{248CE045-AF37-48B9-9694-2BA39787F9F6}" destId="{2542B7B1-7CB5-4409-9F93-1994ACAA52BF}" srcOrd="0" destOrd="0" presId="urn:microsoft.com/office/officeart/2011/layout/HexagonRadial"/>
    <dgm:cxn modelId="{9A9BDE1C-0F37-466A-98B1-B8CFA8F7935E}" type="presParOf" srcId="{DB72E12E-6989-4329-AE9D-748369BF7F09}" destId="{EF048C03-6949-4932-860B-10EEEE64625B}" srcOrd="6" destOrd="0" presId="urn:microsoft.com/office/officeart/2011/layout/HexagonRadial"/>
    <dgm:cxn modelId="{CBC69EB8-73E3-46DB-88F4-61DB2A07E828}" type="presParOf" srcId="{DB72E12E-6989-4329-AE9D-748369BF7F09}" destId="{11BC25E4-9163-4840-9BA6-546889F67D3B}" srcOrd="7" destOrd="0" presId="urn:microsoft.com/office/officeart/2011/layout/HexagonRadial"/>
    <dgm:cxn modelId="{462E0A68-0640-4C0B-856A-0392F82BEFAB}" type="presParOf" srcId="{11BC25E4-9163-4840-9BA6-546889F67D3B}" destId="{6C86A791-FAD9-45BD-A4EA-AB21CB552AA3}" srcOrd="0" destOrd="0" presId="urn:microsoft.com/office/officeart/2011/layout/HexagonRadial"/>
    <dgm:cxn modelId="{8E7D044D-79AB-4CCC-A551-00FC1DAB8E24}" type="presParOf" srcId="{DB72E12E-6989-4329-AE9D-748369BF7F09}" destId="{99F95CED-7E7E-404C-ADD7-E7D2EB489EFE}" srcOrd="8" destOrd="0" presId="urn:microsoft.com/office/officeart/2011/layout/HexagonRadial"/>
    <dgm:cxn modelId="{1E369A12-77C2-4D28-9C5D-65B379BFE6E9}" type="presParOf" srcId="{DB72E12E-6989-4329-AE9D-748369BF7F09}" destId="{667CFD63-4787-4673-A890-EA60308AC690}" srcOrd="9" destOrd="0" presId="urn:microsoft.com/office/officeart/2011/layout/HexagonRadial"/>
    <dgm:cxn modelId="{EA5CFC92-19F6-4376-BC3E-F3903D39875F}" type="presParOf" srcId="{667CFD63-4787-4673-A890-EA60308AC690}" destId="{44906A0F-377A-485E-AD1E-1B14A151C979}" srcOrd="0" destOrd="0" presId="urn:microsoft.com/office/officeart/2011/layout/HexagonRadial"/>
    <dgm:cxn modelId="{504B502D-B7BB-4B4A-A81D-18C7C1B159E4}" type="presParOf" srcId="{DB72E12E-6989-4329-AE9D-748369BF7F09}" destId="{D7932616-442E-4195-B8D1-E46857E871B5}" srcOrd="10" destOrd="0" presId="urn:microsoft.com/office/officeart/2011/layout/HexagonRadial"/>
    <dgm:cxn modelId="{D2887838-120C-4AD1-8500-76DB8628EF02}" type="presParOf" srcId="{DB72E12E-6989-4329-AE9D-748369BF7F09}" destId="{EF6B074A-2B2E-4A70-B1CA-96BDC4077F12}" srcOrd="11" destOrd="0" presId="urn:microsoft.com/office/officeart/2011/layout/HexagonRadial"/>
    <dgm:cxn modelId="{2C1BC7D8-2495-408E-A349-1E2AE5C30C50}" type="presParOf" srcId="{EF6B074A-2B2E-4A70-B1CA-96BDC4077F12}" destId="{A12D2FA2-78BB-4725-BC03-D4F99457BB68}" srcOrd="0" destOrd="0" presId="urn:microsoft.com/office/officeart/2011/layout/HexagonRadial"/>
    <dgm:cxn modelId="{392C25F2-851C-4CDD-A278-3D950A35CF2D}" type="presParOf" srcId="{DB72E12E-6989-4329-AE9D-748369BF7F09}" destId="{45B1292B-EFD7-44AB-963D-7EB698FA34FE}" srcOrd="12" destOrd="0" presId="urn:microsoft.com/office/officeart/2011/layout/HexagonRadial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5E5344-295C-4E1D-9882-F7AEBC14BF2E}">
      <dsp:nvSpPr>
        <dsp:cNvPr id="0" name=""/>
        <dsp:cNvSpPr/>
      </dsp:nvSpPr>
      <dsp:spPr>
        <a:xfrm>
          <a:off x="2952810" y="1748061"/>
          <a:ext cx="2221862" cy="1922001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321004" y="2066564"/>
        <a:ext cx="1485474" cy="1284995"/>
      </dsp:txXfrm>
    </dsp:sp>
    <dsp:sp modelId="{A0202A25-3E5A-48FD-A93D-85E3686BFBA2}">
      <dsp:nvSpPr>
        <dsp:cNvPr id="0" name=""/>
        <dsp:cNvSpPr/>
      </dsp:nvSpPr>
      <dsp:spPr>
        <a:xfrm>
          <a:off x="4344123" y="828514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A7109A-5BA7-4457-930F-510E5518A2B5}">
      <dsp:nvSpPr>
        <dsp:cNvPr id="0" name=""/>
        <dsp:cNvSpPr/>
      </dsp:nvSpPr>
      <dsp:spPr>
        <a:xfrm>
          <a:off x="3157475" y="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জন্ম ১৯২৬সালে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মাতুলালয়ে</a:t>
          </a:r>
        </a:p>
      </dsp:txBody>
      <dsp:txXfrm>
        <a:off x="3459220" y="261045"/>
        <a:ext cx="1217310" cy="1053116"/>
      </dsp:txXfrm>
    </dsp:sp>
    <dsp:sp modelId="{2542B7B1-7CB5-4409-9F93-1994ACAA52BF}">
      <dsp:nvSpPr>
        <dsp:cNvPr id="0" name=""/>
        <dsp:cNvSpPr/>
      </dsp:nvSpPr>
      <dsp:spPr>
        <a:xfrm>
          <a:off x="5322487" y="2178846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17D383-9873-4317-836F-AEC217679A1C}">
      <dsp:nvSpPr>
        <dsp:cNvPr id="0" name=""/>
        <dsp:cNvSpPr/>
      </dsp:nvSpPr>
      <dsp:spPr>
        <a:xfrm>
          <a:off x="4827361" y="968857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শোষিত-নিপীড়িত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মানুষের মুক্তির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আন্দোলনে নিজে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জড়ান</a:t>
          </a:r>
          <a:endParaRPr lang="en-US" sz="1200" kern="1200" dirty="0"/>
        </a:p>
      </dsp:txBody>
      <dsp:txXfrm>
        <a:off x="5129106" y="1229902"/>
        <a:ext cx="1217310" cy="1053116"/>
      </dsp:txXfrm>
    </dsp:sp>
    <dsp:sp modelId="{6C86A791-FAD9-45BD-A4EA-AB21CB552AA3}">
      <dsp:nvSpPr>
        <dsp:cNvPr id="0" name=""/>
        <dsp:cNvSpPr/>
      </dsp:nvSpPr>
      <dsp:spPr>
        <a:xfrm>
          <a:off x="4642852" y="3703117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48C03-6949-4932-860B-10EEEE64625B}">
      <dsp:nvSpPr>
        <dsp:cNvPr id="0" name=""/>
        <dsp:cNvSpPr/>
      </dsp:nvSpPr>
      <dsp:spPr>
        <a:xfrm>
          <a:off x="4827361" y="2873519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কবিতার মধ্যে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প্রতিবাদ ও বিদ্রোহের সুর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দেখা যায়</a:t>
          </a:r>
          <a:endParaRPr lang="en-US" sz="1200" kern="1200" dirty="0"/>
        </a:p>
      </dsp:txBody>
      <dsp:txXfrm>
        <a:off x="5129106" y="3134564"/>
        <a:ext cx="1217310" cy="1053116"/>
      </dsp:txXfrm>
    </dsp:sp>
    <dsp:sp modelId="{44906A0F-377A-485E-AD1E-1B14A151C979}">
      <dsp:nvSpPr>
        <dsp:cNvPr id="0" name=""/>
        <dsp:cNvSpPr/>
      </dsp:nvSpPr>
      <dsp:spPr>
        <a:xfrm>
          <a:off x="2956944" y="386134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F95CED-7E7E-404C-ADD7-E7D2EB489EFE}">
      <dsp:nvSpPr>
        <dsp:cNvPr id="0" name=""/>
        <dsp:cNvSpPr/>
      </dsp:nvSpPr>
      <dsp:spPr>
        <a:xfrm>
          <a:off x="3157475" y="384346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কবিতায় মানব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মুক্তির জয় গান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দেখা যায়</a:t>
          </a:r>
          <a:endParaRPr lang="en-US" sz="1200" kern="1200" dirty="0"/>
        </a:p>
      </dsp:txBody>
      <dsp:txXfrm>
        <a:off x="3459220" y="4104505"/>
        <a:ext cx="1217310" cy="1053116"/>
      </dsp:txXfrm>
    </dsp:sp>
    <dsp:sp modelId="{A12D2FA2-78BB-4725-BC03-D4F99457BB68}">
      <dsp:nvSpPr>
        <dsp:cNvPr id="0" name=""/>
        <dsp:cNvSpPr/>
      </dsp:nvSpPr>
      <dsp:spPr>
        <a:xfrm>
          <a:off x="1962559" y="2511552"/>
          <a:ext cx="838302" cy="722308"/>
        </a:xfrm>
        <a:prstGeom prst="hexagon">
          <a:avLst>
            <a:gd name="adj" fmla="val 28900"/>
            <a:gd name="vf" fmla="val 115470"/>
          </a:avLst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7932616-442E-4195-B8D1-E46857E871B5}">
      <dsp:nvSpPr>
        <dsp:cNvPr id="0" name=""/>
        <dsp:cNvSpPr/>
      </dsp:nvSpPr>
      <dsp:spPr>
        <a:xfrm>
          <a:off x="1479837" y="2874602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কাব্য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ছাড়পত্র,ঘুমনেই,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হরতাল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গীতিগুচ্ছ</a:t>
          </a:r>
          <a:endParaRPr lang="en-US" sz="1200" kern="1200" dirty="0"/>
        </a:p>
      </dsp:txBody>
      <dsp:txXfrm>
        <a:off x="1781582" y="3135647"/>
        <a:ext cx="1217310" cy="1053116"/>
      </dsp:txXfrm>
    </dsp:sp>
    <dsp:sp modelId="{45B1292B-EFD7-44AB-963D-7EB698FA34FE}">
      <dsp:nvSpPr>
        <dsp:cNvPr id="0" name=""/>
        <dsp:cNvSpPr/>
      </dsp:nvSpPr>
      <dsp:spPr>
        <a:xfrm>
          <a:off x="1479837" y="966690"/>
          <a:ext cx="1820800" cy="1575206"/>
        </a:xfrm>
        <a:prstGeom prst="hexagon">
          <a:avLst>
            <a:gd name="adj" fmla="val 2857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মাত্র একুশ বছরে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১৯৪৭ সালে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200" kern="1200" dirty="0" smtClean="0"/>
            <a:t>মারা যান</a:t>
          </a:r>
          <a:endParaRPr lang="en-US" sz="1200" kern="1200" dirty="0"/>
        </a:p>
      </dsp:txBody>
      <dsp:txXfrm>
        <a:off x="1781582" y="1227735"/>
        <a:ext cx="1217310" cy="10531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">
  <dgm:title val="Hexagon Radial"/>
  <dgm:desc val="Use to show a sequential process that relates to a central idea or theme. Limited to six Level 2 shapes. Works best with small amounts of text. Unused text does not appear, but remains available if you switch layouts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572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97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85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904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81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010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88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5275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2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259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822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DDBD7-D7FD-4D0E-9DC5-52568C56FA18}" type="datetimeFigureOut">
              <a:rPr lang="en-US" smtClean="0"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8B25A-E625-4F01-9862-4E5D32D54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" y="0"/>
            <a:ext cx="12191999" cy="74814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মাল্টিমিডিয়া ক্লাসে স্বাগতম       </a:t>
            </a:r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(কেমন আছো সবাই?)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94285596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079668" y="0"/>
            <a:ext cx="6032665" cy="688769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কবিতার চরণের সাথে মিল কর</a:t>
            </a:r>
            <a:endParaRPr lang="en-US" sz="3200" dirty="0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81" y="797559"/>
            <a:ext cx="4595749" cy="305837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1294" y="751932"/>
            <a:ext cx="4358244" cy="32101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81914" y="4086766"/>
            <a:ext cx="1092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কৃষক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8002623" y="4086765"/>
            <a:ext cx="1911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ধান কাটার</a:t>
            </a:r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1816926" y="5004896"/>
            <a:ext cx="8734346" cy="172841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যেমন প্রতীক্ষা করে থাকে কৃষকের চঞ্চল চোখ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ধান কাটার রোমাঞ্চকর দিনগুলির জন্যে।</a:t>
            </a: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23627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688" y="1472540"/>
            <a:ext cx="4381995" cy="279725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421" y="1472540"/>
            <a:ext cx="4305239" cy="279725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1344" y="154379"/>
            <a:ext cx="4975761" cy="93815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কবিতার সাথে মিল কর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467105" y="4393870"/>
            <a:ext cx="2054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গরম কাপড়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78826" y="4536374"/>
            <a:ext cx="1282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হে সূর্য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1537421" y="5106390"/>
            <a:ext cx="9387878" cy="153191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হে  সূর্য,তমি তো জানো,</a:t>
            </a:r>
          </a:p>
          <a:p>
            <a:pPr algn="ctr"/>
            <a:r>
              <a:rPr lang="bn-BD" sz="3200" dirty="0" smtClean="0">
                <a:solidFill>
                  <a:schemeClr val="tx1"/>
                </a:solidFill>
              </a:rPr>
              <a:t>আমাদের গরম কাপড়ের কত অভাব!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241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909455" y="1"/>
            <a:ext cx="5153890" cy="878774"/>
          </a:xfrm>
          <a:prstGeom prst="round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কবিতার সাথে মিল কর-</a:t>
            </a:r>
            <a:endParaRPr lang="en-US" sz="32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14" y="1009402"/>
            <a:ext cx="4521592" cy="27194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2047" y="1009402"/>
            <a:ext cx="4785756" cy="27194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62249" y="3859477"/>
            <a:ext cx="1294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খড়কুটো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790213" y="3859478"/>
            <a:ext cx="15319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কান ঢাকা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876301" y="4690753"/>
            <a:ext cx="8775865" cy="17694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সারারাত খড়কুটো জ্বালিয়ে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এক টুকরো কাপড়ে কান ঢেকে,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613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2" y="163780"/>
            <a:ext cx="3830225" cy="18193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372" y="163780"/>
            <a:ext cx="3883232" cy="181939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1172" y="2694386"/>
            <a:ext cx="3830225" cy="18968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31644" r="27342"/>
          <a:stretch/>
        </p:blipFill>
        <p:spPr>
          <a:xfrm>
            <a:off x="6441372" y="2694387"/>
            <a:ext cx="3889169" cy="18968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13442" y="2107950"/>
            <a:ext cx="21256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শীতের রাত্র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623958" y="2137558"/>
            <a:ext cx="21494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সকালের রোদ্দুর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864704" y="4580988"/>
            <a:ext cx="1223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সোনা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7517081" y="4591284"/>
            <a:ext cx="225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dirty="0" smtClean="0"/>
              <a:t>এক টুকরো রোদ্দুর</a:t>
            </a:r>
            <a:endParaRPr lang="en-US" sz="2000" dirty="0"/>
          </a:p>
        </p:txBody>
      </p:sp>
      <p:sp>
        <p:nvSpPr>
          <p:cNvPr id="12" name="Rectangle 11"/>
          <p:cNvSpPr/>
          <p:nvPr/>
        </p:nvSpPr>
        <p:spPr>
          <a:xfrm>
            <a:off x="1852551" y="5042653"/>
            <a:ext cx="8775865" cy="1815348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কত কষ্টে আমরা শীত আটকাই!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সকালের এক টুকরো রোদ্দুর –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এক টুকরো সোনার চেয়েও মনে হয় দামি।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ঘর ছেড়ে আমরা এদিক ওদিকে যাই-</a:t>
            </a:r>
          </a:p>
          <a:p>
            <a:pPr algn="ctr"/>
            <a:r>
              <a:rPr lang="bn-BD" sz="2000" dirty="0" smtClean="0">
                <a:solidFill>
                  <a:schemeClr val="tx1"/>
                </a:solidFill>
              </a:rPr>
              <a:t>এক টুকরো রোদ্দুরের তৃষ্ণায়। 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44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54"/>
          <a:stretch/>
        </p:blipFill>
        <p:spPr>
          <a:xfrm>
            <a:off x="551769" y="2958367"/>
            <a:ext cx="4381995" cy="3146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69" y="95003"/>
            <a:ext cx="4970257" cy="23401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93104" y="2435147"/>
            <a:ext cx="15437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হে সূর্য! </a:t>
            </a:r>
            <a:endParaRPr lang="en-US" sz="2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183" y="95004"/>
            <a:ext cx="4744192" cy="23401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93104" y="6218142"/>
            <a:ext cx="1820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উলঙ্গ ছেলে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885216" y="2565070"/>
            <a:ext cx="203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স্যাঁতসেঁতে ঘর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522026" y="3372592"/>
            <a:ext cx="6507678" cy="304008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হে সর্য!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তুমি আমাদের স্যাঁতসেঁতে ভিজে ঘরে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উত্তাপ আর আলো দিও,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আর উত্তাপ দিও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রাস্তার ধারের ঐ উলঙ্গ ছেলেটাকে।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205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834" y="235155"/>
            <a:ext cx="4239924" cy="253179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03300" y="3004456"/>
            <a:ext cx="9086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হে সূর্য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151" y="235155"/>
            <a:ext cx="4928259" cy="253179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57704" y="2945081"/>
            <a:ext cx="18644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dirty="0" smtClean="0"/>
              <a:t>জলন্ত অগ্নিপিন্ড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496291" y="3859481"/>
            <a:ext cx="9144000" cy="254131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হে সূর্য!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তুমি আমাদের উত্তাপ দিও-</a:t>
            </a: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শুনেছি,তুমি এক জলন্ত অগ্নিপিন্ড,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69474" y="83127"/>
            <a:ext cx="2968831" cy="961902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দলীয় কাজ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11" t="30224" r="21606"/>
          <a:stretch/>
        </p:blipFill>
        <p:spPr>
          <a:xfrm>
            <a:off x="190005" y="1710046"/>
            <a:ext cx="4928260" cy="484513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76405" y="1947553"/>
            <a:ext cx="6080166" cy="4108863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প্রশ্ন:দারিদ্র্য কখনোই মানুষকে মহৎ করতে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পারে না।–এর পক্ষে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এবং বিপক্ষে প্রত্যেক দল পাঁচটি করে বাক্য লিখ।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80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851071" y="142503"/>
            <a:ext cx="2933205" cy="997527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মূল্যায়ন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8791" y="1484416"/>
            <a:ext cx="9737766" cy="478575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ক)প্রার্থী কবিতাটি কোন কাব্য গ্রন্থ থেকে নেওয়া হয়েছে?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খ)সকালের এক টুকরো রোদকে কার সাথে তুলনা করেছেন?</a:t>
            </a:r>
          </a:p>
          <a:p>
            <a:pPr algn="ctr"/>
            <a:endParaRPr lang="bn-BD" sz="2800" dirty="0" smtClean="0">
              <a:solidFill>
                <a:schemeClr val="tx1"/>
              </a:solidFill>
            </a:endParaRPr>
          </a:p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গ) ‘অগ্নিপিন্ড’অর্থ কি?</a:t>
            </a:r>
          </a:p>
          <a:p>
            <a:pPr algn="ctr"/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1469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096987" y="83127"/>
            <a:ext cx="3111335" cy="1068779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বাড়ীর কাজ</a:t>
            </a:r>
            <a:endParaRPr lang="en-US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3179" y="1246909"/>
            <a:ext cx="8431481" cy="43226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3178" y="5664529"/>
            <a:ext cx="8431481" cy="92627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ধনী-দরিদ্র বিচারে মানুষের মূল্যায়ন হতে পারে না-এর উপর দশটি 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বাক্য লিখে আনবে।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598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66951" y="118753"/>
            <a:ext cx="6614555" cy="1306286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পাঠে আন্তরিক সহযোগীতার জন্য ধন্যবাদ</a:t>
            </a:r>
            <a:endParaRPr lang="en-US" sz="32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656" y="1567544"/>
            <a:ext cx="10569038" cy="529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72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594"/>
            <a:ext cx="12192000" cy="6857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5078681" y="154380"/>
            <a:ext cx="2755076" cy="855024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পরিচিতি</a:t>
            </a:r>
            <a:endParaRPr lang="en-US" sz="36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096" y="1206869"/>
            <a:ext cx="1873091" cy="194458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5632" y="3562675"/>
            <a:ext cx="687581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শাহনাজ আক্তার (এম.এ,এম.এড)</a:t>
            </a:r>
          </a:p>
          <a:p>
            <a:r>
              <a:rPr lang="bn-BD" sz="3200" dirty="0" smtClean="0"/>
              <a:t>সিনিয়র শিক্ষক (বাংলা)</a:t>
            </a:r>
          </a:p>
          <a:p>
            <a:r>
              <a:rPr lang="bn-BD" sz="3200" dirty="0" smtClean="0"/>
              <a:t>কোনাবাড়ী এম এ কুদ্দুছ উচ্চ বিদ্যালয়</a:t>
            </a:r>
          </a:p>
          <a:p>
            <a:r>
              <a:rPr lang="bn-BD" sz="3200" dirty="0" smtClean="0"/>
              <a:t>গাজীপুর সদর,গাজীপুর।</a:t>
            </a:r>
          </a:p>
          <a:p>
            <a:r>
              <a:rPr lang="bn-BD" sz="2400" dirty="0" smtClean="0">
                <a:solidFill>
                  <a:srgbClr val="0070C0"/>
                </a:solidFill>
              </a:rPr>
              <a:t>ইমেইল:</a:t>
            </a:r>
            <a:r>
              <a:rPr lang="en-US" sz="2400" dirty="0" smtClean="0">
                <a:solidFill>
                  <a:srgbClr val="0070C0"/>
                </a:solidFill>
              </a:rPr>
              <a:t>shahnazakternomi@gmail.com</a:t>
            </a:r>
          </a:p>
          <a:p>
            <a:r>
              <a:rPr lang="bn-BD" sz="2400" dirty="0" smtClean="0">
                <a:solidFill>
                  <a:srgbClr val="0070C0"/>
                </a:solidFill>
              </a:rPr>
              <a:t>মোবাইল:01717871696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33757" y="3562675"/>
            <a:ext cx="417219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সাহিত্য কণিকা</a:t>
            </a:r>
          </a:p>
          <a:p>
            <a:r>
              <a:rPr lang="bn-BD" sz="3200" dirty="0" smtClean="0"/>
              <a:t>অষ্টম-শ্রেণি</a:t>
            </a:r>
          </a:p>
          <a:p>
            <a:r>
              <a:rPr lang="bn-BD" sz="3200" dirty="0" smtClean="0"/>
              <a:t>বিষয়-কবিতা</a:t>
            </a:r>
          </a:p>
          <a:p>
            <a:r>
              <a:rPr lang="bn-BD" sz="3200" dirty="0" smtClean="0"/>
              <a:t>মোট শিক্ষার্থী-৫০জন</a:t>
            </a:r>
          </a:p>
          <a:p>
            <a:r>
              <a:rPr lang="bn-BD" sz="3200" dirty="0" smtClean="0"/>
              <a:t>সময়-৪৫মিনিট</a:t>
            </a:r>
            <a:endParaRPr lang="en-US" sz="3200" dirty="0"/>
          </a:p>
        </p:txBody>
      </p:sp>
      <p:sp>
        <p:nvSpPr>
          <p:cNvPr id="9" name="Rectangle 8"/>
          <p:cNvSpPr/>
          <p:nvPr/>
        </p:nvSpPr>
        <p:spPr>
          <a:xfrm>
            <a:off x="3663538" y="2481944"/>
            <a:ext cx="1704109" cy="6650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শিক্ষক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645236" y="2481945"/>
            <a:ext cx="1674421" cy="6695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002060"/>
                </a:solidFill>
              </a:rPr>
              <a:t>পাঠ</a:t>
            </a:r>
            <a:endParaRPr lang="en-US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1501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53455" cy="676893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659" y="1520043"/>
            <a:ext cx="4239491" cy="319446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18805" y="130629"/>
            <a:ext cx="8502733" cy="92627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নিচের চিত্র দেখ ও চিন্তা করে বলো তারা কি করছে-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044" y="1520043"/>
            <a:ext cx="4797631" cy="31944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03515" y="4916033"/>
            <a:ext cx="9737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প্রার্থী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8158347" y="4956889"/>
            <a:ext cx="8550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প্রার্থী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1270660" y="5681638"/>
            <a:ext cx="9714016" cy="992294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/>
              <a:t>নিশ্চয় বলবে প্রার্থনা করছে। হ্যাঁ, আর যারা প্রার্থনা করে তারাই হলো প্রার্থী।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9009325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689" y="-213756"/>
            <a:ext cx="12191999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126676" y="-130628"/>
            <a:ext cx="3930732" cy="105690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আজকের পাঠ</a:t>
            </a:r>
            <a:endParaRPr lang="en-US" sz="44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32317" y="4987637"/>
            <a:ext cx="1977242" cy="8431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প্রার্থী</a:t>
            </a:r>
            <a:endParaRPr lang="en-US" sz="44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455" y="1211283"/>
            <a:ext cx="6365174" cy="362197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72696" y="4987636"/>
            <a:ext cx="2517569" cy="84314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</a:rPr>
              <a:t>সুকান্ত ভট্টাচার্য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876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053455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30436" y="106878"/>
            <a:ext cx="2992582" cy="90252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শিখন ফল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52552" y="1674421"/>
            <a:ext cx="723207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এই পাঠ শেষে শিক্ষার্থীরা-</a:t>
            </a:r>
          </a:p>
          <a:p>
            <a:endParaRPr lang="bn-BD" sz="2800" dirty="0"/>
          </a:p>
          <a:p>
            <a:r>
              <a:rPr lang="bn-BD" sz="2400" dirty="0" smtClean="0"/>
              <a:t>কবি সম্পর্কে বলতে পারবে।</a:t>
            </a:r>
          </a:p>
          <a:p>
            <a:r>
              <a:rPr lang="bn-BD" sz="2400" dirty="0" smtClean="0"/>
              <a:t>নতুন শব্দের অর্থ বলতে পারবে।</a:t>
            </a:r>
          </a:p>
          <a:p>
            <a:r>
              <a:rPr lang="bn-BD" sz="2400" dirty="0" smtClean="0"/>
              <a:t>অবেহেলিত মানুষের প্রতি মমত্ববোধ জাগ্রত হবে।</a:t>
            </a:r>
          </a:p>
          <a:p>
            <a:r>
              <a:rPr lang="bn-BD" sz="2400" dirty="0" smtClean="0"/>
              <a:t>মানুষের দু:খ দুর্দশায় ব্যথিত হবে।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49930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1999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4239491" cy="665018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/>
              <a:t>কবি সম্পর্কে জেনে নেই</a:t>
            </a:r>
            <a:endParaRPr lang="en-US" sz="280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944168274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7013" y="2351314"/>
            <a:ext cx="2125683" cy="210193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87830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128" y="0"/>
            <a:ext cx="12192000" cy="68580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498768" y="71251"/>
            <a:ext cx="3837709" cy="78377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শব্দার্থ দেখে নেই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t="21825" r="17853"/>
          <a:stretch/>
        </p:blipFill>
        <p:spPr>
          <a:xfrm>
            <a:off x="4667003" y="926274"/>
            <a:ext cx="3429990" cy="165067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77591" y="1520776"/>
            <a:ext cx="866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প্রার্থী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8336477" y="1413164"/>
            <a:ext cx="21019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প্রার্থনাকারী</a:t>
            </a:r>
            <a:endParaRPr lang="en-US" sz="28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004" y="2730582"/>
            <a:ext cx="3429989" cy="139683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77591" y="3087584"/>
            <a:ext cx="13894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হিমশীতল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8096993" y="3087584"/>
            <a:ext cx="33270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তুষারের মতো ঠান্ডা</a:t>
            </a:r>
            <a:endParaRPr lang="en-US" sz="28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881" y="4498707"/>
            <a:ext cx="3323111" cy="174307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3004457" y="5106390"/>
            <a:ext cx="14943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/>
              <a:t>অগ্নিপিন্ড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8514608" y="4928260"/>
            <a:ext cx="25175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আগুনের গোলা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757601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4037611" y="83127"/>
            <a:ext cx="3348842" cy="902525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একক কাজ</a:t>
            </a:r>
            <a:endParaRPr 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0" r="7320" b="23088"/>
          <a:stretch/>
        </p:blipFill>
        <p:spPr>
          <a:xfrm rot="10800000">
            <a:off x="130628" y="1163782"/>
            <a:ext cx="5605153" cy="54626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0" y="1874727"/>
            <a:ext cx="5854535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কবি কত বছর বয়সে মারা যান?</a:t>
            </a:r>
          </a:p>
          <a:p>
            <a:endParaRPr lang="bn-BD" sz="2800" dirty="0" smtClean="0"/>
          </a:p>
          <a:p>
            <a:r>
              <a:rPr lang="bn-BD" sz="2800" dirty="0" smtClean="0"/>
              <a:t>অগ্নিপিন্ড শব্দের অর্থ কী?</a:t>
            </a:r>
          </a:p>
          <a:p>
            <a:endParaRPr lang="bn-BD" sz="2800" dirty="0" smtClean="0"/>
          </a:p>
          <a:p>
            <a:r>
              <a:rPr lang="bn-BD" sz="2800" dirty="0" smtClean="0"/>
              <a:t>কবি কোন রোগে আক্রান্ত হন?</a:t>
            </a:r>
          </a:p>
          <a:p>
            <a:endParaRPr lang="bn-BD" sz="2800" dirty="0" smtClean="0"/>
          </a:p>
          <a:p>
            <a:r>
              <a:rPr lang="bn-BD" sz="2800" dirty="0" smtClean="0"/>
              <a:t>তাঁর রচিত দুটি কাব্যগ্রন্থের নাম বল?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255540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4552207" y="1"/>
            <a:ext cx="3087585" cy="866899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</a:rPr>
              <a:t>আদর্শ পাঠ</a:t>
            </a:r>
            <a:endParaRPr lang="en-US" sz="36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" t="21199" r="5549"/>
          <a:stretch/>
        </p:blipFill>
        <p:spPr>
          <a:xfrm>
            <a:off x="130628" y="1199408"/>
            <a:ext cx="5130141" cy="53082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1910" y="1199408"/>
            <a:ext cx="2678319" cy="19683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5939" y="1199408"/>
            <a:ext cx="2800350" cy="196833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163294" y="3313216"/>
            <a:ext cx="1686296" cy="48688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হে সূর্য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547761" y="3336966"/>
            <a:ext cx="1531917" cy="4275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dirty="0" smtClean="0"/>
              <a:t>শীতের সূর্য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5681910" y="4061361"/>
            <a:ext cx="6193415" cy="25650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হে সূর্য! শীতের সূর্য!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হিমশীতল সুদীর্ঘ রাত তোমার প্রতীক্ষায়</a:t>
            </a:r>
          </a:p>
          <a:p>
            <a:pPr algn="ctr"/>
            <a:r>
              <a:rPr lang="bn-BD" sz="2400" dirty="0" smtClean="0">
                <a:solidFill>
                  <a:schemeClr val="tx1"/>
                </a:solidFill>
              </a:rPr>
              <a:t>আমরা থাকি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78755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405</Words>
  <Application>Microsoft Office PowerPoint</Application>
  <PresentationFormat>Widescreen</PresentationFormat>
  <Paragraphs>121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Shahnaz Akter</dc:creator>
  <cp:lastModifiedBy>Shahnaz Akter</cp:lastModifiedBy>
  <cp:revision>44</cp:revision>
  <dcterms:created xsi:type="dcterms:W3CDTF">2019-11-26T16:09:03Z</dcterms:created>
  <dcterms:modified xsi:type="dcterms:W3CDTF">2019-12-08T16:13:59Z</dcterms:modified>
</cp:coreProperties>
</file>