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0" r:id="rId6"/>
    <p:sldId id="258" r:id="rId7"/>
    <p:sldId id="262" r:id="rId8"/>
    <p:sldId id="263" r:id="rId9"/>
    <p:sldId id="265" r:id="rId10"/>
    <p:sldId id="266" r:id="rId11"/>
    <p:sldId id="267" r:id="rId12"/>
    <p:sldId id="264" r:id="rId13"/>
    <p:sldId id="268" r:id="rId14"/>
    <p:sldId id="269" r:id="rId15"/>
    <p:sldId id="270" r:id="rId16"/>
    <p:sldId id="271" r:id="rId17"/>
    <p:sldId id="273"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660" y="-4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26.jpeg"/></Relationships>
</file>

<file path=ppt/slides/_rels/slide13.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34.jpeg"/><Relationship Id="rId3" Type="http://schemas.openxmlformats.org/officeDocument/2006/relationships/image" Target="../media/image29.jpeg"/><Relationship Id="rId7" Type="http://schemas.openxmlformats.org/officeDocument/2006/relationships/image" Target="../media/image33.jpeg"/><Relationship Id="rId2" Type="http://schemas.openxmlformats.org/officeDocument/2006/relationships/image" Target="../media/image28.jpeg"/><Relationship Id="rId1" Type="http://schemas.openxmlformats.org/officeDocument/2006/relationships/slideLayout" Target="../slideLayouts/slideLayout7.xml"/><Relationship Id="rId6" Type="http://schemas.openxmlformats.org/officeDocument/2006/relationships/image" Target="../media/image32.jpeg"/><Relationship Id="rId5" Type="http://schemas.openxmlformats.org/officeDocument/2006/relationships/image" Target="../media/image31.jpeg"/><Relationship Id="rId10" Type="http://schemas.openxmlformats.org/officeDocument/2006/relationships/image" Target="../media/image36.jpeg"/><Relationship Id="rId4" Type="http://schemas.openxmlformats.org/officeDocument/2006/relationships/image" Target="../media/image30.jpeg"/><Relationship Id="rId9" Type="http://schemas.openxmlformats.org/officeDocument/2006/relationships/image" Target="../media/image35.jpeg"/></Relationships>
</file>

<file path=ppt/slides/_rels/slide15.xml.rels><?xml version="1.0" encoding="UTF-8" standalone="yes"?>
<Relationships xmlns="http://schemas.openxmlformats.org/package/2006/relationships"><Relationship Id="rId8" Type="http://schemas.openxmlformats.org/officeDocument/2006/relationships/image" Target="../media/image41.jpeg"/><Relationship Id="rId13" Type="http://schemas.openxmlformats.org/officeDocument/2006/relationships/image" Target="../media/image46.jpeg"/><Relationship Id="rId3" Type="http://schemas.openxmlformats.org/officeDocument/2006/relationships/image" Target="../media/image38.jpeg"/><Relationship Id="rId7" Type="http://schemas.openxmlformats.org/officeDocument/2006/relationships/image" Target="../media/image40.jpeg"/><Relationship Id="rId12" Type="http://schemas.openxmlformats.org/officeDocument/2006/relationships/image" Target="../media/image45.jpeg"/><Relationship Id="rId2" Type="http://schemas.openxmlformats.org/officeDocument/2006/relationships/image" Target="../media/image37.jpeg"/><Relationship Id="rId1" Type="http://schemas.openxmlformats.org/officeDocument/2006/relationships/slideLayout" Target="../slideLayouts/slideLayout7.xml"/><Relationship Id="rId6" Type="http://schemas.openxmlformats.org/officeDocument/2006/relationships/image" Target="../media/image33.jpeg"/><Relationship Id="rId11" Type="http://schemas.openxmlformats.org/officeDocument/2006/relationships/image" Target="../media/image44.jpeg"/><Relationship Id="rId5" Type="http://schemas.openxmlformats.org/officeDocument/2006/relationships/image" Target="../media/image26.jpeg"/><Relationship Id="rId10" Type="http://schemas.openxmlformats.org/officeDocument/2006/relationships/image" Target="../media/image43.jpeg"/><Relationship Id="rId4" Type="http://schemas.openxmlformats.org/officeDocument/2006/relationships/image" Target="../media/image39.jpeg"/><Relationship Id="rId9" Type="http://schemas.openxmlformats.org/officeDocument/2006/relationships/image" Target="../media/image42.jpeg"/><Relationship Id="rId14" Type="http://schemas.openxmlformats.org/officeDocument/2006/relationships/image" Target="../media/image36.jpeg"/></Relationships>
</file>

<file path=ppt/slides/_rels/slide16.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4.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4.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6" name="Picture 2" descr="C:\Users\i\Downloads\images (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463" y="757498"/>
            <a:ext cx="8622789" cy="534300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56358" y="2514600"/>
            <a:ext cx="7239000" cy="1371600"/>
          </a:xfrm>
          <a:prstGeom prst="rect">
            <a:avLst/>
          </a:prstGeom>
          <a:noFill/>
        </p:spPr>
        <p:txBody>
          <a:bodyPr wrap="square" rtlCol="0">
            <a:prstTxWarp prst="textPlain">
              <a:avLst/>
            </a:prstTxWarp>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bn-IN"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 pitchFamily="2" charset="0"/>
                <a:cs typeface="Nikosh" pitchFamily="2" charset="0"/>
              </a:rPr>
              <a:t>মাল্টিমিডিয়া ক্লাস রুমে সবাইকে স্বাগতম </a:t>
            </a:r>
            <a:endParaRPr 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Nikosh" pitchFamily="2" charset="0"/>
              <a:cs typeface="Nikosh" pitchFamily="2" charset="0"/>
            </a:endParaRPr>
          </a:p>
        </p:txBody>
      </p:sp>
    </p:spTree>
    <p:extLst>
      <p:ext uri="{BB962C8B-B14F-4D97-AF65-F5344CB8AC3E}">
        <p14:creationId xmlns:p14="http://schemas.microsoft.com/office/powerpoint/2010/main" val="241574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2745758" y="380999"/>
            <a:ext cx="2895600" cy="584775"/>
          </a:xfrm>
          <a:prstGeom prst="rect">
            <a:avLst/>
          </a:prstGeom>
          <a:noFill/>
        </p:spPr>
        <p:txBody>
          <a:bodyPr wrap="square" rtlCol="0">
            <a:spAutoFit/>
          </a:bodyPr>
          <a:lstStyle/>
          <a:p>
            <a:pPr algn="ctr"/>
            <a:r>
              <a:rPr lang="bn-IN" sz="3200" dirty="0" smtClean="0">
                <a:latin typeface="Nikosh" pitchFamily="2" charset="0"/>
                <a:cs typeface="Nikosh" pitchFamily="2" charset="0"/>
              </a:rPr>
              <a:t>প্রোটিন বা আমিষ </a:t>
            </a:r>
            <a:endParaRPr lang="en-US" sz="3200" dirty="0">
              <a:latin typeface="Nikosh" pitchFamily="2" charset="0"/>
              <a:cs typeface="Nikosh" pitchFamily="2" charset="0"/>
            </a:endParaRPr>
          </a:p>
        </p:txBody>
      </p:sp>
      <p:pic>
        <p:nvPicPr>
          <p:cNvPr id="3074" name="Picture 2" descr="C:\Users\i\Downloads\download (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8174" y="762862"/>
            <a:ext cx="1897652" cy="142140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i\Downloads\download (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199" y="825866"/>
            <a:ext cx="1295401" cy="129540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i\Downloads\images (6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9014" y="2041953"/>
            <a:ext cx="1869571" cy="914401"/>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i\Downloads\images (5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698787"/>
            <a:ext cx="1700893" cy="9525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i\Downloads\images (6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7619" y="1473567"/>
            <a:ext cx="1660038" cy="90946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i\Downloads\download (3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 y="1585586"/>
            <a:ext cx="1517363" cy="91356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81000" y="2540168"/>
            <a:ext cx="3890058" cy="461665"/>
          </a:xfrm>
          <a:prstGeom prst="rect">
            <a:avLst/>
          </a:prstGeom>
          <a:noFill/>
        </p:spPr>
        <p:txBody>
          <a:bodyPr wrap="square" rtlCol="0">
            <a:spAutoFit/>
          </a:bodyPr>
          <a:lstStyle/>
          <a:p>
            <a:r>
              <a:rPr lang="bn-IN" sz="2400" dirty="0" smtClean="0">
                <a:latin typeface="Nikosh" pitchFamily="2" charset="0"/>
                <a:cs typeface="Nikosh" pitchFamily="2" charset="0"/>
              </a:rPr>
              <a:t>প্রাণিজ প্রোটিন </a:t>
            </a:r>
            <a:endParaRPr lang="en-US" sz="2400" dirty="0">
              <a:latin typeface="Nikosh" pitchFamily="2" charset="0"/>
              <a:cs typeface="Nikosh" pitchFamily="2" charset="0"/>
            </a:endParaRPr>
          </a:p>
        </p:txBody>
      </p:sp>
      <p:sp>
        <p:nvSpPr>
          <p:cNvPr id="4" name="TextBox 3"/>
          <p:cNvSpPr txBox="1"/>
          <p:nvPr/>
        </p:nvSpPr>
        <p:spPr>
          <a:xfrm>
            <a:off x="6477000" y="2956354"/>
            <a:ext cx="2133600" cy="461665"/>
          </a:xfrm>
          <a:prstGeom prst="rect">
            <a:avLst/>
          </a:prstGeom>
          <a:noFill/>
        </p:spPr>
        <p:txBody>
          <a:bodyPr wrap="square" rtlCol="0">
            <a:spAutoFit/>
          </a:bodyPr>
          <a:lstStyle/>
          <a:p>
            <a:r>
              <a:rPr lang="bn-IN" sz="2400" dirty="0" smtClean="0">
                <a:latin typeface="Nikosh" pitchFamily="2" charset="0"/>
                <a:cs typeface="Nikosh" pitchFamily="2" charset="0"/>
              </a:rPr>
              <a:t>উদ্ভিজ্জ প্রোটিন </a:t>
            </a:r>
            <a:endParaRPr lang="en-US" sz="2400" dirty="0">
              <a:latin typeface="Nikosh" pitchFamily="2" charset="0"/>
              <a:cs typeface="Nikosh" pitchFamily="2" charset="0"/>
            </a:endParaRPr>
          </a:p>
        </p:txBody>
      </p:sp>
      <p:sp>
        <p:nvSpPr>
          <p:cNvPr id="6" name="TextBox 5"/>
          <p:cNvSpPr txBox="1"/>
          <p:nvPr/>
        </p:nvSpPr>
        <p:spPr>
          <a:xfrm>
            <a:off x="491067" y="3248055"/>
            <a:ext cx="2743200" cy="523220"/>
          </a:xfrm>
          <a:prstGeom prst="rect">
            <a:avLst/>
          </a:prstGeom>
          <a:noFill/>
        </p:spPr>
        <p:txBody>
          <a:bodyPr wrap="square" rtlCol="0">
            <a:spAutoFit/>
          </a:bodyPr>
          <a:lstStyle/>
          <a:p>
            <a:r>
              <a:rPr lang="bn-IN" sz="2800" dirty="0" smtClean="0">
                <a:latin typeface="Nikosh" pitchFamily="2" charset="0"/>
                <a:cs typeface="Nikosh" pitchFamily="2" charset="0"/>
              </a:rPr>
              <a:t>প্রোটিনের কাজঃ </a:t>
            </a:r>
            <a:endParaRPr lang="en-US" sz="2800" dirty="0">
              <a:latin typeface="Nikosh" pitchFamily="2" charset="0"/>
              <a:cs typeface="Nikosh" pitchFamily="2" charset="0"/>
            </a:endParaRPr>
          </a:p>
        </p:txBody>
      </p:sp>
      <p:sp>
        <p:nvSpPr>
          <p:cNvPr id="7" name="TextBox 6"/>
          <p:cNvSpPr txBox="1"/>
          <p:nvPr/>
        </p:nvSpPr>
        <p:spPr>
          <a:xfrm>
            <a:off x="726458" y="3771275"/>
            <a:ext cx="7696200" cy="830997"/>
          </a:xfrm>
          <a:prstGeom prst="rect">
            <a:avLst/>
          </a:prstGeom>
          <a:noFill/>
        </p:spPr>
        <p:txBody>
          <a:bodyPr wrap="square" rtlCol="0">
            <a:spAutoFit/>
          </a:bodyPr>
          <a:lstStyle/>
          <a:p>
            <a:pPr marL="342900" indent="-342900">
              <a:buFont typeface="Wingdings" pitchFamily="2" charset="2"/>
              <a:buChar char="Ø"/>
            </a:pPr>
            <a:r>
              <a:rPr lang="bn-IN" sz="2400" dirty="0" smtClean="0">
                <a:latin typeface="Nikosh" pitchFamily="2" charset="0"/>
                <a:cs typeface="Nikosh" pitchFamily="2" charset="0"/>
              </a:rPr>
              <a:t>প্রোটিনের প্রধান কাজ হচ্ছে দেহে বৃদ্ধির জন্য কোষ গঠণ।যেমন-দেহের পেশি,হাড় বা অস্থি, রক্ত কণিকা ইত্যাদি প্রোটিন দ্বারা গঠিত।  </a:t>
            </a:r>
            <a:endParaRPr lang="en-US" sz="2400" dirty="0">
              <a:latin typeface="Nikosh" pitchFamily="2" charset="0"/>
              <a:cs typeface="Nikosh" pitchFamily="2" charset="0"/>
            </a:endParaRPr>
          </a:p>
        </p:txBody>
      </p:sp>
      <p:sp>
        <p:nvSpPr>
          <p:cNvPr id="8" name="TextBox 7"/>
          <p:cNvSpPr txBox="1"/>
          <p:nvPr/>
        </p:nvSpPr>
        <p:spPr>
          <a:xfrm>
            <a:off x="726458" y="4561891"/>
            <a:ext cx="6934200" cy="461665"/>
          </a:xfrm>
          <a:prstGeom prst="rect">
            <a:avLst/>
          </a:prstGeom>
          <a:noFill/>
        </p:spPr>
        <p:txBody>
          <a:bodyPr wrap="square" rtlCol="0">
            <a:spAutoFit/>
          </a:bodyPr>
          <a:lstStyle/>
          <a:p>
            <a:pPr marL="342900" indent="-342900">
              <a:buFont typeface="Wingdings" pitchFamily="2" charset="2"/>
              <a:buChar char="Ø"/>
            </a:pPr>
            <a:r>
              <a:rPr lang="bn-IN" sz="2400" dirty="0" smtClean="0">
                <a:latin typeface="Nikosh" pitchFamily="2" charset="0"/>
                <a:cs typeface="Nikosh" pitchFamily="2" charset="0"/>
              </a:rPr>
              <a:t>দেহে শক্তি উৎপন্ন করা </a:t>
            </a:r>
            <a:endParaRPr lang="en-US" sz="2400" dirty="0">
              <a:latin typeface="Nikosh" pitchFamily="2" charset="0"/>
              <a:cs typeface="Nikosh" pitchFamily="2" charset="0"/>
            </a:endParaRPr>
          </a:p>
        </p:txBody>
      </p:sp>
      <p:sp>
        <p:nvSpPr>
          <p:cNvPr id="9" name="TextBox 8"/>
          <p:cNvSpPr txBox="1"/>
          <p:nvPr/>
        </p:nvSpPr>
        <p:spPr>
          <a:xfrm>
            <a:off x="762000" y="5023556"/>
            <a:ext cx="6781800" cy="461665"/>
          </a:xfrm>
          <a:prstGeom prst="rect">
            <a:avLst/>
          </a:prstGeom>
          <a:noFill/>
        </p:spPr>
        <p:txBody>
          <a:bodyPr wrap="square" rtlCol="0">
            <a:spAutoFit/>
          </a:bodyPr>
          <a:lstStyle/>
          <a:p>
            <a:pPr marL="342900" indent="-342900">
              <a:buFont typeface="Wingdings" pitchFamily="2" charset="2"/>
              <a:buChar char="Ø"/>
            </a:pPr>
            <a:r>
              <a:rPr lang="bn-IN" sz="2400" dirty="0" smtClean="0">
                <a:latin typeface="Nikosh" pitchFamily="2" charset="0"/>
                <a:cs typeface="Nikosh" pitchFamily="2" charset="0"/>
              </a:rPr>
              <a:t>দেহে রোগ প্রতিরোধকারী এন্টিবডি প্রোটিন থেকে তৈরি হয়। </a:t>
            </a:r>
            <a:endParaRPr lang="en-US" sz="2400" dirty="0">
              <a:latin typeface="Nikosh" pitchFamily="2" charset="0"/>
              <a:cs typeface="Nikosh" pitchFamily="2" charset="0"/>
            </a:endParaRPr>
          </a:p>
        </p:txBody>
      </p:sp>
      <p:sp>
        <p:nvSpPr>
          <p:cNvPr id="10" name="TextBox 9"/>
          <p:cNvSpPr txBox="1"/>
          <p:nvPr/>
        </p:nvSpPr>
        <p:spPr>
          <a:xfrm>
            <a:off x="1024985" y="5715001"/>
            <a:ext cx="6937914" cy="523220"/>
          </a:xfrm>
          <a:prstGeom prst="rect">
            <a:avLst/>
          </a:prstGeom>
          <a:noFill/>
        </p:spPr>
        <p:txBody>
          <a:bodyPr wrap="square" rtlCol="0">
            <a:spAutoFit/>
          </a:bodyPr>
          <a:lstStyle/>
          <a:p>
            <a:pPr marL="457200" indent="-457200">
              <a:buFont typeface="Wingdings" pitchFamily="2" charset="2"/>
              <a:buChar char="q"/>
            </a:pPr>
            <a:r>
              <a:rPr lang="bn-IN" sz="2800" dirty="0" smtClean="0">
                <a:latin typeface="Nikosh" pitchFamily="2" charset="0"/>
                <a:cs typeface="Nikosh" pitchFamily="2" charset="0"/>
              </a:rPr>
              <a:t>তরল প্রোটিন উত্তাপে শক্ত হয়ে যায় যেমন – ডিম ।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barn(inVertical)">
                                      <p:cBhvr>
                                        <p:cTn id="7" dur="500"/>
                                        <p:tgtEl>
                                          <p:spTgt spid="307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9"/>
                                        </p:tgtEl>
                                        <p:attrNameLst>
                                          <p:attrName>style.visibility</p:attrName>
                                        </p:attrNameLst>
                                      </p:cBhvr>
                                      <p:to>
                                        <p:strVal val="visible"/>
                                      </p:to>
                                    </p:set>
                                    <p:animEffect transition="in" filter="barn(inVertical)">
                                      <p:cBhvr>
                                        <p:cTn id="12" dur="500"/>
                                        <p:tgtEl>
                                          <p:spTgt spid="307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78"/>
                                        </p:tgtEl>
                                        <p:attrNameLst>
                                          <p:attrName>style.visibility</p:attrName>
                                        </p:attrNameLst>
                                      </p:cBhvr>
                                      <p:to>
                                        <p:strVal val="visible"/>
                                      </p:to>
                                    </p:set>
                                    <p:animEffect transition="in" filter="barn(inVertical)">
                                      <p:cBhvr>
                                        <p:cTn id="17" dur="500"/>
                                        <p:tgtEl>
                                          <p:spTgt spid="307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barn(inVertical)">
                                      <p:cBhvr>
                                        <p:cTn id="22" dur="5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075"/>
                                        </p:tgtEl>
                                        <p:attrNameLst>
                                          <p:attrName>style.visibility</p:attrName>
                                        </p:attrNameLst>
                                      </p:cBhvr>
                                      <p:to>
                                        <p:strVal val="visible"/>
                                      </p:to>
                                    </p:set>
                                    <p:animEffect transition="in" filter="barn(inVertical)">
                                      <p:cBhvr>
                                        <p:cTn id="27" dur="500"/>
                                        <p:tgtEl>
                                          <p:spTgt spid="307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076"/>
                                        </p:tgtEl>
                                        <p:attrNameLst>
                                          <p:attrName>style.visibility</p:attrName>
                                        </p:attrNameLst>
                                      </p:cBhvr>
                                      <p:to>
                                        <p:strVal val="visible"/>
                                      </p:to>
                                    </p:set>
                                    <p:animEffect transition="in" filter="barn(inVertical)">
                                      <p:cBhvr>
                                        <p:cTn id="32" dur="500"/>
                                        <p:tgtEl>
                                          <p:spTgt spid="307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inVertical)">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arn(inVertic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barn(inVertical)">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arn(inVertical)">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barn(inVertical)">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arn(inVertical)">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barn(inVertical)">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16"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 calcmode="lin" valueType="num">
                                      <p:cBhvr>
                                        <p:cTn id="72" dur="500" fill="hold"/>
                                        <p:tgtEl>
                                          <p:spTgt spid="10"/>
                                        </p:tgtEl>
                                        <p:attrNameLst>
                                          <p:attrName>ppt_w</p:attrName>
                                        </p:attrNameLst>
                                      </p:cBhvr>
                                      <p:tavLst>
                                        <p:tav tm="0">
                                          <p:val>
                                            <p:fltVal val="0"/>
                                          </p:val>
                                        </p:tav>
                                        <p:tav tm="100000">
                                          <p:val>
                                            <p:strVal val="#ppt_w"/>
                                          </p:val>
                                        </p:tav>
                                      </p:tavLst>
                                    </p:anim>
                                    <p:anim calcmode="lin" valueType="num">
                                      <p:cBhvr>
                                        <p:cTn id="73" dur="500" fill="hold"/>
                                        <p:tgtEl>
                                          <p:spTgt spid="10"/>
                                        </p:tgtEl>
                                        <p:attrNameLst>
                                          <p:attrName>ppt_h</p:attrName>
                                        </p:attrNameLst>
                                      </p:cBhvr>
                                      <p:tavLst>
                                        <p:tav tm="0">
                                          <p:val>
                                            <p:fltVal val="0"/>
                                          </p:val>
                                        </p:tav>
                                        <p:tav tm="100000">
                                          <p:val>
                                            <p:strVal val="#ppt_h"/>
                                          </p:val>
                                        </p:tav>
                                      </p:tavLst>
                                    </p:anim>
                                    <p:animEffect transition="in" filter="fade">
                                      <p:cBhvr>
                                        <p:cTn id="7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7" name="Picture 3" descr="C:\Users\i\Downloads\download (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58800"/>
            <a:ext cx="2438400" cy="2841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i\Downloads\download (4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90077" y="278027"/>
            <a:ext cx="2143125" cy="315097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i\Downloads\download (4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804862"/>
            <a:ext cx="3141819" cy="20907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38200" y="4667956"/>
            <a:ext cx="8162925" cy="461665"/>
          </a:xfrm>
          <a:prstGeom prst="rect">
            <a:avLst/>
          </a:prstGeom>
          <a:noFill/>
        </p:spPr>
        <p:txBody>
          <a:bodyPr wrap="square" rtlCol="0">
            <a:spAutoFit/>
          </a:bodyPr>
          <a:lstStyle/>
          <a:p>
            <a:pPr marL="342900" indent="-342900">
              <a:buFont typeface="Wingdings" pitchFamily="2" charset="2"/>
              <a:buChar char="Ø"/>
            </a:pPr>
            <a:r>
              <a:rPr lang="bn-IN" sz="2400" dirty="0" smtClean="0">
                <a:latin typeface="Nikosh" pitchFamily="2" charset="0"/>
                <a:cs typeface="Nikosh" pitchFamily="2" charset="0"/>
              </a:rPr>
              <a:t>শিশুদের খাদ্যে প্রোটিনের অভাব ঘটলে কোয়াশিয়রকর রোগ হয়। </a:t>
            </a:r>
            <a:endParaRPr lang="en-US" sz="2400" dirty="0">
              <a:latin typeface="Nikosh" pitchFamily="2" charset="0"/>
              <a:cs typeface="Nikosh" pitchFamily="2" charset="0"/>
            </a:endParaRPr>
          </a:p>
        </p:txBody>
      </p:sp>
      <p:sp>
        <p:nvSpPr>
          <p:cNvPr id="3" name="TextBox 2"/>
          <p:cNvSpPr txBox="1"/>
          <p:nvPr/>
        </p:nvSpPr>
        <p:spPr>
          <a:xfrm>
            <a:off x="860778" y="5129621"/>
            <a:ext cx="6900862" cy="461665"/>
          </a:xfrm>
          <a:prstGeom prst="rect">
            <a:avLst/>
          </a:prstGeom>
          <a:noFill/>
        </p:spPr>
        <p:txBody>
          <a:bodyPr wrap="square" rtlCol="0">
            <a:spAutoFit/>
          </a:bodyPr>
          <a:lstStyle/>
          <a:p>
            <a:pPr marL="342900" indent="-342900">
              <a:buFont typeface="Wingdings" pitchFamily="2" charset="2"/>
              <a:buChar char="Ø"/>
            </a:pPr>
            <a:r>
              <a:rPr lang="bn-IN" sz="2400" dirty="0" smtClean="0">
                <a:latin typeface="Nikosh" pitchFamily="2" charset="0"/>
                <a:cs typeface="Nikosh" pitchFamily="2" charset="0"/>
              </a:rPr>
              <a:t>এ রোগের কারণে দেহের স্বাভাবিক বৃদ্ধি ও গঠণ বাধাগ্রস্ত হয়। </a:t>
            </a:r>
            <a:endParaRPr lang="en-US" sz="2400" dirty="0">
              <a:latin typeface="Nikosh" pitchFamily="2" charset="0"/>
              <a:cs typeface="Nikosh" pitchFamily="2" charset="0"/>
            </a:endParaRPr>
          </a:p>
        </p:txBody>
      </p:sp>
      <p:sp>
        <p:nvSpPr>
          <p:cNvPr id="4" name="TextBox 3"/>
          <p:cNvSpPr txBox="1"/>
          <p:nvPr/>
        </p:nvSpPr>
        <p:spPr>
          <a:xfrm>
            <a:off x="860778" y="5591286"/>
            <a:ext cx="6477000" cy="461665"/>
          </a:xfrm>
          <a:prstGeom prst="rect">
            <a:avLst/>
          </a:prstGeom>
          <a:noFill/>
        </p:spPr>
        <p:txBody>
          <a:bodyPr wrap="square" rtlCol="0">
            <a:spAutoFit/>
          </a:bodyPr>
          <a:lstStyle/>
          <a:p>
            <a:pPr marL="342900" indent="-342900">
              <a:buFont typeface="Wingdings" pitchFamily="2" charset="2"/>
              <a:buChar char="Ø"/>
            </a:pPr>
            <a:r>
              <a:rPr lang="bn-IN" sz="2400" dirty="0" smtClean="0">
                <a:latin typeface="Nikosh" pitchFamily="2" charset="0"/>
                <a:cs typeface="Nikosh" pitchFamily="2" charset="0"/>
              </a:rPr>
              <a:t>শিশুদের বৃদ্ধি বাধাগ্রস্ত হলে শিশু পুষ্টিহীনতা বা অপুষ্টিতে ভোগে। </a:t>
            </a:r>
            <a:endParaRPr lang="en-US" sz="2400" dirty="0">
              <a:latin typeface="Nikosh" pitchFamily="2" charset="0"/>
              <a:cs typeface="Nikosh" pitchFamily="2" charset="0"/>
            </a:endParaRPr>
          </a:p>
        </p:txBody>
      </p:sp>
      <p:sp>
        <p:nvSpPr>
          <p:cNvPr id="6" name="TextBox 5"/>
          <p:cNvSpPr txBox="1"/>
          <p:nvPr/>
        </p:nvSpPr>
        <p:spPr>
          <a:xfrm>
            <a:off x="2133600" y="3200400"/>
            <a:ext cx="4419600" cy="461665"/>
          </a:xfrm>
          <a:prstGeom prst="rect">
            <a:avLst/>
          </a:prstGeom>
          <a:noFill/>
        </p:spPr>
        <p:txBody>
          <a:bodyPr wrap="square" rtlCol="0">
            <a:spAutoFit/>
          </a:bodyPr>
          <a:lstStyle/>
          <a:p>
            <a:r>
              <a:rPr lang="bn-IN" sz="2400" dirty="0" smtClean="0">
                <a:latin typeface="Nikosh" pitchFamily="2" charset="0"/>
                <a:cs typeface="Nikosh" pitchFamily="2" charset="0"/>
              </a:rPr>
              <a:t>এগুলো হচ্ছে প্রোটিনের অভাবজনিত সমস্যা </a:t>
            </a:r>
            <a:endParaRPr lang="en-US" sz="2400" dirty="0">
              <a:latin typeface="Nikosh" pitchFamily="2" charset="0"/>
              <a:cs typeface="Nikosh" pitchFamily="2" charset="0"/>
            </a:endParaRPr>
          </a:p>
        </p:txBody>
      </p:sp>
      <p:sp>
        <p:nvSpPr>
          <p:cNvPr id="7" name="TextBox 6"/>
          <p:cNvSpPr txBox="1"/>
          <p:nvPr/>
        </p:nvSpPr>
        <p:spPr>
          <a:xfrm>
            <a:off x="3200400" y="278027"/>
            <a:ext cx="2895600" cy="523220"/>
          </a:xfrm>
          <a:prstGeom prst="rect">
            <a:avLst/>
          </a:prstGeom>
          <a:noFill/>
        </p:spPr>
        <p:txBody>
          <a:bodyPr wrap="square" rtlCol="0">
            <a:spAutoFit/>
          </a:bodyPr>
          <a:lstStyle/>
          <a:p>
            <a:pPr algn="ctr"/>
            <a:r>
              <a:rPr lang="bn-IN" sz="2800" b="1" dirty="0" smtClean="0">
                <a:latin typeface="Nikosh" pitchFamily="2" charset="0"/>
                <a:cs typeface="Nikosh" pitchFamily="2" charset="0"/>
              </a:rPr>
              <a:t>চিত্রগুলো লক্ষ্য কর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barn(inVertical)">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barn(inVertical)">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inVertical)">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barn(inVertical)">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barn(inVertical)">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descr="C:\Users\i\Downloads\download (3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22" y="343189"/>
            <a:ext cx="262890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i\Downloads\download (3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6822" y="965755"/>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i\Downloads\images (5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724" y="2146829"/>
            <a:ext cx="2370076" cy="128217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i\Downloads\download (3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1200" y="566319"/>
            <a:ext cx="2660057" cy="14573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9239" y="2770982"/>
            <a:ext cx="990600" cy="461665"/>
          </a:xfrm>
          <a:prstGeom prst="rect">
            <a:avLst/>
          </a:prstGeom>
          <a:noFill/>
        </p:spPr>
        <p:txBody>
          <a:bodyPr wrap="square" rtlCol="0">
            <a:spAutoFit/>
          </a:bodyPr>
          <a:lstStyle/>
          <a:p>
            <a:r>
              <a:rPr lang="bn-IN" sz="2400" dirty="0" smtClean="0">
                <a:latin typeface="Nikosh" pitchFamily="2" charset="0"/>
                <a:cs typeface="Nikosh" pitchFamily="2" charset="0"/>
              </a:rPr>
              <a:t>চিনি </a:t>
            </a:r>
            <a:endParaRPr lang="en-US" sz="2400" dirty="0">
              <a:latin typeface="Nikosh" pitchFamily="2" charset="0"/>
              <a:cs typeface="Nikosh" pitchFamily="2" charset="0"/>
            </a:endParaRPr>
          </a:p>
        </p:txBody>
      </p:sp>
      <p:sp>
        <p:nvSpPr>
          <p:cNvPr id="4" name="TextBox 3"/>
          <p:cNvSpPr txBox="1"/>
          <p:nvPr/>
        </p:nvSpPr>
        <p:spPr>
          <a:xfrm>
            <a:off x="2998258" y="2597034"/>
            <a:ext cx="259715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ভাত </a:t>
            </a:r>
            <a:endParaRPr lang="en-US" sz="2400" dirty="0">
              <a:latin typeface="Nikosh" pitchFamily="2" charset="0"/>
              <a:cs typeface="Nikosh" pitchFamily="2" charset="0"/>
            </a:endParaRPr>
          </a:p>
        </p:txBody>
      </p:sp>
      <p:sp>
        <p:nvSpPr>
          <p:cNvPr id="6" name="TextBox 5"/>
          <p:cNvSpPr txBox="1"/>
          <p:nvPr/>
        </p:nvSpPr>
        <p:spPr>
          <a:xfrm>
            <a:off x="505939" y="1809748"/>
            <a:ext cx="14478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আলু </a:t>
            </a:r>
            <a:endParaRPr lang="en-US" sz="2400" dirty="0">
              <a:latin typeface="Nikosh" pitchFamily="2" charset="0"/>
              <a:cs typeface="Nikosh" pitchFamily="2" charset="0"/>
            </a:endParaRPr>
          </a:p>
        </p:txBody>
      </p:sp>
      <p:sp>
        <p:nvSpPr>
          <p:cNvPr id="7" name="TextBox 6"/>
          <p:cNvSpPr txBox="1"/>
          <p:nvPr/>
        </p:nvSpPr>
        <p:spPr>
          <a:xfrm>
            <a:off x="6248400" y="1971675"/>
            <a:ext cx="19812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আটা </a:t>
            </a:r>
            <a:endParaRPr lang="en-US" sz="2400" dirty="0">
              <a:latin typeface="Nikosh" pitchFamily="2" charset="0"/>
              <a:cs typeface="Nikosh" pitchFamily="2" charset="0"/>
            </a:endParaRPr>
          </a:p>
        </p:txBody>
      </p:sp>
      <p:sp>
        <p:nvSpPr>
          <p:cNvPr id="8" name="TextBox 7"/>
          <p:cNvSpPr txBox="1"/>
          <p:nvPr/>
        </p:nvSpPr>
        <p:spPr>
          <a:xfrm>
            <a:off x="2590800" y="314324"/>
            <a:ext cx="3657600" cy="584775"/>
          </a:xfrm>
          <a:prstGeom prst="rect">
            <a:avLst/>
          </a:prstGeom>
          <a:noFill/>
        </p:spPr>
        <p:txBody>
          <a:bodyPr wrap="square" rtlCol="0">
            <a:spAutoFit/>
          </a:bodyPr>
          <a:lstStyle/>
          <a:p>
            <a:pPr algn="ctr"/>
            <a:r>
              <a:rPr lang="bn-IN" sz="3200" u="sng" dirty="0" smtClean="0">
                <a:latin typeface="Nikosh" pitchFamily="2" charset="0"/>
                <a:cs typeface="Nikosh" pitchFamily="2" charset="0"/>
              </a:rPr>
              <a:t>শর্করা জাতীয় খাদ্য </a:t>
            </a:r>
            <a:endParaRPr lang="en-US" sz="3200" u="sng" dirty="0">
              <a:latin typeface="Nikosh" pitchFamily="2" charset="0"/>
              <a:cs typeface="Nikosh" pitchFamily="2" charset="0"/>
            </a:endParaRPr>
          </a:p>
        </p:txBody>
      </p:sp>
      <p:sp>
        <p:nvSpPr>
          <p:cNvPr id="9" name="TextBox 8"/>
          <p:cNvSpPr txBox="1"/>
          <p:nvPr/>
        </p:nvSpPr>
        <p:spPr>
          <a:xfrm>
            <a:off x="603199" y="3657600"/>
            <a:ext cx="7945318" cy="1200329"/>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যে সব খাবারে শর্করার পরিমান বেশি থাকে তাকে শর্করা জাতীয় খাদ্য বলে। কেবল মাত্র উদ্ভিজ্জ উৎস থেকে শর্করা পেয়ে থাকি। দৈনন্দিন জীবনে আমরা এ জাতীয় খাদ্যই বেশি খাই। </a:t>
            </a:r>
            <a:endParaRPr lang="en-US" sz="2400" dirty="0">
              <a:latin typeface="Nikosh" pitchFamily="2" charset="0"/>
              <a:cs typeface="Nikosh" pitchFamily="2" charset="0"/>
            </a:endParaRPr>
          </a:p>
        </p:txBody>
      </p:sp>
      <p:sp>
        <p:nvSpPr>
          <p:cNvPr id="10" name="TextBox 9"/>
          <p:cNvSpPr txBox="1"/>
          <p:nvPr/>
        </p:nvSpPr>
        <p:spPr>
          <a:xfrm>
            <a:off x="759939" y="4901091"/>
            <a:ext cx="7924800" cy="523220"/>
          </a:xfrm>
          <a:prstGeom prst="rect">
            <a:avLst/>
          </a:prstGeom>
          <a:noFill/>
        </p:spPr>
        <p:txBody>
          <a:bodyPr wrap="square" rtlCol="0">
            <a:spAutoFit/>
          </a:bodyPr>
          <a:lstStyle/>
          <a:p>
            <a:r>
              <a:rPr lang="bn-IN" sz="2800" dirty="0" smtClean="0">
                <a:latin typeface="Nikosh" pitchFamily="2" charset="0"/>
                <a:cs typeface="Nikosh" pitchFamily="2" charset="0"/>
              </a:rPr>
              <a:t>কাজঃ</a:t>
            </a:r>
            <a:endParaRPr lang="en-US" sz="2800" dirty="0">
              <a:latin typeface="Nikosh" pitchFamily="2" charset="0"/>
              <a:cs typeface="Nikosh" pitchFamily="2" charset="0"/>
            </a:endParaRPr>
          </a:p>
        </p:txBody>
      </p:sp>
      <p:sp>
        <p:nvSpPr>
          <p:cNvPr id="11" name="TextBox 10"/>
          <p:cNvSpPr txBox="1"/>
          <p:nvPr/>
        </p:nvSpPr>
        <p:spPr>
          <a:xfrm>
            <a:off x="1405762" y="5239645"/>
            <a:ext cx="7585838" cy="830997"/>
          </a:xfrm>
          <a:prstGeom prst="rect">
            <a:avLst/>
          </a:prstGeom>
          <a:noFill/>
        </p:spPr>
        <p:txBody>
          <a:bodyPr wrap="square" rtlCol="0">
            <a:spAutoFit/>
          </a:bodyPr>
          <a:lstStyle/>
          <a:p>
            <a:pPr marL="285750" indent="-285750">
              <a:buFont typeface="Wingdings" pitchFamily="2" charset="2"/>
              <a:buChar char="Ø"/>
            </a:pPr>
            <a:r>
              <a:rPr lang="bn-IN" sz="2400" dirty="0" smtClean="0">
                <a:latin typeface="Nikosh" pitchFamily="2" charset="0"/>
                <a:cs typeface="Nikosh" pitchFamily="2" charset="0"/>
              </a:rPr>
              <a:t>শর্করা সহজে হজম হয়, দেহের  কাজ করার শক্তি যোগায় ও তাপ উৎপন্ন করে। </a:t>
            </a:r>
          </a:p>
          <a:p>
            <a:pPr marL="285750" indent="-285750">
              <a:buFont typeface="Wingdings" pitchFamily="2" charset="2"/>
              <a:buChar char="Ø"/>
            </a:pPr>
            <a:r>
              <a:rPr lang="bn-IN" sz="2400" dirty="0" smtClean="0">
                <a:latin typeface="Nikosh" pitchFamily="2" charset="0"/>
                <a:cs typeface="Nikosh" pitchFamily="2" charset="0"/>
              </a:rPr>
              <a:t>শর্করায় বিদ্যমান সেলুলোজ কোষ্ঠকাঠিন্য দূর করে।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barn(inVertical)">
                                      <p:cBhvr>
                                        <p:cTn id="17" dur="5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029"/>
                                        </p:tgtEl>
                                        <p:attrNameLst>
                                          <p:attrName>style.visibility</p:attrName>
                                        </p:attrNameLst>
                                      </p:cBhvr>
                                      <p:to>
                                        <p:strVal val="visible"/>
                                      </p:to>
                                    </p:set>
                                    <p:animEffect transition="in" filter="barn(inVertical)">
                                      <p:cBhvr>
                                        <p:cTn id="27" dur="500"/>
                                        <p:tgtEl>
                                          <p:spTgt spid="102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barn(inVertical)">
                                      <p:cBhvr>
                                        <p:cTn id="32" dur="500"/>
                                        <p:tgtEl>
                                          <p:spTgt spid="1028"/>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arn(inVertic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arn(inVertical)">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1000"/>
                                        <p:tgtEl>
                                          <p:spTgt spid="8"/>
                                        </p:tgtEl>
                                      </p:cBhvr>
                                    </p:animEffect>
                                    <p:anim calcmode="lin" valueType="num">
                                      <p:cBhvr>
                                        <p:cTn id="48" dur="1000" fill="hold"/>
                                        <p:tgtEl>
                                          <p:spTgt spid="8"/>
                                        </p:tgtEl>
                                        <p:attrNameLst>
                                          <p:attrName>ppt_x</p:attrName>
                                        </p:attrNameLst>
                                      </p:cBhvr>
                                      <p:tavLst>
                                        <p:tav tm="0">
                                          <p:val>
                                            <p:strVal val="#ppt_x"/>
                                          </p:val>
                                        </p:tav>
                                        <p:tav tm="100000">
                                          <p:val>
                                            <p:strVal val="#ppt_x"/>
                                          </p:val>
                                        </p:tav>
                                      </p:tavLst>
                                    </p:anim>
                                    <p:anim calcmode="lin" valueType="num">
                                      <p:cBhvr>
                                        <p:cTn id="4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barn(inVertical)">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barn(inVertical)">
                                      <p:cBhvr>
                                        <p:cTn id="59" dur="5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barn(inVertical)">
                                      <p:cBhvr>
                                        <p:cTn id="6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074" name="Picture 2" descr="C:\Users\i\Downloads\download (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5820" y="3182251"/>
            <a:ext cx="3620418" cy="2227949"/>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i\Downloads\images (6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28600"/>
            <a:ext cx="4268972" cy="2514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02178" y="235656"/>
            <a:ext cx="3048000" cy="584775"/>
          </a:xfrm>
          <a:prstGeom prst="rect">
            <a:avLst/>
          </a:prstGeom>
          <a:noFill/>
        </p:spPr>
        <p:txBody>
          <a:bodyPr wrap="square" rtlCol="0">
            <a:spAutoFit/>
          </a:bodyPr>
          <a:lstStyle/>
          <a:p>
            <a:pPr algn="ctr"/>
            <a:r>
              <a:rPr lang="bn-IN" sz="3200" b="1" dirty="0" smtClean="0">
                <a:solidFill>
                  <a:schemeClr val="accent3">
                    <a:lumMod val="40000"/>
                    <a:lumOff val="60000"/>
                  </a:schemeClr>
                </a:solidFill>
                <a:latin typeface="Nikosh" pitchFamily="2" charset="0"/>
                <a:cs typeface="Nikosh" pitchFamily="2" charset="0"/>
              </a:rPr>
              <a:t>জোড়াই কাজ </a:t>
            </a:r>
            <a:endParaRPr lang="en-US" sz="3200" b="1" dirty="0">
              <a:solidFill>
                <a:schemeClr val="accent3">
                  <a:lumMod val="40000"/>
                  <a:lumOff val="60000"/>
                </a:schemeClr>
              </a:solidFill>
              <a:latin typeface="Nikosh" pitchFamily="2" charset="0"/>
              <a:cs typeface="Nikosh" pitchFamily="2" charset="0"/>
            </a:endParaRPr>
          </a:p>
        </p:txBody>
      </p:sp>
      <p:sp>
        <p:nvSpPr>
          <p:cNvPr id="3" name="TextBox 2"/>
          <p:cNvSpPr txBox="1"/>
          <p:nvPr/>
        </p:nvSpPr>
        <p:spPr>
          <a:xfrm>
            <a:off x="762000" y="3429000"/>
            <a:ext cx="4576234" cy="954107"/>
          </a:xfrm>
          <a:prstGeom prst="rect">
            <a:avLst/>
          </a:prstGeom>
          <a:noFill/>
        </p:spPr>
        <p:txBody>
          <a:bodyPr wrap="square" rtlCol="0">
            <a:spAutoFit/>
          </a:bodyPr>
          <a:lstStyle/>
          <a:p>
            <a:pPr marL="342900" indent="-342900">
              <a:buFont typeface="Wingdings" pitchFamily="2" charset="2"/>
              <a:buChar char="q"/>
            </a:pPr>
            <a:r>
              <a:rPr lang="bn-IN" sz="2800" dirty="0" smtClean="0">
                <a:latin typeface="Nikosh" pitchFamily="2" charset="0"/>
                <a:cs typeface="Nikosh" pitchFamily="2" charset="0"/>
              </a:rPr>
              <a:t>স্বাদ ও গুণাগুণ বিচারে খাদ্যকে কয় ভাগেভাগ করা যায় এবং কি কি লিখ। </a:t>
            </a:r>
            <a:endParaRPr lang="en-US" sz="2800" dirty="0">
              <a:latin typeface="Nikosh" pitchFamily="2" charset="0"/>
              <a:cs typeface="Nikosh" pitchFamily="2" charset="0"/>
            </a:endParaRPr>
          </a:p>
        </p:txBody>
      </p:sp>
      <p:sp>
        <p:nvSpPr>
          <p:cNvPr id="4" name="TextBox 3"/>
          <p:cNvSpPr txBox="1"/>
          <p:nvPr/>
        </p:nvSpPr>
        <p:spPr>
          <a:xfrm>
            <a:off x="762000" y="4571999"/>
            <a:ext cx="3959578" cy="954107"/>
          </a:xfrm>
          <a:prstGeom prst="rect">
            <a:avLst/>
          </a:prstGeom>
          <a:noFill/>
        </p:spPr>
        <p:txBody>
          <a:bodyPr wrap="square" rtlCol="0">
            <a:spAutoFit/>
          </a:bodyPr>
          <a:lstStyle/>
          <a:p>
            <a:pPr marL="457200" indent="-457200">
              <a:buFont typeface="Wingdings" pitchFamily="2" charset="2"/>
              <a:buChar char="q"/>
            </a:pPr>
            <a:r>
              <a:rPr lang="bn-IN" sz="2800" dirty="0" smtClean="0">
                <a:latin typeface="Nikosh" pitchFamily="2" charset="0"/>
                <a:cs typeface="Nikosh" pitchFamily="2" charset="0"/>
              </a:rPr>
              <a:t>পাশের চিত্রের খাদ্যগুলো কেন আমাদের প্রয়োজন ব্যাখ্যা কর।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arn(inVertical)">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074"/>
                                        </p:tgtEl>
                                        <p:attrNameLst>
                                          <p:attrName>style.visibility</p:attrName>
                                        </p:attrNameLst>
                                      </p:cBhvr>
                                      <p:to>
                                        <p:strVal val="visible"/>
                                      </p:to>
                                    </p:set>
                                    <p:animEffect transition="in" filter="barn(inVertical)">
                                      <p:cBhvr>
                                        <p:cTn id="18" dur="500"/>
                                        <p:tgtEl>
                                          <p:spTgt spid="307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barn(inVertical)">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098" name="Picture 2" descr="C:\Users\i\Downloads\download (4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681" y="373942"/>
            <a:ext cx="1757719" cy="109548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i\Downloads\download (4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681" y="1883977"/>
            <a:ext cx="1619950" cy="1078003"/>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i\Downloads\download (5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7686" y="1774964"/>
            <a:ext cx="1607901" cy="106610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i\Downloads\download (5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5189" y="3287720"/>
            <a:ext cx="1581586" cy="905285"/>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Users\i\Downloads\download (49).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56967" y="380999"/>
            <a:ext cx="1625660" cy="838882"/>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C:\Users\i\Downloads\images (69).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1837" y="3417037"/>
            <a:ext cx="1558958" cy="980546"/>
          </a:xfrm>
          <a:prstGeom prst="rect">
            <a:avLst/>
          </a:prstGeom>
          <a:noFill/>
          <a:extLst>
            <a:ext uri="{909E8E84-426E-40DD-AFC4-6F175D3DCCD1}">
              <a14:hiddenFill xmlns:a14="http://schemas.microsoft.com/office/drawing/2010/main">
                <a:solidFill>
                  <a:srgbClr val="FFFFFF"/>
                </a:solidFill>
              </a14:hiddenFill>
            </a:ext>
          </a:extLst>
        </p:spPr>
      </p:pic>
      <p:pic>
        <p:nvPicPr>
          <p:cNvPr id="4105" name="Picture 9" descr="C:\Users\i\Downloads\download (45).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3886" y="4862924"/>
            <a:ext cx="1524784" cy="872772"/>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C:\Users\i\Downloads\download (52).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213898" y="4423837"/>
            <a:ext cx="1468729" cy="1049092"/>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descr="C:\Users\i\Downloads\download (53).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144000" y="287114"/>
            <a:ext cx="898271" cy="123688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8635" y="1456266"/>
            <a:ext cx="2367319" cy="461665"/>
          </a:xfrm>
          <a:prstGeom prst="rect">
            <a:avLst/>
          </a:prstGeom>
          <a:noFill/>
        </p:spPr>
        <p:txBody>
          <a:bodyPr wrap="square" rtlCol="0">
            <a:spAutoFit/>
          </a:bodyPr>
          <a:lstStyle/>
          <a:p>
            <a:pPr algn="ctr"/>
            <a:r>
              <a:rPr lang="bn-IN" sz="2400" dirty="0" smtClean="0">
                <a:latin typeface="Nikosh" pitchFamily="2" charset="0"/>
                <a:cs typeface="Nikosh" pitchFamily="2" charset="0"/>
              </a:rPr>
              <a:t> চর্বি </a:t>
            </a:r>
            <a:endParaRPr lang="en-US" sz="2400" dirty="0">
              <a:latin typeface="Nikosh" pitchFamily="2" charset="0"/>
              <a:cs typeface="Nikosh" pitchFamily="2" charset="0"/>
            </a:endParaRPr>
          </a:p>
        </p:txBody>
      </p:sp>
      <p:sp>
        <p:nvSpPr>
          <p:cNvPr id="3" name="TextBox 2"/>
          <p:cNvSpPr txBox="1"/>
          <p:nvPr/>
        </p:nvSpPr>
        <p:spPr>
          <a:xfrm>
            <a:off x="330725" y="2967335"/>
            <a:ext cx="1833967" cy="461665"/>
          </a:xfrm>
          <a:prstGeom prst="rect">
            <a:avLst/>
          </a:prstGeom>
          <a:noFill/>
        </p:spPr>
        <p:txBody>
          <a:bodyPr wrap="square" rtlCol="0">
            <a:spAutoFit/>
          </a:bodyPr>
          <a:lstStyle/>
          <a:p>
            <a:r>
              <a:rPr lang="bn-IN" sz="2400" dirty="0" smtClean="0">
                <a:latin typeface="Nikosh" pitchFamily="2" charset="0"/>
                <a:cs typeface="Nikosh" pitchFamily="2" charset="0"/>
              </a:rPr>
              <a:t>বাটার </a:t>
            </a:r>
            <a:endParaRPr lang="en-US" sz="2400" dirty="0">
              <a:latin typeface="Nikosh" pitchFamily="2" charset="0"/>
              <a:cs typeface="Nikosh" pitchFamily="2" charset="0"/>
            </a:endParaRPr>
          </a:p>
        </p:txBody>
      </p:sp>
      <p:sp>
        <p:nvSpPr>
          <p:cNvPr id="4" name="TextBox 3"/>
          <p:cNvSpPr txBox="1"/>
          <p:nvPr/>
        </p:nvSpPr>
        <p:spPr>
          <a:xfrm>
            <a:off x="161912" y="4423837"/>
            <a:ext cx="1757719"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ঘি </a:t>
            </a:r>
            <a:endParaRPr lang="en-US" sz="2400" dirty="0">
              <a:latin typeface="Nikosh" pitchFamily="2" charset="0"/>
              <a:cs typeface="Nikosh" pitchFamily="2" charset="0"/>
            </a:endParaRPr>
          </a:p>
        </p:txBody>
      </p:sp>
      <p:sp>
        <p:nvSpPr>
          <p:cNvPr id="6" name="TextBox 5"/>
          <p:cNvSpPr txBox="1"/>
          <p:nvPr/>
        </p:nvSpPr>
        <p:spPr>
          <a:xfrm>
            <a:off x="324580" y="5704754"/>
            <a:ext cx="1643396" cy="461665"/>
          </a:xfrm>
          <a:prstGeom prst="rect">
            <a:avLst/>
          </a:prstGeom>
          <a:noFill/>
        </p:spPr>
        <p:txBody>
          <a:bodyPr wrap="square" rtlCol="0">
            <a:spAutoFit/>
          </a:bodyPr>
          <a:lstStyle/>
          <a:p>
            <a:r>
              <a:rPr lang="bn-IN" sz="2400" dirty="0" smtClean="0">
                <a:latin typeface="Nikosh" pitchFamily="2" charset="0"/>
                <a:cs typeface="Nikosh" pitchFamily="2" charset="0"/>
              </a:rPr>
              <a:t>মাছের তেল </a:t>
            </a:r>
            <a:endParaRPr lang="en-US" sz="2400" dirty="0">
              <a:latin typeface="Nikosh" pitchFamily="2" charset="0"/>
              <a:cs typeface="Nikosh" pitchFamily="2" charset="0"/>
            </a:endParaRPr>
          </a:p>
        </p:txBody>
      </p:sp>
      <p:sp>
        <p:nvSpPr>
          <p:cNvPr id="7" name="TextBox 6"/>
          <p:cNvSpPr txBox="1"/>
          <p:nvPr/>
        </p:nvSpPr>
        <p:spPr>
          <a:xfrm>
            <a:off x="7036641" y="1293167"/>
            <a:ext cx="16764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বাদামের তেল </a:t>
            </a:r>
            <a:endParaRPr lang="en-US" sz="2400" dirty="0">
              <a:latin typeface="Nikosh" pitchFamily="2" charset="0"/>
              <a:cs typeface="Nikosh" pitchFamily="2" charset="0"/>
            </a:endParaRPr>
          </a:p>
        </p:txBody>
      </p:sp>
      <p:sp>
        <p:nvSpPr>
          <p:cNvPr id="8" name="TextBox 7"/>
          <p:cNvSpPr txBox="1"/>
          <p:nvPr/>
        </p:nvSpPr>
        <p:spPr>
          <a:xfrm>
            <a:off x="7085189" y="2826055"/>
            <a:ext cx="1760316"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সরিষা তেল </a:t>
            </a:r>
            <a:endParaRPr lang="en-US" sz="2400" dirty="0">
              <a:latin typeface="Nikosh" pitchFamily="2" charset="0"/>
              <a:cs typeface="Nikosh" pitchFamily="2" charset="0"/>
            </a:endParaRPr>
          </a:p>
        </p:txBody>
      </p:sp>
      <p:sp>
        <p:nvSpPr>
          <p:cNvPr id="9" name="TextBox 8"/>
          <p:cNvSpPr txBox="1"/>
          <p:nvPr/>
        </p:nvSpPr>
        <p:spPr>
          <a:xfrm>
            <a:off x="6781801" y="4193005"/>
            <a:ext cx="21336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জলপাইয়ের তেল </a:t>
            </a:r>
            <a:endParaRPr lang="en-US" sz="2400" dirty="0">
              <a:latin typeface="Nikosh" pitchFamily="2" charset="0"/>
              <a:cs typeface="Nikosh" pitchFamily="2" charset="0"/>
            </a:endParaRPr>
          </a:p>
        </p:txBody>
      </p:sp>
      <p:sp>
        <p:nvSpPr>
          <p:cNvPr id="10" name="TextBox 9"/>
          <p:cNvSpPr txBox="1"/>
          <p:nvPr/>
        </p:nvSpPr>
        <p:spPr>
          <a:xfrm>
            <a:off x="7216721" y="5436256"/>
            <a:ext cx="1577580" cy="461665"/>
          </a:xfrm>
          <a:prstGeom prst="rect">
            <a:avLst/>
          </a:prstGeom>
          <a:noFill/>
        </p:spPr>
        <p:txBody>
          <a:bodyPr wrap="square" rtlCol="0">
            <a:spAutoFit/>
          </a:bodyPr>
          <a:lstStyle/>
          <a:p>
            <a:r>
              <a:rPr lang="bn-IN" sz="2400" dirty="0" smtClean="0">
                <a:latin typeface="Nikosh" pitchFamily="2" charset="0"/>
                <a:cs typeface="Nikosh" pitchFamily="2" charset="0"/>
              </a:rPr>
              <a:t>তিলের তেল </a:t>
            </a:r>
            <a:endParaRPr lang="en-US" sz="2400" dirty="0">
              <a:latin typeface="Nikosh" pitchFamily="2" charset="0"/>
              <a:cs typeface="Nikosh" pitchFamily="2" charset="0"/>
            </a:endParaRPr>
          </a:p>
        </p:txBody>
      </p:sp>
      <p:sp>
        <p:nvSpPr>
          <p:cNvPr id="14" name="TextBox 13"/>
          <p:cNvSpPr txBox="1"/>
          <p:nvPr/>
        </p:nvSpPr>
        <p:spPr>
          <a:xfrm>
            <a:off x="8774988" y="1610423"/>
            <a:ext cx="21336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সইয়াবিন তেল </a:t>
            </a:r>
            <a:endParaRPr lang="en-US" sz="2400" dirty="0">
              <a:latin typeface="Nikosh" pitchFamily="2" charset="0"/>
              <a:cs typeface="Nikosh" pitchFamily="2" charset="0"/>
            </a:endParaRPr>
          </a:p>
        </p:txBody>
      </p:sp>
      <p:sp>
        <p:nvSpPr>
          <p:cNvPr id="12" name="TextBox 11"/>
          <p:cNvSpPr txBox="1"/>
          <p:nvPr/>
        </p:nvSpPr>
        <p:spPr>
          <a:xfrm>
            <a:off x="2479555" y="139841"/>
            <a:ext cx="4618131" cy="584775"/>
          </a:xfrm>
          <a:prstGeom prst="rect">
            <a:avLst/>
          </a:prstGeom>
          <a:noFill/>
        </p:spPr>
        <p:txBody>
          <a:bodyPr wrap="square" rtlCol="0">
            <a:spAutoFit/>
          </a:bodyPr>
          <a:lstStyle/>
          <a:p>
            <a:r>
              <a:rPr lang="bn-IN" sz="3200" dirty="0" smtClean="0">
                <a:latin typeface="Nikosh" pitchFamily="2" charset="0"/>
                <a:cs typeface="Nikosh" pitchFamily="2" charset="0"/>
              </a:rPr>
              <a:t>স্নেহ বা চর্বি জাতীয় খাদ্য ও ক্যালরি </a:t>
            </a:r>
            <a:endParaRPr lang="en-US" sz="3200" dirty="0">
              <a:latin typeface="Nikosh" pitchFamily="2" charset="0"/>
              <a:cs typeface="Nikosh" pitchFamily="2" charset="0"/>
            </a:endParaRPr>
          </a:p>
        </p:txBody>
      </p:sp>
      <p:sp>
        <p:nvSpPr>
          <p:cNvPr id="4136" name="TextBox 4135"/>
          <p:cNvSpPr txBox="1"/>
          <p:nvPr/>
        </p:nvSpPr>
        <p:spPr>
          <a:xfrm>
            <a:off x="461955" y="6325064"/>
            <a:ext cx="1295401" cy="461665"/>
          </a:xfrm>
          <a:prstGeom prst="rect">
            <a:avLst/>
          </a:prstGeom>
          <a:noFill/>
        </p:spPr>
        <p:txBody>
          <a:bodyPr wrap="square" rtlCol="0">
            <a:spAutoFit/>
          </a:bodyPr>
          <a:lstStyle/>
          <a:p>
            <a:r>
              <a:rPr lang="bn-IN" sz="2400" dirty="0" smtClean="0">
                <a:latin typeface="Nikosh" pitchFamily="2" charset="0"/>
                <a:cs typeface="Nikosh" pitchFamily="2" charset="0"/>
              </a:rPr>
              <a:t>প্রাণীজ স্নেহ </a:t>
            </a:r>
            <a:endParaRPr lang="en-US" sz="2400" dirty="0">
              <a:latin typeface="Nikosh" pitchFamily="2" charset="0"/>
              <a:cs typeface="Nikosh" pitchFamily="2" charset="0"/>
            </a:endParaRPr>
          </a:p>
        </p:txBody>
      </p:sp>
      <p:sp>
        <p:nvSpPr>
          <p:cNvPr id="4137" name="TextBox 4136"/>
          <p:cNvSpPr txBox="1"/>
          <p:nvPr/>
        </p:nvSpPr>
        <p:spPr>
          <a:xfrm>
            <a:off x="6948342" y="6166419"/>
            <a:ext cx="184291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উদ্ভিদজ স্নেহ </a:t>
            </a:r>
            <a:endParaRPr lang="en-US" sz="2400" dirty="0">
              <a:latin typeface="Nikosh" pitchFamily="2" charset="0"/>
              <a:cs typeface="Nikosh" pitchFamily="2" charset="0"/>
            </a:endParaRPr>
          </a:p>
        </p:txBody>
      </p:sp>
      <p:cxnSp>
        <p:nvCxnSpPr>
          <p:cNvPr id="4139" name="Straight Arrow Connector 4138"/>
          <p:cNvCxnSpPr/>
          <p:nvPr/>
        </p:nvCxnSpPr>
        <p:spPr>
          <a:xfrm flipV="1">
            <a:off x="953911" y="5935586"/>
            <a:ext cx="0" cy="46166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48" name="Straight Arrow Connector 4147"/>
          <p:cNvCxnSpPr/>
          <p:nvPr/>
        </p:nvCxnSpPr>
        <p:spPr>
          <a:xfrm flipH="1" flipV="1">
            <a:off x="8005511" y="5771941"/>
            <a:ext cx="1" cy="427143"/>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61" name="TextBox 4160"/>
          <p:cNvSpPr txBox="1"/>
          <p:nvPr/>
        </p:nvSpPr>
        <p:spPr>
          <a:xfrm>
            <a:off x="2819400" y="2967335"/>
            <a:ext cx="2895600" cy="523220"/>
          </a:xfrm>
          <a:prstGeom prst="rect">
            <a:avLst/>
          </a:prstGeom>
          <a:noFill/>
        </p:spPr>
        <p:txBody>
          <a:bodyPr wrap="square" rtlCol="0">
            <a:spAutoFit/>
          </a:bodyPr>
          <a:lstStyle/>
          <a:p>
            <a:r>
              <a:rPr lang="bn-IN" sz="2800" dirty="0" smtClean="0">
                <a:latin typeface="Nikosh" pitchFamily="2" charset="0"/>
                <a:cs typeface="Nikosh" pitchFamily="2" charset="0"/>
              </a:rPr>
              <a:t>স্নেহ বা চর্বির কাজঃ </a:t>
            </a:r>
            <a:endParaRPr lang="en-US" sz="2800" dirty="0">
              <a:latin typeface="Nikosh" pitchFamily="2" charset="0"/>
              <a:cs typeface="Nikosh" pitchFamily="2" charset="0"/>
            </a:endParaRPr>
          </a:p>
        </p:txBody>
      </p:sp>
      <p:sp>
        <p:nvSpPr>
          <p:cNvPr id="4162" name="TextBox 4161"/>
          <p:cNvSpPr txBox="1"/>
          <p:nvPr/>
        </p:nvSpPr>
        <p:spPr>
          <a:xfrm>
            <a:off x="2549878" y="3478968"/>
            <a:ext cx="4302245" cy="1200329"/>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দেহের তাপ ও কর্ম শক্তি বাড়ায়,ত্বকের নিচের চর্বিস্তরে দেহের তাপ ধরে রাখতে সাহায্য করে। </a:t>
            </a:r>
            <a:endParaRPr lang="en-US" sz="2400" dirty="0">
              <a:latin typeface="Nikosh" pitchFamily="2" charset="0"/>
              <a:cs typeface="Nikosh" pitchFamily="2" charset="0"/>
            </a:endParaRPr>
          </a:p>
        </p:txBody>
      </p:sp>
      <p:sp>
        <p:nvSpPr>
          <p:cNvPr id="4163" name="TextBox 4162"/>
          <p:cNvSpPr txBox="1"/>
          <p:nvPr/>
        </p:nvSpPr>
        <p:spPr>
          <a:xfrm>
            <a:off x="2600678" y="4679297"/>
            <a:ext cx="3810000" cy="830997"/>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দেহের প্রোটিনকে ক্ষয় থেকে রক্ষা করে। </a:t>
            </a:r>
            <a:endParaRPr lang="en-US" sz="2400" dirty="0">
              <a:latin typeface="Nikosh" pitchFamily="2" charset="0"/>
              <a:cs typeface="Nikosh" pitchFamily="2" charset="0"/>
            </a:endParaRPr>
          </a:p>
        </p:txBody>
      </p:sp>
      <p:sp>
        <p:nvSpPr>
          <p:cNvPr id="4164" name="TextBox 4163"/>
          <p:cNvSpPr txBox="1"/>
          <p:nvPr/>
        </p:nvSpPr>
        <p:spPr>
          <a:xfrm>
            <a:off x="2580922" y="5368087"/>
            <a:ext cx="3276600" cy="830997"/>
          </a:xfrm>
          <a:prstGeom prst="rect">
            <a:avLst/>
          </a:prstGeom>
          <a:noFill/>
        </p:spPr>
        <p:txBody>
          <a:bodyPr wrap="square" rtlCol="0">
            <a:spAutoFit/>
          </a:bodyPr>
          <a:lstStyle/>
          <a:p>
            <a:pPr marL="342900" indent="-342900">
              <a:buFont typeface="Wingdings" pitchFamily="2" charset="2"/>
              <a:buChar char="v"/>
            </a:pPr>
            <a:r>
              <a:rPr lang="bn-IN" sz="2400" dirty="0" smtClean="0">
                <a:latin typeface="Nikosh" pitchFamily="2" charset="0"/>
                <a:cs typeface="Nikosh" pitchFamily="2" charset="0"/>
              </a:rPr>
              <a:t>দেহে ভিটামিন এ, ডি,ই এবং কে-এর যোগান দেয়।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arn(inVertical)">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animEffect transition="in" filter="barn(inVertical)">
                                      <p:cBhvr>
                                        <p:cTn id="17" dur="5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104"/>
                                        </p:tgtEl>
                                        <p:attrNameLst>
                                          <p:attrName>style.visibility</p:attrName>
                                        </p:attrNameLst>
                                      </p:cBhvr>
                                      <p:to>
                                        <p:strVal val="visible"/>
                                      </p:to>
                                    </p:set>
                                    <p:animEffect transition="in" filter="barn(inVertical)">
                                      <p:cBhvr>
                                        <p:cTn id="27" dur="500"/>
                                        <p:tgtEl>
                                          <p:spTgt spid="410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105"/>
                                        </p:tgtEl>
                                        <p:attrNameLst>
                                          <p:attrName>style.visibility</p:attrName>
                                        </p:attrNameLst>
                                      </p:cBhvr>
                                      <p:to>
                                        <p:strVal val="visible"/>
                                      </p:to>
                                    </p:set>
                                    <p:animEffect transition="in" filter="barn(inVertical)">
                                      <p:cBhvr>
                                        <p:cTn id="37" dur="500"/>
                                        <p:tgtEl>
                                          <p:spTgt spid="410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arn(inVertic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4103"/>
                                        </p:tgtEl>
                                        <p:attrNameLst>
                                          <p:attrName>style.visibility</p:attrName>
                                        </p:attrNameLst>
                                      </p:cBhvr>
                                      <p:to>
                                        <p:strVal val="visible"/>
                                      </p:to>
                                    </p:set>
                                    <p:animEffect transition="in" filter="barn(inVertical)">
                                      <p:cBhvr>
                                        <p:cTn id="47" dur="500"/>
                                        <p:tgtEl>
                                          <p:spTgt spid="4103"/>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barn(inVertical)">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4101"/>
                                        </p:tgtEl>
                                        <p:attrNameLst>
                                          <p:attrName>style.visibility</p:attrName>
                                        </p:attrNameLst>
                                      </p:cBhvr>
                                      <p:to>
                                        <p:strVal val="visible"/>
                                      </p:to>
                                    </p:set>
                                    <p:animEffect transition="in" filter="barn(inVertical)">
                                      <p:cBhvr>
                                        <p:cTn id="57" dur="500"/>
                                        <p:tgtEl>
                                          <p:spTgt spid="4101"/>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arn(inVertical)">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4102"/>
                                        </p:tgtEl>
                                        <p:attrNameLst>
                                          <p:attrName>style.visibility</p:attrName>
                                        </p:attrNameLst>
                                      </p:cBhvr>
                                      <p:to>
                                        <p:strVal val="visible"/>
                                      </p:to>
                                    </p:set>
                                    <p:animEffect transition="in" filter="barn(inVertical)">
                                      <p:cBhvr>
                                        <p:cTn id="67" dur="500"/>
                                        <p:tgtEl>
                                          <p:spTgt spid="4102"/>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barn(inVertical)">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4106"/>
                                        </p:tgtEl>
                                        <p:attrNameLst>
                                          <p:attrName>style.visibility</p:attrName>
                                        </p:attrNameLst>
                                      </p:cBhvr>
                                      <p:to>
                                        <p:strVal val="visible"/>
                                      </p:to>
                                    </p:set>
                                    <p:animEffect transition="in" filter="barn(inVertical)">
                                      <p:cBhvr>
                                        <p:cTn id="77" dur="500"/>
                                        <p:tgtEl>
                                          <p:spTgt spid="4106"/>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barn(inVertical)">
                                      <p:cBhvr>
                                        <p:cTn id="82" dur="50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path" presetSubtype="0" accel="50000" decel="50000" fill="hold" nodeType="clickEffect">
                                  <p:stCondLst>
                                    <p:cond delay="0"/>
                                  </p:stCondLst>
                                  <p:childTnLst>
                                    <p:animMotion origin="layout" path="M -1.94444E-6 -2.38668E-6 L -0.4158 0.06799 " pathEditMode="relative" rAng="0" ptsTypes="AA">
                                      <p:cBhvr>
                                        <p:cTn id="86" dur="2000" fill="hold"/>
                                        <p:tgtEl>
                                          <p:spTgt spid="4107"/>
                                        </p:tgtEl>
                                        <p:attrNameLst>
                                          <p:attrName>ppt_x</p:attrName>
                                          <p:attrName>ppt_y</p:attrName>
                                        </p:attrNameLst>
                                      </p:cBhvr>
                                      <p:rCtr x="-20799" y="3400"/>
                                    </p:animMotion>
                                  </p:childTnLst>
                                </p:cTn>
                              </p:par>
                            </p:childTnLst>
                          </p:cTn>
                        </p:par>
                      </p:childTnLst>
                    </p:cTn>
                  </p:par>
                  <p:par>
                    <p:cTn id="87" fill="hold">
                      <p:stCondLst>
                        <p:cond delay="indefinite"/>
                      </p:stCondLst>
                      <p:childTnLst>
                        <p:par>
                          <p:cTn id="88" fill="hold">
                            <p:stCondLst>
                              <p:cond delay="0"/>
                            </p:stCondLst>
                            <p:childTnLst>
                              <p:par>
                                <p:cTn id="89" presetID="42" presetClass="path" presetSubtype="0" accel="50000" decel="50000" fill="hold" grpId="0" nodeType="clickEffect">
                                  <p:stCondLst>
                                    <p:cond delay="0"/>
                                  </p:stCondLst>
                                  <p:childTnLst>
                                    <p:animMotion origin="layout" path="M 1.11111E-6 1.14709E-6 L -0.45139 0.05388 " pathEditMode="relative" rAng="0" ptsTypes="AA">
                                      <p:cBhvr>
                                        <p:cTn id="90" dur="2000" fill="hold"/>
                                        <p:tgtEl>
                                          <p:spTgt spid="14"/>
                                        </p:tgtEl>
                                        <p:attrNameLst>
                                          <p:attrName>ppt_x</p:attrName>
                                          <p:attrName>ppt_y</p:attrName>
                                        </p:attrNameLst>
                                      </p:cBhvr>
                                      <p:rCtr x="-22569" y="2683"/>
                                    </p:animMotion>
                                  </p:childTnLst>
                                </p:cTn>
                              </p:par>
                            </p:childTnLst>
                          </p:cTn>
                        </p:par>
                      </p:childTnLst>
                    </p:cTn>
                  </p:par>
                  <p:par>
                    <p:cTn id="91" fill="hold">
                      <p:stCondLst>
                        <p:cond delay="indefinite"/>
                      </p:stCondLst>
                      <p:childTnLst>
                        <p:par>
                          <p:cTn id="92" fill="hold">
                            <p:stCondLst>
                              <p:cond delay="0"/>
                            </p:stCondLst>
                            <p:childTnLst>
                              <p:par>
                                <p:cTn id="93" presetID="16" presetClass="entr" presetSubtype="21" fill="hold" grpId="0" nodeType="click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barn(inVertical)">
                                      <p:cBhvr>
                                        <p:cTn id="95" dur="500"/>
                                        <p:tgtEl>
                                          <p:spTgt spid="12"/>
                                        </p:tgtEl>
                                      </p:cBhvr>
                                    </p:animEffect>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nodeType="clickEffect">
                                  <p:stCondLst>
                                    <p:cond delay="0"/>
                                  </p:stCondLst>
                                  <p:childTnLst>
                                    <p:set>
                                      <p:cBhvr>
                                        <p:cTn id="99" dur="1" fill="hold">
                                          <p:stCondLst>
                                            <p:cond delay="0"/>
                                          </p:stCondLst>
                                        </p:cTn>
                                        <p:tgtEl>
                                          <p:spTgt spid="4139"/>
                                        </p:tgtEl>
                                        <p:attrNameLst>
                                          <p:attrName>style.visibility</p:attrName>
                                        </p:attrNameLst>
                                      </p:cBhvr>
                                      <p:to>
                                        <p:strVal val="visible"/>
                                      </p:to>
                                    </p:set>
                                    <p:anim calcmode="lin" valueType="num">
                                      <p:cBhvr additive="base">
                                        <p:cTn id="100" dur="500" fill="hold"/>
                                        <p:tgtEl>
                                          <p:spTgt spid="4139"/>
                                        </p:tgtEl>
                                        <p:attrNameLst>
                                          <p:attrName>ppt_x</p:attrName>
                                        </p:attrNameLst>
                                      </p:cBhvr>
                                      <p:tavLst>
                                        <p:tav tm="0">
                                          <p:val>
                                            <p:strVal val="#ppt_x"/>
                                          </p:val>
                                        </p:tav>
                                        <p:tav tm="100000">
                                          <p:val>
                                            <p:strVal val="#ppt_x"/>
                                          </p:val>
                                        </p:tav>
                                      </p:tavLst>
                                    </p:anim>
                                    <p:anim calcmode="lin" valueType="num">
                                      <p:cBhvr additive="base">
                                        <p:cTn id="101" dur="500" fill="hold"/>
                                        <p:tgtEl>
                                          <p:spTgt spid="4139"/>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16" presetClass="entr" presetSubtype="21" fill="hold" grpId="0" nodeType="clickEffect">
                                  <p:stCondLst>
                                    <p:cond delay="0"/>
                                  </p:stCondLst>
                                  <p:childTnLst>
                                    <p:set>
                                      <p:cBhvr>
                                        <p:cTn id="105" dur="1" fill="hold">
                                          <p:stCondLst>
                                            <p:cond delay="0"/>
                                          </p:stCondLst>
                                        </p:cTn>
                                        <p:tgtEl>
                                          <p:spTgt spid="4136"/>
                                        </p:tgtEl>
                                        <p:attrNameLst>
                                          <p:attrName>style.visibility</p:attrName>
                                        </p:attrNameLst>
                                      </p:cBhvr>
                                      <p:to>
                                        <p:strVal val="visible"/>
                                      </p:to>
                                    </p:set>
                                    <p:animEffect transition="in" filter="barn(inVertical)">
                                      <p:cBhvr>
                                        <p:cTn id="106" dur="500"/>
                                        <p:tgtEl>
                                          <p:spTgt spid="4136"/>
                                        </p:tgtEl>
                                      </p:cBhvr>
                                    </p:animEffect>
                                  </p:childTnLst>
                                </p:cTn>
                              </p:par>
                            </p:childTnLst>
                          </p:cTn>
                        </p:par>
                      </p:childTnLst>
                    </p:cTn>
                  </p:par>
                  <p:par>
                    <p:cTn id="107" fill="hold">
                      <p:stCondLst>
                        <p:cond delay="indefinite"/>
                      </p:stCondLst>
                      <p:childTnLst>
                        <p:par>
                          <p:cTn id="108" fill="hold">
                            <p:stCondLst>
                              <p:cond delay="0"/>
                            </p:stCondLst>
                            <p:childTnLst>
                              <p:par>
                                <p:cTn id="109" presetID="2" presetClass="entr" presetSubtype="4" fill="hold" nodeType="clickEffect">
                                  <p:stCondLst>
                                    <p:cond delay="0"/>
                                  </p:stCondLst>
                                  <p:childTnLst>
                                    <p:set>
                                      <p:cBhvr>
                                        <p:cTn id="110" dur="1" fill="hold">
                                          <p:stCondLst>
                                            <p:cond delay="0"/>
                                          </p:stCondLst>
                                        </p:cTn>
                                        <p:tgtEl>
                                          <p:spTgt spid="4148"/>
                                        </p:tgtEl>
                                        <p:attrNameLst>
                                          <p:attrName>style.visibility</p:attrName>
                                        </p:attrNameLst>
                                      </p:cBhvr>
                                      <p:to>
                                        <p:strVal val="visible"/>
                                      </p:to>
                                    </p:set>
                                    <p:anim calcmode="lin" valueType="num">
                                      <p:cBhvr additive="base">
                                        <p:cTn id="111" dur="500" fill="hold"/>
                                        <p:tgtEl>
                                          <p:spTgt spid="4148"/>
                                        </p:tgtEl>
                                        <p:attrNameLst>
                                          <p:attrName>ppt_x</p:attrName>
                                        </p:attrNameLst>
                                      </p:cBhvr>
                                      <p:tavLst>
                                        <p:tav tm="0">
                                          <p:val>
                                            <p:strVal val="#ppt_x"/>
                                          </p:val>
                                        </p:tav>
                                        <p:tav tm="100000">
                                          <p:val>
                                            <p:strVal val="#ppt_x"/>
                                          </p:val>
                                        </p:tav>
                                      </p:tavLst>
                                    </p:anim>
                                    <p:anim calcmode="lin" valueType="num">
                                      <p:cBhvr additive="base">
                                        <p:cTn id="112" dur="500" fill="hold"/>
                                        <p:tgtEl>
                                          <p:spTgt spid="4148"/>
                                        </p:tgtEl>
                                        <p:attrNameLst>
                                          <p:attrName>ppt_y</p:attrName>
                                        </p:attrNameLst>
                                      </p:cBhvr>
                                      <p:tavLst>
                                        <p:tav tm="0">
                                          <p:val>
                                            <p:strVal val="1+#ppt_h/2"/>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4137"/>
                                        </p:tgtEl>
                                        <p:attrNameLst>
                                          <p:attrName>style.visibility</p:attrName>
                                        </p:attrNameLst>
                                      </p:cBhvr>
                                      <p:to>
                                        <p:strVal val="visible"/>
                                      </p:to>
                                    </p:set>
                                    <p:animEffect transition="in" filter="barn(inVertical)">
                                      <p:cBhvr>
                                        <p:cTn id="117" dur="500"/>
                                        <p:tgtEl>
                                          <p:spTgt spid="4137"/>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4161"/>
                                        </p:tgtEl>
                                        <p:attrNameLst>
                                          <p:attrName>style.visibility</p:attrName>
                                        </p:attrNameLst>
                                      </p:cBhvr>
                                      <p:to>
                                        <p:strVal val="visible"/>
                                      </p:to>
                                    </p:set>
                                    <p:animEffect transition="in" filter="barn(inVertical)">
                                      <p:cBhvr>
                                        <p:cTn id="122" dur="500"/>
                                        <p:tgtEl>
                                          <p:spTgt spid="4161"/>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4162"/>
                                        </p:tgtEl>
                                        <p:attrNameLst>
                                          <p:attrName>style.visibility</p:attrName>
                                        </p:attrNameLst>
                                      </p:cBhvr>
                                      <p:to>
                                        <p:strVal val="visible"/>
                                      </p:to>
                                    </p:set>
                                    <p:animEffect transition="in" filter="barn(inVertical)">
                                      <p:cBhvr>
                                        <p:cTn id="127" dur="500"/>
                                        <p:tgtEl>
                                          <p:spTgt spid="4162"/>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4163"/>
                                        </p:tgtEl>
                                        <p:attrNameLst>
                                          <p:attrName>style.visibility</p:attrName>
                                        </p:attrNameLst>
                                      </p:cBhvr>
                                      <p:to>
                                        <p:strVal val="visible"/>
                                      </p:to>
                                    </p:set>
                                    <p:animEffect transition="in" filter="barn(inVertical)">
                                      <p:cBhvr>
                                        <p:cTn id="132" dur="500"/>
                                        <p:tgtEl>
                                          <p:spTgt spid="4163"/>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4164"/>
                                        </p:tgtEl>
                                        <p:attrNameLst>
                                          <p:attrName>style.visibility</p:attrName>
                                        </p:attrNameLst>
                                      </p:cBhvr>
                                      <p:to>
                                        <p:strVal val="visible"/>
                                      </p:to>
                                    </p:set>
                                    <p:animEffect transition="in" filter="barn(inVertical)">
                                      <p:cBhvr>
                                        <p:cTn id="137" dur="500"/>
                                        <p:tgtEl>
                                          <p:spTgt spid="4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9" grpId="0"/>
      <p:bldP spid="10" grpId="0"/>
      <p:bldP spid="14" grpId="0"/>
      <p:bldP spid="12" grpId="0"/>
      <p:bldP spid="4136" grpId="0"/>
      <p:bldP spid="4137" grpId="0"/>
      <p:bldP spid="4161" grpId="0"/>
      <p:bldP spid="4162" grpId="0"/>
      <p:bldP spid="4163" grpId="0"/>
      <p:bldP spid="416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5122" name="Picture 2" descr="C:\Users\i\Downloads\download (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2388" y="159961"/>
            <a:ext cx="962026" cy="100138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23" name="Picture 3" descr="C:\Users\i\Downloads\download (5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4073" y="3166954"/>
            <a:ext cx="1224493" cy="122449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24" name="Picture 4" descr="C:\Users\i\Downloads\download (5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9744" y="1761858"/>
            <a:ext cx="1466863" cy="9344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26" name="Picture 6" descr="C:\Users\i\Downloads\images (5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199" y="296534"/>
            <a:ext cx="1462019" cy="1152527"/>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127" name="Picture 7" descr="C:\Users\i\Downloads\images (69).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6055" y="1819361"/>
            <a:ext cx="1475667" cy="92815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128" name="Picture 8" descr="C:\Users\i\Downloads\images (7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44599" y="1442714"/>
            <a:ext cx="1071562" cy="107156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29" name="Picture 9" descr="C:\Users\i\Downloads\images (74).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4605" y="4016790"/>
            <a:ext cx="1301221" cy="10556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30" name="Picture 10" descr="C:\Users\i\Downloads\images (70).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01591" y="2852317"/>
            <a:ext cx="1375729" cy="77040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31" name="Picture 11" descr="C:\Users\i\Downloads\images (73).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73004" y="253082"/>
            <a:ext cx="1514213" cy="100488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32" name="Picture 12" descr="C:\Users\i\Downloads\download (58).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6055" y="3042126"/>
            <a:ext cx="1416526" cy="98107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133" name="Picture 13" descr="C:\Users\i\Downloads\download (59).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29671" y="1978495"/>
            <a:ext cx="1322587" cy="140145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134" name="Picture 14" descr="C:\Users\i\Downloads\images (67).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09197" y="3881058"/>
            <a:ext cx="1327450" cy="99430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135" name="Picture 15" descr="C:\Users\i\Downloads\download (53).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45284" y="329166"/>
            <a:ext cx="891363" cy="122737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15933" y="1556540"/>
            <a:ext cx="1322356" cy="461665"/>
          </a:xfrm>
          <a:prstGeom prst="rect">
            <a:avLst/>
          </a:prstGeom>
          <a:noFill/>
        </p:spPr>
        <p:txBody>
          <a:bodyPr wrap="square" rtlCol="0">
            <a:spAutoFit/>
          </a:bodyPr>
          <a:lstStyle/>
          <a:p>
            <a:r>
              <a:rPr lang="bn-IN" sz="2400" dirty="0" smtClean="0">
                <a:latin typeface="Nikosh" pitchFamily="2" charset="0"/>
                <a:cs typeface="Nikosh" pitchFamily="2" charset="0"/>
              </a:rPr>
              <a:t>ভোজ্যতেল </a:t>
            </a:r>
            <a:endParaRPr lang="en-US" sz="2400" dirty="0">
              <a:latin typeface="Nikosh" pitchFamily="2" charset="0"/>
              <a:cs typeface="Nikosh" pitchFamily="2" charset="0"/>
            </a:endParaRPr>
          </a:p>
        </p:txBody>
      </p:sp>
      <p:sp>
        <p:nvSpPr>
          <p:cNvPr id="4" name="TextBox 3"/>
          <p:cNvSpPr txBox="1"/>
          <p:nvPr/>
        </p:nvSpPr>
        <p:spPr>
          <a:xfrm>
            <a:off x="-157984" y="2729810"/>
            <a:ext cx="1596495"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ঘি </a:t>
            </a:r>
            <a:endParaRPr lang="en-US" sz="2400" dirty="0">
              <a:latin typeface="Nikosh" pitchFamily="2" charset="0"/>
              <a:cs typeface="Nikosh" pitchFamily="2" charset="0"/>
            </a:endParaRPr>
          </a:p>
        </p:txBody>
      </p:sp>
      <p:sp>
        <p:nvSpPr>
          <p:cNvPr id="6" name="TextBox 5"/>
          <p:cNvSpPr txBox="1"/>
          <p:nvPr/>
        </p:nvSpPr>
        <p:spPr>
          <a:xfrm>
            <a:off x="5644" y="4010033"/>
            <a:ext cx="14478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খেজুরের গুড় </a:t>
            </a:r>
            <a:endParaRPr lang="en-US" sz="2400" dirty="0">
              <a:latin typeface="Nikosh" pitchFamily="2" charset="0"/>
              <a:cs typeface="Nikosh" pitchFamily="2" charset="0"/>
            </a:endParaRPr>
          </a:p>
        </p:txBody>
      </p:sp>
      <p:sp>
        <p:nvSpPr>
          <p:cNvPr id="7" name="TextBox 6"/>
          <p:cNvSpPr txBox="1"/>
          <p:nvPr/>
        </p:nvSpPr>
        <p:spPr>
          <a:xfrm>
            <a:off x="1254068" y="3444140"/>
            <a:ext cx="1748895"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মধু </a:t>
            </a:r>
            <a:endParaRPr lang="en-US" sz="2400" dirty="0">
              <a:latin typeface="Nikosh" pitchFamily="2" charset="0"/>
              <a:cs typeface="Nikosh" pitchFamily="2" charset="0"/>
            </a:endParaRPr>
          </a:p>
        </p:txBody>
      </p:sp>
      <p:sp>
        <p:nvSpPr>
          <p:cNvPr id="8" name="TextBox 7"/>
          <p:cNvSpPr txBox="1"/>
          <p:nvPr/>
        </p:nvSpPr>
        <p:spPr>
          <a:xfrm>
            <a:off x="1206902" y="4875364"/>
            <a:ext cx="16764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শিমের বীচি </a:t>
            </a:r>
            <a:endParaRPr lang="en-US" sz="2400" dirty="0">
              <a:latin typeface="Nikosh" pitchFamily="2" charset="0"/>
              <a:cs typeface="Nikosh" pitchFamily="2" charset="0"/>
            </a:endParaRPr>
          </a:p>
        </p:txBody>
      </p:sp>
      <p:sp>
        <p:nvSpPr>
          <p:cNvPr id="9" name="TextBox 8"/>
          <p:cNvSpPr txBox="1"/>
          <p:nvPr/>
        </p:nvSpPr>
        <p:spPr>
          <a:xfrm>
            <a:off x="326555" y="1442714"/>
            <a:ext cx="1066800" cy="461665"/>
          </a:xfrm>
          <a:prstGeom prst="rect">
            <a:avLst/>
          </a:prstGeom>
          <a:noFill/>
        </p:spPr>
        <p:txBody>
          <a:bodyPr wrap="square" rtlCol="0">
            <a:spAutoFit/>
          </a:bodyPr>
          <a:lstStyle/>
          <a:p>
            <a:r>
              <a:rPr lang="bn-IN" sz="2400" dirty="0" smtClean="0">
                <a:latin typeface="Nikosh" pitchFamily="2" charset="0"/>
                <a:cs typeface="Nikosh" pitchFamily="2" charset="0"/>
              </a:rPr>
              <a:t>চিনি </a:t>
            </a:r>
            <a:endParaRPr lang="en-US" sz="2400" dirty="0">
              <a:latin typeface="Nikosh" pitchFamily="2" charset="0"/>
              <a:cs typeface="Nikosh" pitchFamily="2" charset="0"/>
            </a:endParaRPr>
          </a:p>
        </p:txBody>
      </p:sp>
      <p:sp>
        <p:nvSpPr>
          <p:cNvPr id="10" name="TextBox 9"/>
          <p:cNvSpPr txBox="1"/>
          <p:nvPr/>
        </p:nvSpPr>
        <p:spPr>
          <a:xfrm>
            <a:off x="7383781" y="5077707"/>
            <a:ext cx="16764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পালংশাক </a:t>
            </a:r>
            <a:endParaRPr lang="en-US" sz="2400" dirty="0">
              <a:latin typeface="Nikosh" pitchFamily="2" charset="0"/>
              <a:cs typeface="Nikosh" pitchFamily="2" charset="0"/>
            </a:endParaRPr>
          </a:p>
        </p:txBody>
      </p:sp>
      <p:sp>
        <p:nvSpPr>
          <p:cNvPr id="11" name="TextBox 10"/>
          <p:cNvSpPr txBox="1"/>
          <p:nvPr/>
        </p:nvSpPr>
        <p:spPr>
          <a:xfrm>
            <a:off x="7601591" y="3674972"/>
            <a:ext cx="1697158"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চাল কুমড়া </a:t>
            </a:r>
            <a:endParaRPr lang="en-US" sz="2400" dirty="0">
              <a:latin typeface="Nikosh" pitchFamily="2" charset="0"/>
              <a:cs typeface="Nikosh" pitchFamily="2" charset="0"/>
            </a:endParaRPr>
          </a:p>
        </p:txBody>
      </p:sp>
      <p:sp>
        <p:nvSpPr>
          <p:cNvPr id="12" name="TextBox 11"/>
          <p:cNvSpPr txBox="1"/>
          <p:nvPr/>
        </p:nvSpPr>
        <p:spPr>
          <a:xfrm>
            <a:off x="6212580" y="4357577"/>
            <a:ext cx="1428001"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ধুন্দল </a:t>
            </a:r>
            <a:endParaRPr lang="en-US" sz="2400" dirty="0">
              <a:latin typeface="Nikosh" pitchFamily="2" charset="0"/>
              <a:cs typeface="Nikosh" pitchFamily="2" charset="0"/>
            </a:endParaRPr>
          </a:p>
        </p:txBody>
      </p:sp>
      <p:sp>
        <p:nvSpPr>
          <p:cNvPr id="13" name="TextBox 12"/>
          <p:cNvSpPr txBox="1"/>
          <p:nvPr/>
        </p:nvSpPr>
        <p:spPr>
          <a:xfrm>
            <a:off x="7787217" y="2465433"/>
            <a:ext cx="1401987"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বাধকপি </a:t>
            </a:r>
            <a:endParaRPr lang="en-US" sz="2400" dirty="0">
              <a:latin typeface="Nikosh" pitchFamily="2" charset="0"/>
              <a:cs typeface="Nikosh" pitchFamily="2" charset="0"/>
            </a:endParaRPr>
          </a:p>
        </p:txBody>
      </p:sp>
      <p:sp>
        <p:nvSpPr>
          <p:cNvPr id="14" name="TextBox 13"/>
          <p:cNvSpPr txBox="1"/>
          <p:nvPr/>
        </p:nvSpPr>
        <p:spPr>
          <a:xfrm>
            <a:off x="7475483" y="1062483"/>
            <a:ext cx="145985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শালগম </a:t>
            </a:r>
            <a:endParaRPr lang="en-US" sz="2400" dirty="0">
              <a:latin typeface="Nikosh" pitchFamily="2" charset="0"/>
              <a:cs typeface="Nikosh" pitchFamily="2" charset="0"/>
            </a:endParaRPr>
          </a:p>
        </p:txBody>
      </p:sp>
      <p:sp>
        <p:nvSpPr>
          <p:cNvPr id="15" name="TextBox 14"/>
          <p:cNvSpPr txBox="1"/>
          <p:nvPr/>
        </p:nvSpPr>
        <p:spPr>
          <a:xfrm>
            <a:off x="6926581" y="1300193"/>
            <a:ext cx="914400" cy="461665"/>
          </a:xfrm>
          <a:prstGeom prst="rect">
            <a:avLst/>
          </a:prstGeom>
          <a:noFill/>
        </p:spPr>
        <p:txBody>
          <a:bodyPr wrap="square" rtlCol="0">
            <a:spAutoFit/>
          </a:bodyPr>
          <a:lstStyle/>
          <a:p>
            <a:r>
              <a:rPr lang="bn-IN" sz="2400" dirty="0" smtClean="0">
                <a:latin typeface="Nikosh" pitchFamily="2" charset="0"/>
                <a:cs typeface="Nikosh" pitchFamily="2" charset="0"/>
              </a:rPr>
              <a:t>মূলা </a:t>
            </a:r>
            <a:endParaRPr lang="en-US" sz="2400" dirty="0">
              <a:latin typeface="Nikosh" pitchFamily="2" charset="0"/>
              <a:cs typeface="Nikosh" pitchFamily="2" charset="0"/>
            </a:endParaRPr>
          </a:p>
        </p:txBody>
      </p:sp>
      <p:sp>
        <p:nvSpPr>
          <p:cNvPr id="16" name="TextBox 15"/>
          <p:cNvSpPr txBox="1"/>
          <p:nvPr/>
        </p:nvSpPr>
        <p:spPr>
          <a:xfrm>
            <a:off x="6533882" y="2621484"/>
            <a:ext cx="1290527"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লাউ </a:t>
            </a:r>
            <a:endParaRPr lang="en-US" sz="2400" dirty="0">
              <a:latin typeface="Nikosh" pitchFamily="2" charset="0"/>
              <a:cs typeface="Nikosh" pitchFamily="2" charset="0"/>
            </a:endParaRPr>
          </a:p>
        </p:txBody>
      </p:sp>
      <p:sp>
        <p:nvSpPr>
          <p:cNvPr id="2" name="TextBox 1"/>
          <p:cNvSpPr txBox="1"/>
          <p:nvPr/>
        </p:nvSpPr>
        <p:spPr>
          <a:xfrm>
            <a:off x="136055" y="5277762"/>
            <a:ext cx="3559645" cy="523220"/>
          </a:xfrm>
          <a:prstGeom prst="rect">
            <a:avLst/>
          </a:prstGeom>
          <a:noFill/>
        </p:spPr>
        <p:txBody>
          <a:bodyPr wrap="square" rtlCol="0">
            <a:spAutoFit/>
          </a:bodyPr>
          <a:lstStyle/>
          <a:p>
            <a:r>
              <a:rPr lang="bn-IN" sz="2800" dirty="0" smtClean="0">
                <a:latin typeface="Nikosh" pitchFamily="2" charset="0"/>
                <a:cs typeface="Nikosh" pitchFamily="2" charset="0"/>
              </a:rPr>
              <a:t>উচ্চ ক্যালরি যুক্ত খাদ্য </a:t>
            </a:r>
            <a:endParaRPr lang="en-US" sz="2800" dirty="0">
              <a:latin typeface="Nikosh" pitchFamily="2" charset="0"/>
              <a:cs typeface="Nikosh" pitchFamily="2" charset="0"/>
            </a:endParaRPr>
          </a:p>
        </p:txBody>
      </p:sp>
      <p:sp>
        <p:nvSpPr>
          <p:cNvPr id="17" name="TextBox 16"/>
          <p:cNvSpPr txBox="1"/>
          <p:nvPr/>
        </p:nvSpPr>
        <p:spPr>
          <a:xfrm>
            <a:off x="6349391" y="5338933"/>
            <a:ext cx="3076384" cy="523220"/>
          </a:xfrm>
          <a:prstGeom prst="rect">
            <a:avLst/>
          </a:prstGeom>
          <a:noFill/>
        </p:spPr>
        <p:txBody>
          <a:bodyPr wrap="square" rtlCol="0">
            <a:spAutoFit/>
          </a:bodyPr>
          <a:lstStyle/>
          <a:p>
            <a:r>
              <a:rPr lang="bn-IN" sz="2800" dirty="0" smtClean="0">
                <a:latin typeface="Nikosh" pitchFamily="2" charset="0"/>
                <a:cs typeface="Nikosh" pitchFamily="2" charset="0"/>
              </a:rPr>
              <a:t>নিম্ন ক্যালরি যুক্ত খাদ্য  </a:t>
            </a:r>
            <a:endParaRPr lang="en-US" sz="2800" dirty="0">
              <a:latin typeface="Nikosh" pitchFamily="2" charset="0"/>
              <a:cs typeface="Nikosh" pitchFamily="2" charset="0"/>
            </a:endParaRPr>
          </a:p>
        </p:txBody>
      </p:sp>
      <p:sp>
        <p:nvSpPr>
          <p:cNvPr id="18" name="TextBox 17"/>
          <p:cNvSpPr txBox="1"/>
          <p:nvPr/>
        </p:nvSpPr>
        <p:spPr>
          <a:xfrm>
            <a:off x="3225163" y="1293315"/>
            <a:ext cx="2981773" cy="1200329"/>
          </a:xfrm>
          <a:prstGeom prst="rect">
            <a:avLst/>
          </a:prstGeom>
          <a:noFill/>
        </p:spPr>
        <p:txBody>
          <a:bodyPr wrap="square" rtlCol="0">
            <a:spAutoFit/>
          </a:bodyPr>
          <a:lstStyle/>
          <a:p>
            <a:pPr marL="342900" indent="-342900">
              <a:buFont typeface="Wingdings" pitchFamily="2" charset="2"/>
              <a:buChar char="§"/>
            </a:pPr>
            <a:r>
              <a:rPr lang="bn-IN" sz="2400" dirty="0" smtClean="0">
                <a:latin typeface="Nikosh" pitchFamily="2" charset="0"/>
                <a:cs typeface="Nikosh" pitchFamily="2" charset="0"/>
              </a:rPr>
              <a:t>খাদ্যের তাপশক্তি মাপার একক হলো কিলোক্যালরি। </a:t>
            </a:r>
            <a:endParaRPr lang="en-US" sz="2400" dirty="0">
              <a:latin typeface="Nikosh" pitchFamily="2" charset="0"/>
              <a:cs typeface="Nikosh" pitchFamily="2" charset="0"/>
            </a:endParaRPr>
          </a:p>
        </p:txBody>
      </p:sp>
      <p:sp>
        <p:nvSpPr>
          <p:cNvPr id="19" name="TextBox 18"/>
          <p:cNvSpPr txBox="1"/>
          <p:nvPr/>
        </p:nvSpPr>
        <p:spPr>
          <a:xfrm>
            <a:off x="3270204" y="2511699"/>
            <a:ext cx="2675467" cy="2677656"/>
          </a:xfrm>
          <a:prstGeom prst="rect">
            <a:avLst/>
          </a:prstGeom>
          <a:noFill/>
        </p:spPr>
        <p:txBody>
          <a:bodyPr wrap="square" rtlCol="0">
            <a:spAutoFit/>
          </a:bodyPr>
          <a:lstStyle/>
          <a:p>
            <a:pPr marL="342900" indent="-342900">
              <a:buFont typeface="Wingdings" pitchFamily="2" charset="2"/>
              <a:buChar char="§"/>
            </a:pPr>
            <a:r>
              <a:rPr lang="bn-IN" sz="2400" dirty="0" smtClean="0">
                <a:latin typeface="Nikosh" pitchFamily="2" charset="0"/>
                <a:cs typeface="Nikosh" pitchFamily="2" charset="0"/>
              </a:rPr>
              <a:t>এক গ্রাম পানির তাপমাত্রা ১ডিগ্রী সেলসিয়াস বাড়াতে প্রয়োজনীয় তাপ হচ্ছে ১ ক্যালরি। ১০০০ ক্যালরি= ১ কিলোক্যালরি। </a:t>
            </a:r>
            <a:endParaRPr lang="en-US" sz="2400" dirty="0">
              <a:latin typeface="Nikosh" pitchFamily="2" charset="0"/>
              <a:cs typeface="Nikosh" pitchFamily="2" charset="0"/>
            </a:endParaRPr>
          </a:p>
        </p:txBody>
      </p:sp>
      <p:sp>
        <p:nvSpPr>
          <p:cNvPr id="20" name="TextBox 19"/>
          <p:cNvSpPr txBox="1"/>
          <p:nvPr/>
        </p:nvSpPr>
        <p:spPr>
          <a:xfrm>
            <a:off x="266579" y="5860889"/>
            <a:ext cx="8922625" cy="830997"/>
          </a:xfrm>
          <a:prstGeom prst="rect">
            <a:avLst/>
          </a:prstGeom>
          <a:noFill/>
        </p:spPr>
        <p:txBody>
          <a:bodyPr wrap="square" rtlCol="0">
            <a:spAutoFit/>
          </a:bodyPr>
          <a:lstStyle/>
          <a:p>
            <a:r>
              <a:rPr lang="bn-IN" sz="2400" dirty="0" smtClean="0">
                <a:latin typeface="Nikosh" pitchFamily="2" charset="0"/>
                <a:cs typeface="Nikosh" pitchFamily="2" charset="0"/>
              </a:rPr>
              <a:t>প্রতিদিন কার কত ক্যালরি বা তাপশক্তি প্রয়োজন তা নির্ভর করে প্রধানত বয়স,ওজন, দৈহিক উচ্চতা ও পরিশ্রমের ধরনের উপর। </a:t>
            </a:r>
            <a:endParaRPr lang="en-US" sz="2400" dirty="0">
              <a:latin typeface="Nikosh" pitchFamily="2" charset="0"/>
              <a:cs typeface="Nikosh" pitchFamily="2" charset="0"/>
            </a:endParaRPr>
          </a:p>
        </p:txBody>
      </p:sp>
      <p:sp>
        <p:nvSpPr>
          <p:cNvPr id="21" name="TextBox 20"/>
          <p:cNvSpPr txBox="1"/>
          <p:nvPr/>
        </p:nvSpPr>
        <p:spPr>
          <a:xfrm>
            <a:off x="3225163" y="253082"/>
            <a:ext cx="2337437" cy="584775"/>
          </a:xfrm>
          <a:prstGeom prst="rect">
            <a:avLst/>
          </a:prstGeom>
          <a:noFill/>
        </p:spPr>
        <p:txBody>
          <a:bodyPr wrap="square" rtlCol="0">
            <a:spAutoFit/>
          </a:bodyPr>
          <a:lstStyle/>
          <a:p>
            <a:pPr algn="ctr"/>
            <a:r>
              <a:rPr lang="bn-IN" sz="3200" b="1" dirty="0" smtClean="0">
                <a:latin typeface="Nikosh" pitchFamily="2" charset="0"/>
                <a:cs typeface="Nikosh" pitchFamily="2" charset="0"/>
              </a:rPr>
              <a:t>লক্ষ্য কর </a:t>
            </a:r>
            <a:endParaRPr lang="en-US" sz="3200" b="1"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126"/>
                                        </p:tgtEl>
                                        <p:attrNameLst>
                                          <p:attrName>style.visibility</p:attrName>
                                        </p:attrNameLst>
                                      </p:cBhvr>
                                      <p:to>
                                        <p:strVal val="visible"/>
                                      </p:to>
                                    </p:set>
                                    <p:animEffect transition="in" filter="barn(inVertical)">
                                      <p:cBhvr>
                                        <p:cTn id="12" dur="500"/>
                                        <p:tgtEl>
                                          <p:spTgt spid="512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135"/>
                                        </p:tgtEl>
                                        <p:attrNameLst>
                                          <p:attrName>style.visibility</p:attrName>
                                        </p:attrNameLst>
                                      </p:cBhvr>
                                      <p:to>
                                        <p:strVal val="visible"/>
                                      </p:to>
                                    </p:set>
                                    <p:animEffect transition="in" filter="barn(inVertical)">
                                      <p:cBhvr>
                                        <p:cTn id="17" dur="500"/>
                                        <p:tgtEl>
                                          <p:spTgt spid="513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127"/>
                                        </p:tgtEl>
                                        <p:attrNameLst>
                                          <p:attrName>style.visibility</p:attrName>
                                        </p:attrNameLst>
                                      </p:cBhvr>
                                      <p:to>
                                        <p:strVal val="visible"/>
                                      </p:to>
                                    </p:set>
                                    <p:animEffect transition="in" filter="barn(inVertical)">
                                      <p:cBhvr>
                                        <p:cTn id="32" dur="500"/>
                                        <p:tgtEl>
                                          <p:spTgt spid="512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arn(inVertical)">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5133"/>
                                        </p:tgtEl>
                                        <p:attrNameLst>
                                          <p:attrName>style.visibility</p:attrName>
                                        </p:attrNameLst>
                                      </p:cBhvr>
                                      <p:to>
                                        <p:strVal val="visible"/>
                                      </p:to>
                                    </p:set>
                                    <p:animEffect transition="in" filter="barn(inVertical)">
                                      <p:cBhvr>
                                        <p:cTn id="42" dur="500"/>
                                        <p:tgtEl>
                                          <p:spTgt spid="513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arn(inVertic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132"/>
                                        </p:tgtEl>
                                        <p:attrNameLst>
                                          <p:attrName>style.visibility</p:attrName>
                                        </p:attrNameLst>
                                      </p:cBhvr>
                                      <p:to>
                                        <p:strVal val="visible"/>
                                      </p:to>
                                    </p:set>
                                    <p:animEffect transition="in" filter="barn(inVertical)">
                                      <p:cBhvr>
                                        <p:cTn id="52" dur="500"/>
                                        <p:tgtEl>
                                          <p:spTgt spid="5132"/>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5134"/>
                                        </p:tgtEl>
                                        <p:attrNameLst>
                                          <p:attrName>style.visibility</p:attrName>
                                        </p:attrNameLst>
                                      </p:cBhvr>
                                      <p:to>
                                        <p:strVal val="visible"/>
                                      </p:to>
                                    </p:set>
                                    <p:animEffect transition="in" filter="barn(inVertical)">
                                      <p:cBhvr>
                                        <p:cTn id="62" dur="500"/>
                                        <p:tgtEl>
                                          <p:spTgt spid="5134"/>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barn(inVertical)">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5131"/>
                                        </p:tgtEl>
                                        <p:attrNameLst>
                                          <p:attrName>style.visibility</p:attrName>
                                        </p:attrNameLst>
                                      </p:cBhvr>
                                      <p:to>
                                        <p:strVal val="visible"/>
                                      </p:to>
                                    </p:set>
                                    <p:animEffect transition="in" filter="barn(inVertical)">
                                      <p:cBhvr>
                                        <p:cTn id="72" dur="500"/>
                                        <p:tgtEl>
                                          <p:spTgt spid="5131"/>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arn(inVertical)">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5122"/>
                                        </p:tgtEl>
                                        <p:attrNameLst>
                                          <p:attrName>style.visibility</p:attrName>
                                        </p:attrNameLst>
                                      </p:cBhvr>
                                      <p:to>
                                        <p:strVal val="visible"/>
                                      </p:to>
                                    </p:set>
                                    <p:animEffect transition="in" filter="barn(inVertical)">
                                      <p:cBhvr>
                                        <p:cTn id="82" dur="500"/>
                                        <p:tgtEl>
                                          <p:spTgt spid="5122"/>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4"/>
                                        </p:tgtEl>
                                        <p:attrNameLst>
                                          <p:attrName>style.visibility</p:attrName>
                                        </p:attrNameLst>
                                      </p:cBhvr>
                                      <p:to>
                                        <p:strVal val="visible"/>
                                      </p:to>
                                    </p:set>
                                    <p:animEffect transition="in" filter="barn(inVertical)">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5124"/>
                                        </p:tgtEl>
                                        <p:attrNameLst>
                                          <p:attrName>style.visibility</p:attrName>
                                        </p:attrNameLst>
                                      </p:cBhvr>
                                      <p:to>
                                        <p:strVal val="visible"/>
                                      </p:to>
                                    </p:set>
                                    <p:animEffect transition="in" filter="barn(inVertical)">
                                      <p:cBhvr>
                                        <p:cTn id="92" dur="500"/>
                                        <p:tgtEl>
                                          <p:spTgt spid="5124"/>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16"/>
                                        </p:tgtEl>
                                        <p:attrNameLst>
                                          <p:attrName>style.visibility</p:attrName>
                                        </p:attrNameLst>
                                      </p:cBhvr>
                                      <p:to>
                                        <p:strVal val="visible"/>
                                      </p:to>
                                    </p:set>
                                    <p:animEffect transition="in" filter="barn(inVertical)">
                                      <p:cBhvr>
                                        <p:cTn id="97" dur="500"/>
                                        <p:tgtEl>
                                          <p:spTgt spid="16"/>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nodeType="clickEffect">
                                  <p:stCondLst>
                                    <p:cond delay="0"/>
                                  </p:stCondLst>
                                  <p:childTnLst>
                                    <p:set>
                                      <p:cBhvr>
                                        <p:cTn id="101" dur="1" fill="hold">
                                          <p:stCondLst>
                                            <p:cond delay="0"/>
                                          </p:stCondLst>
                                        </p:cTn>
                                        <p:tgtEl>
                                          <p:spTgt spid="5128"/>
                                        </p:tgtEl>
                                        <p:attrNameLst>
                                          <p:attrName>style.visibility</p:attrName>
                                        </p:attrNameLst>
                                      </p:cBhvr>
                                      <p:to>
                                        <p:strVal val="visible"/>
                                      </p:to>
                                    </p:set>
                                    <p:animEffect transition="in" filter="barn(inVertical)">
                                      <p:cBhvr>
                                        <p:cTn id="102" dur="500"/>
                                        <p:tgtEl>
                                          <p:spTgt spid="5128"/>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13"/>
                                        </p:tgtEl>
                                        <p:attrNameLst>
                                          <p:attrName>style.visibility</p:attrName>
                                        </p:attrNameLst>
                                      </p:cBhvr>
                                      <p:to>
                                        <p:strVal val="visible"/>
                                      </p:to>
                                    </p:set>
                                    <p:animEffect transition="in" filter="barn(inVertical)">
                                      <p:cBhvr>
                                        <p:cTn id="107" dur="500"/>
                                        <p:tgtEl>
                                          <p:spTgt spid="13"/>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nodeType="clickEffect">
                                  <p:stCondLst>
                                    <p:cond delay="0"/>
                                  </p:stCondLst>
                                  <p:childTnLst>
                                    <p:set>
                                      <p:cBhvr>
                                        <p:cTn id="111" dur="1" fill="hold">
                                          <p:stCondLst>
                                            <p:cond delay="0"/>
                                          </p:stCondLst>
                                        </p:cTn>
                                        <p:tgtEl>
                                          <p:spTgt spid="5123"/>
                                        </p:tgtEl>
                                        <p:attrNameLst>
                                          <p:attrName>style.visibility</p:attrName>
                                        </p:attrNameLst>
                                      </p:cBhvr>
                                      <p:to>
                                        <p:strVal val="visible"/>
                                      </p:to>
                                    </p:set>
                                    <p:animEffect transition="in" filter="barn(inVertical)">
                                      <p:cBhvr>
                                        <p:cTn id="112" dur="500"/>
                                        <p:tgtEl>
                                          <p:spTgt spid="5123"/>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12"/>
                                        </p:tgtEl>
                                        <p:attrNameLst>
                                          <p:attrName>style.visibility</p:attrName>
                                        </p:attrNameLst>
                                      </p:cBhvr>
                                      <p:to>
                                        <p:strVal val="visible"/>
                                      </p:to>
                                    </p:set>
                                    <p:animEffect transition="in" filter="barn(inVertical)">
                                      <p:cBhvr>
                                        <p:cTn id="117" dur="500"/>
                                        <p:tgtEl>
                                          <p:spTgt spid="12"/>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nodeType="clickEffect">
                                  <p:stCondLst>
                                    <p:cond delay="0"/>
                                  </p:stCondLst>
                                  <p:childTnLst>
                                    <p:set>
                                      <p:cBhvr>
                                        <p:cTn id="121" dur="1" fill="hold">
                                          <p:stCondLst>
                                            <p:cond delay="0"/>
                                          </p:stCondLst>
                                        </p:cTn>
                                        <p:tgtEl>
                                          <p:spTgt spid="5130"/>
                                        </p:tgtEl>
                                        <p:attrNameLst>
                                          <p:attrName>style.visibility</p:attrName>
                                        </p:attrNameLst>
                                      </p:cBhvr>
                                      <p:to>
                                        <p:strVal val="visible"/>
                                      </p:to>
                                    </p:set>
                                    <p:animEffect transition="in" filter="barn(inVertical)">
                                      <p:cBhvr>
                                        <p:cTn id="122" dur="500"/>
                                        <p:tgtEl>
                                          <p:spTgt spid="5130"/>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11"/>
                                        </p:tgtEl>
                                        <p:attrNameLst>
                                          <p:attrName>style.visibility</p:attrName>
                                        </p:attrNameLst>
                                      </p:cBhvr>
                                      <p:to>
                                        <p:strVal val="visible"/>
                                      </p:to>
                                    </p:set>
                                    <p:animEffect transition="in" filter="barn(inVertical)">
                                      <p:cBhvr>
                                        <p:cTn id="127" dur="500"/>
                                        <p:tgtEl>
                                          <p:spTgt spid="11"/>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nodeType="clickEffect">
                                  <p:stCondLst>
                                    <p:cond delay="0"/>
                                  </p:stCondLst>
                                  <p:childTnLst>
                                    <p:set>
                                      <p:cBhvr>
                                        <p:cTn id="131" dur="1" fill="hold">
                                          <p:stCondLst>
                                            <p:cond delay="0"/>
                                          </p:stCondLst>
                                        </p:cTn>
                                        <p:tgtEl>
                                          <p:spTgt spid="5129"/>
                                        </p:tgtEl>
                                        <p:attrNameLst>
                                          <p:attrName>style.visibility</p:attrName>
                                        </p:attrNameLst>
                                      </p:cBhvr>
                                      <p:to>
                                        <p:strVal val="visible"/>
                                      </p:to>
                                    </p:set>
                                    <p:animEffect transition="in" filter="barn(inVertical)">
                                      <p:cBhvr>
                                        <p:cTn id="132" dur="500"/>
                                        <p:tgtEl>
                                          <p:spTgt spid="5129"/>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grpId="0" nodeType="clickEffect">
                                  <p:stCondLst>
                                    <p:cond delay="0"/>
                                  </p:stCondLst>
                                  <p:childTnLst>
                                    <p:set>
                                      <p:cBhvr>
                                        <p:cTn id="136" dur="1" fill="hold">
                                          <p:stCondLst>
                                            <p:cond delay="0"/>
                                          </p:stCondLst>
                                        </p:cTn>
                                        <p:tgtEl>
                                          <p:spTgt spid="10"/>
                                        </p:tgtEl>
                                        <p:attrNameLst>
                                          <p:attrName>style.visibility</p:attrName>
                                        </p:attrNameLst>
                                      </p:cBhvr>
                                      <p:to>
                                        <p:strVal val="visible"/>
                                      </p:to>
                                    </p:set>
                                    <p:animEffect transition="in" filter="barn(inVertical)">
                                      <p:cBhvr>
                                        <p:cTn id="137" dur="500"/>
                                        <p:tgtEl>
                                          <p:spTgt spid="10"/>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21" fill="hold" grpId="0" nodeType="clickEffect">
                                  <p:stCondLst>
                                    <p:cond delay="0"/>
                                  </p:stCondLst>
                                  <p:childTnLst>
                                    <p:set>
                                      <p:cBhvr>
                                        <p:cTn id="141" dur="1" fill="hold">
                                          <p:stCondLst>
                                            <p:cond delay="0"/>
                                          </p:stCondLst>
                                        </p:cTn>
                                        <p:tgtEl>
                                          <p:spTgt spid="2"/>
                                        </p:tgtEl>
                                        <p:attrNameLst>
                                          <p:attrName>style.visibility</p:attrName>
                                        </p:attrNameLst>
                                      </p:cBhvr>
                                      <p:to>
                                        <p:strVal val="visible"/>
                                      </p:to>
                                    </p:set>
                                    <p:animEffect transition="in" filter="barn(inVertical)">
                                      <p:cBhvr>
                                        <p:cTn id="142" dur="500"/>
                                        <p:tgtEl>
                                          <p:spTgt spid="2"/>
                                        </p:tgtEl>
                                      </p:cBhvr>
                                    </p:animEffect>
                                  </p:childTnLst>
                                </p:cTn>
                              </p:par>
                            </p:childTnLst>
                          </p:cTn>
                        </p:par>
                      </p:childTnLst>
                    </p:cTn>
                  </p:par>
                  <p:par>
                    <p:cTn id="143" fill="hold">
                      <p:stCondLst>
                        <p:cond delay="indefinite"/>
                      </p:stCondLst>
                      <p:childTnLst>
                        <p:par>
                          <p:cTn id="144" fill="hold">
                            <p:stCondLst>
                              <p:cond delay="0"/>
                            </p:stCondLst>
                            <p:childTnLst>
                              <p:par>
                                <p:cTn id="145" presetID="16" presetClass="entr" presetSubtype="21" fill="hold" grpId="0" nodeType="clickEffect">
                                  <p:stCondLst>
                                    <p:cond delay="0"/>
                                  </p:stCondLst>
                                  <p:childTnLst>
                                    <p:set>
                                      <p:cBhvr>
                                        <p:cTn id="146" dur="1" fill="hold">
                                          <p:stCondLst>
                                            <p:cond delay="0"/>
                                          </p:stCondLst>
                                        </p:cTn>
                                        <p:tgtEl>
                                          <p:spTgt spid="17"/>
                                        </p:tgtEl>
                                        <p:attrNameLst>
                                          <p:attrName>style.visibility</p:attrName>
                                        </p:attrNameLst>
                                      </p:cBhvr>
                                      <p:to>
                                        <p:strVal val="visible"/>
                                      </p:to>
                                    </p:set>
                                    <p:animEffect transition="in" filter="barn(inVertical)">
                                      <p:cBhvr>
                                        <p:cTn id="147" dur="500"/>
                                        <p:tgtEl>
                                          <p:spTgt spid="17"/>
                                        </p:tgtEl>
                                      </p:cBhvr>
                                    </p:animEffect>
                                  </p:childTnLst>
                                </p:cTn>
                              </p:par>
                            </p:childTnLst>
                          </p:cTn>
                        </p:par>
                      </p:childTnLst>
                    </p:cTn>
                  </p:par>
                  <p:par>
                    <p:cTn id="148" fill="hold">
                      <p:stCondLst>
                        <p:cond delay="indefinite"/>
                      </p:stCondLst>
                      <p:childTnLst>
                        <p:par>
                          <p:cTn id="149" fill="hold">
                            <p:stCondLst>
                              <p:cond delay="0"/>
                            </p:stCondLst>
                            <p:childTnLst>
                              <p:par>
                                <p:cTn id="150" presetID="16" presetClass="entr" presetSubtype="21" fill="hold" grpId="0" nodeType="clickEffect">
                                  <p:stCondLst>
                                    <p:cond delay="0"/>
                                  </p:stCondLst>
                                  <p:childTnLst>
                                    <p:set>
                                      <p:cBhvr>
                                        <p:cTn id="151" dur="1" fill="hold">
                                          <p:stCondLst>
                                            <p:cond delay="0"/>
                                          </p:stCondLst>
                                        </p:cTn>
                                        <p:tgtEl>
                                          <p:spTgt spid="18"/>
                                        </p:tgtEl>
                                        <p:attrNameLst>
                                          <p:attrName>style.visibility</p:attrName>
                                        </p:attrNameLst>
                                      </p:cBhvr>
                                      <p:to>
                                        <p:strVal val="visible"/>
                                      </p:to>
                                    </p:set>
                                    <p:animEffect transition="in" filter="barn(inVertical)">
                                      <p:cBhvr>
                                        <p:cTn id="152" dur="500"/>
                                        <p:tgtEl>
                                          <p:spTgt spid="18"/>
                                        </p:tgtEl>
                                      </p:cBhvr>
                                    </p:animEffect>
                                  </p:childTnLst>
                                </p:cTn>
                              </p:par>
                            </p:childTnLst>
                          </p:cTn>
                        </p:par>
                      </p:childTnLst>
                    </p:cTn>
                  </p:par>
                  <p:par>
                    <p:cTn id="153" fill="hold">
                      <p:stCondLst>
                        <p:cond delay="indefinite"/>
                      </p:stCondLst>
                      <p:childTnLst>
                        <p:par>
                          <p:cTn id="154" fill="hold">
                            <p:stCondLst>
                              <p:cond delay="0"/>
                            </p:stCondLst>
                            <p:childTnLst>
                              <p:par>
                                <p:cTn id="155" presetID="16" presetClass="entr" presetSubtype="21" fill="hold" grpId="0" nodeType="clickEffect">
                                  <p:stCondLst>
                                    <p:cond delay="0"/>
                                  </p:stCondLst>
                                  <p:childTnLst>
                                    <p:set>
                                      <p:cBhvr>
                                        <p:cTn id="156" dur="1" fill="hold">
                                          <p:stCondLst>
                                            <p:cond delay="0"/>
                                          </p:stCondLst>
                                        </p:cTn>
                                        <p:tgtEl>
                                          <p:spTgt spid="19"/>
                                        </p:tgtEl>
                                        <p:attrNameLst>
                                          <p:attrName>style.visibility</p:attrName>
                                        </p:attrNameLst>
                                      </p:cBhvr>
                                      <p:to>
                                        <p:strVal val="visible"/>
                                      </p:to>
                                    </p:set>
                                    <p:animEffect transition="in" filter="barn(inVertical)">
                                      <p:cBhvr>
                                        <p:cTn id="157" dur="500"/>
                                        <p:tgtEl>
                                          <p:spTgt spid="19"/>
                                        </p:tgtEl>
                                      </p:cBhvr>
                                    </p:animEffect>
                                  </p:childTnLst>
                                </p:cTn>
                              </p:par>
                            </p:childTnLst>
                          </p:cTn>
                        </p:par>
                      </p:childTnLst>
                    </p:cTn>
                  </p:par>
                  <p:par>
                    <p:cTn id="158" fill="hold">
                      <p:stCondLst>
                        <p:cond delay="indefinite"/>
                      </p:stCondLst>
                      <p:childTnLst>
                        <p:par>
                          <p:cTn id="159" fill="hold">
                            <p:stCondLst>
                              <p:cond delay="0"/>
                            </p:stCondLst>
                            <p:childTnLst>
                              <p:par>
                                <p:cTn id="160" presetID="53" presetClass="entr" presetSubtype="16" fill="hold" grpId="0" nodeType="clickEffect">
                                  <p:stCondLst>
                                    <p:cond delay="0"/>
                                  </p:stCondLst>
                                  <p:childTnLst>
                                    <p:set>
                                      <p:cBhvr>
                                        <p:cTn id="161" dur="1" fill="hold">
                                          <p:stCondLst>
                                            <p:cond delay="0"/>
                                          </p:stCondLst>
                                        </p:cTn>
                                        <p:tgtEl>
                                          <p:spTgt spid="20"/>
                                        </p:tgtEl>
                                        <p:attrNameLst>
                                          <p:attrName>style.visibility</p:attrName>
                                        </p:attrNameLst>
                                      </p:cBhvr>
                                      <p:to>
                                        <p:strVal val="visible"/>
                                      </p:to>
                                    </p:set>
                                    <p:anim calcmode="lin" valueType="num">
                                      <p:cBhvr>
                                        <p:cTn id="162" dur="500" fill="hold"/>
                                        <p:tgtEl>
                                          <p:spTgt spid="20"/>
                                        </p:tgtEl>
                                        <p:attrNameLst>
                                          <p:attrName>ppt_w</p:attrName>
                                        </p:attrNameLst>
                                      </p:cBhvr>
                                      <p:tavLst>
                                        <p:tav tm="0">
                                          <p:val>
                                            <p:fltVal val="0"/>
                                          </p:val>
                                        </p:tav>
                                        <p:tav tm="100000">
                                          <p:val>
                                            <p:strVal val="#ppt_w"/>
                                          </p:val>
                                        </p:tav>
                                      </p:tavLst>
                                    </p:anim>
                                    <p:anim calcmode="lin" valueType="num">
                                      <p:cBhvr>
                                        <p:cTn id="163" dur="500" fill="hold"/>
                                        <p:tgtEl>
                                          <p:spTgt spid="20"/>
                                        </p:tgtEl>
                                        <p:attrNameLst>
                                          <p:attrName>ppt_h</p:attrName>
                                        </p:attrNameLst>
                                      </p:cBhvr>
                                      <p:tavLst>
                                        <p:tav tm="0">
                                          <p:val>
                                            <p:fltVal val="0"/>
                                          </p:val>
                                        </p:tav>
                                        <p:tav tm="100000">
                                          <p:val>
                                            <p:strVal val="#ppt_h"/>
                                          </p:val>
                                        </p:tav>
                                      </p:tavLst>
                                    </p:anim>
                                    <p:animEffect transition="in" filter="fade">
                                      <p:cBhvr>
                                        <p:cTn id="16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0" grpId="0"/>
      <p:bldP spid="11" grpId="0"/>
      <p:bldP spid="12" grpId="0"/>
      <p:bldP spid="13" grpId="0"/>
      <p:bldP spid="14" grpId="0"/>
      <p:bldP spid="15" grpId="0"/>
      <p:bldP spid="16" grpId="0"/>
      <p:bldP spid="2" grpId="0"/>
      <p:bldP spid="17" grpId="0"/>
      <p:bldP spid="18" grpId="0"/>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2291644" y="304800"/>
            <a:ext cx="3810000" cy="584775"/>
          </a:xfrm>
          <a:prstGeom prst="rect">
            <a:avLst/>
          </a:prstGeom>
          <a:noFill/>
        </p:spPr>
        <p:txBody>
          <a:bodyPr wrap="square" rtlCol="0">
            <a:prstTxWarp prst="textPlain">
              <a:avLst/>
            </a:prstTxWarp>
            <a:spAutoFit/>
          </a:bodyPr>
          <a:lstStyle/>
          <a:p>
            <a:pPr algn="ctr"/>
            <a:r>
              <a:rPr lang="bn-IN" sz="3200" dirty="0" smtClean="0">
                <a:latin typeface="Nikosh" pitchFamily="2" charset="0"/>
                <a:cs typeface="Nikosh" pitchFamily="2" charset="0"/>
              </a:rPr>
              <a:t>দলীয় কাজ </a:t>
            </a:r>
            <a:endParaRPr lang="en-US" sz="3200" dirty="0">
              <a:latin typeface="Nikosh" pitchFamily="2" charset="0"/>
              <a:cs typeface="Nikosh" pitchFamily="2" charset="0"/>
            </a:endParaRPr>
          </a:p>
        </p:txBody>
      </p:sp>
      <p:pic>
        <p:nvPicPr>
          <p:cNvPr id="1026" name="Picture 2" descr="C:\Users\i\Pictures\20170703_1427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988" y="1066800"/>
            <a:ext cx="5043311" cy="302598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371600" y="4191000"/>
            <a:ext cx="6400800" cy="1384995"/>
          </a:xfrm>
          <a:prstGeom prst="rect">
            <a:avLst/>
          </a:prstGeom>
          <a:noFill/>
        </p:spPr>
        <p:txBody>
          <a:bodyPr wrap="square" rtlCol="0">
            <a:spAutoFit/>
          </a:bodyPr>
          <a:lstStyle/>
          <a:p>
            <a:pPr marL="457200" indent="-457200">
              <a:buFont typeface="Wingdings" pitchFamily="2" charset="2"/>
              <a:buChar char="q"/>
            </a:pPr>
            <a:r>
              <a:rPr lang="bn-IN" sz="2800" dirty="0" smtClean="0">
                <a:latin typeface="Nikosh" pitchFamily="2" charset="0"/>
                <a:cs typeface="Nikosh" pitchFamily="2" charset="0"/>
              </a:rPr>
              <a:t>তোমার এলাকায় পাওয়া যায় এমন সব কম ক্যালরিযুক্ত ও বেশি ক্যালরিযুক্ত খাবারের নমনা ও তালিকার একটি চার্ট তৈরি কর।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7716" y="0"/>
            <a:ext cx="92279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2293620" y="609600"/>
            <a:ext cx="3429000" cy="523220"/>
          </a:xfrm>
          <a:prstGeom prst="rect">
            <a:avLst/>
          </a:prstGeom>
          <a:noFill/>
        </p:spPr>
        <p:txBody>
          <a:bodyPr wrap="square" rtlCol="0">
            <a:prstTxWarp prst="textPlain">
              <a:avLst/>
            </a:prstTxWarp>
            <a:spAutoFit/>
          </a:bodyPr>
          <a:lstStyle/>
          <a:p>
            <a:pPr algn="ctr"/>
            <a:r>
              <a:rPr lang="bn-IN" sz="2800" dirty="0" smtClean="0">
                <a:latin typeface="Nikosh" pitchFamily="2" charset="0"/>
                <a:cs typeface="Nikosh" pitchFamily="2" charset="0"/>
              </a:rPr>
              <a:t>মূল্যায়ন </a:t>
            </a:r>
            <a:endParaRPr lang="en-US" sz="2800" dirty="0">
              <a:latin typeface="Nikosh" pitchFamily="2" charset="0"/>
              <a:cs typeface="Nikosh" pitchFamily="2" charset="0"/>
            </a:endParaRPr>
          </a:p>
        </p:txBody>
      </p:sp>
      <p:sp>
        <p:nvSpPr>
          <p:cNvPr id="4" name="TextBox 3"/>
          <p:cNvSpPr txBox="1"/>
          <p:nvPr/>
        </p:nvSpPr>
        <p:spPr>
          <a:xfrm>
            <a:off x="1066800" y="1981200"/>
            <a:ext cx="6172200" cy="461665"/>
          </a:xfrm>
          <a:prstGeom prst="rect">
            <a:avLst/>
          </a:prstGeom>
          <a:noFill/>
        </p:spPr>
        <p:txBody>
          <a:bodyPr wrap="square" rtlCol="0">
            <a:spAutoFit/>
          </a:bodyPr>
          <a:lstStyle/>
          <a:p>
            <a:r>
              <a:rPr lang="bn-IN" sz="2400" dirty="0" smtClean="0">
                <a:latin typeface="Nikosh" pitchFamily="2" charset="0"/>
                <a:cs typeface="Nikosh" pitchFamily="2" charset="0"/>
              </a:rPr>
              <a:t>১। স্বাদ ও গুণাগুণ বিচারে খাদ্যকে কয়ভাগে ভাগ করা যায়।  </a:t>
            </a:r>
            <a:endParaRPr lang="en-US" sz="2400" dirty="0">
              <a:latin typeface="Nikosh" pitchFamily="2" charset="0"/>
              <a:cs typeface="Nikosh" pitchFamily="2" charset="0"/>
            </a:endParaRPr>
          </a:p>
        </p:txBody>
      </p:sp>
      <p:sp>
        <p:nvSpPr>
          <p:cNvPr id="6" name="TextBox 5"/>
          <p:cNvSpPr txBox="1"/>
          <p:nvPr/>
        </p:nvSpPr>
        <p:spPr>
          <a:xfrm>
            <a:off x="1074420" y="2362200"/>
            <a:ext cx="5867400" cy="461665"/>
          </a:xfrm>
          <a:prstGeom prst="rect">
            <a:avLst/>
          </a:prstGeom>
          <a:noFill/>
        </p:spPr>
        <p:txBody>
          <a:bodyPr wrap="square" rtlCol="0">
            <a:spAutoFit/>
          </a:bodyPr>
          <a:lstStyle/>
          <a:p>
            <a:r>
              <a:rPr lang="bn-IN" sz="2400" dirty="0" smtClean="0">
                <a:latin typeface="Nikosh" pitchFamily="2" charset="0"/>
                <a:cs typeface="Nikosh" pitchFamily="2" charset="0"/>
              </a:rPr>
              <a:t>২। শর্করায় বিদ্যামান সেলুলোজ কি করে? </a:t>
            </a:r>
            <a:endParaRPr lang="en-US" sz="2400" dirty="0">
              <a:latin typeface="Nikosh" pitchFamily="2" charset="0"/>
              <a:cs typeface="Nikosh" pitchFamily="2" charset="0"/>
            </a:endParaRPr>
          </a:p>
        </p:txBody>
      </p:sp>
      <p:sp>
        <p:nvSpPr>
          <p:cNvPr id="7" name="TextBox 6"/>
          <p:cNvSpPr txBox="1"/>
          <p:nvPr/>
        </p:nvSpPr>
        <p:spPr>
          <a:xfrm>
            <a:off x="1028700" y="2823865"/>
            <a:ext cx="6248400" cy="461665"/>
          </a:xfrm>
          <a:prstGeom prst="rect">
            <a:avLst/>
          </a:prstGeom>
          <a:noFill/>
        </p:spPr>
        <p:txBody>
          <a:bodyPr wrap="square" rtlCol="0">
            <a:spAutoFit/>
          </a:bodyPr>
          <a:lstStyle/>
          <a:p>
            <a:r>
              <a:rPr lang="bn-IN" dirty="0" smtClean="0"/>
              <a:t>৩</a:t>
            </a:r>
            <a:r>
              <a:rPr lang="bn-IN" sz="2400" dirty="0" smtClean="0">
                <a:latin typeface="Nikosh" pitchFamily="2" charset="0"/>
                <a:cs typeface="Nikosh" pitchFamily="2" charset="0"/>
              </a:rPr>
              <a:t>। শিশুদের খাদ্যে প্রোটিনের অভাব হলে কোন রোগ হয়? </a:t>
            </a:r>
            <a:endParaRPr lang="en-US" sz="2400" dirty="0">
              <a:latin typeface="Nikosh" pitchFamily="2" charset="0"/>
              <a:cs typeface="Nikosh" pitchFamily="2" charset="0"/>
            </a:endParaRPr>
          </a:p>
        </p:txBody>
      </p:sp>
      <p:sp>
        <p:nvSpPr>
          <p:cNvPr id="8" name="TextBox 7"/>
          <p:cNvSpPr txBox="1"/>
          <p:nvPr/>
        </p:nvSpPr>
        <p:spPr>
          <a:xfrm>
            <a:off x="1070610" y="3285530"/>
            <a:ext cx="6858000" cy="461665"/>
          </a:xfrm>
          <a:prstGeom prst="rect">
            <a:avLst/>
          </a:prstGeom>
          <a:noFill/>
        </p:spPr>
        <p:txBody>
          <a:bodyPr wrap="square" rtlCol="0">
            <a:spAutoFit/>
          </a:bodyPr>
          <a:lstStyle/>
          <a:p>
            <a:r>
              <a:rPr lang="bn-IN" sz="2400" dirty="0" smtClean="0">
                <a:latin typeface="Nikosh" pitchFamily="2" charset="0"/>
                <a:cs typeface="Nikosh" pitchFamily="2" charset="0"/>
              </a:rPr>
              <a:t>৪। কয়েক টি তরল স্নেহের নাম বলো।  </a:t>
            </a:r>
            <a:endParaRPr lang="en-US" sz="2400" dirty="0">
              <a:latin typeface="Nikosh" pitchFamily="2" charset="0"/>
              <a:cs typeface="Nikosh" pitchFamily="2" charset="0"/>
            </a:endParaRPr>
          </a:p>
        </p:txBody>
      </p:sp>
      <p:sp>
        <p:nvSpPr>
          <p:cNvPr id="9" name="TextBox 8"/>
          <p:cNvSpPr txBox="1"/>
          <p:nvPr/>
        </p:nvSpPr>
        <p:spPr>
          <a:xfrm>
            <a:off x="1055370" y="3747195"/>
            <a:ext cx="5181600" cy="461665"/>
          </a:xfrm>
          <a:prstGeom prst="rect">
            <a:avLst/>
          </a:prstGeom>
          <a:noFill/>
        </p:spPr>
        <p:txBody>
          <a:bodyPr wrap="square" rtlCol="0">
            <a:spAutoFit/>
          </a:bodyPr>
          <a:lstStyle/>
          <a:p>
            <a:r>
              <a:rPr lang="bn-IN" sz="2400" dirty="0" smtClean="0">
                <a:latin typeface="Nikosh" pitchFamily="2" charset="0"/>
                <a:cs typeface="Nikosh" pitchFamily="2" charset="0"/>
              </a:rPr>
              <a:t>৫। ১ কিলোক্যালরিতে কত ক্যালরি? </a:t>
            </a:r>
            <a:endParaRPr lang="en-US" sz="2400" dirty="0">
              <a:latin typeface="Nikosh" pitchFamily="2" charset="0"/>
              <a:cs typeface="Nikosh" pitchFamily="2" charset="0"/>
            </a:endParaRPr>
          </a:p>
        </p:txBody>
      </p:sp>
      <p:sp>
        <p:nvSpPr>
          <p:cNvPr id="10" name="TextBox 9"/>
          <p:cNvSpPr txBox="1"/>
          <p:nvPr/>
        </p:nvSpPr>
        <p:spPr>
          <a:xfrm>
            <a:off x="1028700" y="4648200"/>
            <a:ext cx="3238500" cy="461665"/>
          </a:xfrm>
          <a:prstGeom prst="rect">
            <a:avLst/>
          </a:prstGeom>
          <a:noFill/>
        </p:spPr>
        <p:txBody>
          <a:bodyPr wrap="square" rtlCol="0">
            <a:spAutoFit/>
          </a:bodyPr>
          <a:lstStyle/>
          <a:p>
            <a:r>
              <a:rPr lang="bn-IN" sz="2400" dirty="0" smtClean="0">
                <a:latin typeface="Nikosh" pitchFamily="2" charset="0"/>
                <a:cs typeface="Nikosh" pitchFamily="2" charset="0"/>
              </a:rPr>
              <a:t>উত্তর মিলিয়ে নাওঃ </a:t>
            </a:r>
            <a:endParaRPr lang="en-US" sz="2400" dirty="0">
              <a:latin typeface="Nikosh" pitchFamily="2" charset="0"/>
              <a:cs typeface="Nikosh" pitchFamily="2" charset="0"/>
            </a:endParaRPr>
          </a:p>
        </p:txBody>
      </p:sp>
      <p:sp>
        <p:nvSpPr>
          <p:cNvPr id="11" name="TextBox 10"/>
          <p:cNvSpPr txBox="1"/>
          <p:nvPr/>
        </p:nvSpPr>
        <p:spPr>
          <a:xfrm>
            <a:off x="1272540" y="5109865"/>
            <a:ext cx="7719060" cy="830997"/>
          </a:xfrm>
          <a:prstGeom prst="rect">
            <a:avLst/>
          </a:prstGeom>
          <a:noFill/>
        </p:spPr>
        <p:txBody>
          <a:bodyPr wrap="square" rtlCol="0">
            <a:spAutoFit/>
          </a:bodyPr>
          <a:lstStyle/>
          <a:p>
            <a:r>
              <a:rPr lang="bn-IN" sz="2400" dirty="0" smtClean="0">
                <a:latin typeface="Nikosh" pitchFamily="2" charset="0"/>
                <a:cs typeface="Nikosh" pitchFamily="2" charset="0"/>
              </a:rPr>
              <a:t>(১)  তিন ভাগে  (২)  কোষ্ঠকাঠিন্য দূর করে । (৩)  কোয়াশিয়রকর রোগ হয়।</a:t>
            </a:r>
          </a:p>
          <a:p>
            <a:r>
              <a:rPr lang="bn-IN" sz="2400" dirty="0" smtClean="0">
                <a:latin typeface="Nikosh" pitchFamily="2" charset="0"/>
                <a:cs typeface="Nikosh" pitchFamily="2" charset="0"/>
              </a:rPr>
              <a:t>(৪)  সয়াবিন, সরিষা,তিল, জলপাই, বাদাম ইত্যাদির তেল। (৫)  ১০০০  ক্যালরি ।     </a:t>
            </a: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p:cTn id="44" dur="500" fill="hold"/>
                                        <p:tgtEl>
                                          <p:spTgt spid="11"/>
                                        </p:tgtEl>
                                        <p:attrNameLst>
                                          <p:attrName>ppt_w</p:attrName>
                                        </p:attrNameLst>
                                      </p:cBhvr>
                                      <p:tavLst>
                                        <p:tav tm="0">
                                          <p:val>
                                            <p:fltVal val="0"/>
                                          </p:val>
                                        </p:tav>
                                        <p:tav tm="100000">
                                          <p:val>
                                            <p:strVal val="#ppt_w"/>
                                          </p:val>
                                        </p:tav>
                                      </p:tavLst>
                                    </p:anim>
                                    <p:anim calcmode="lin" valueType="num">
                                      <p:cBhvr>
                                        <p:cTn id="45" dur="500" fill="hold"/>
                                        <p:tgtEl>
                                          <p:spTgt spid="11"/>
                                        </p:tgtEl>
                                        <p:attrNameLst>
                                          <p:attrName>ppt_h</p:attrName>
                                        </p:attrNameLst>
                                      </p:cBhvr>
                                      <p:tavLst>
                                        <p:tav tm="0">
                                          <p:val>
                                            <p:fltVal val="0"/>
                                          </p:val>
                                        </p:tav>
                                        <p:tav tm="100000">
                                          <p:val>
                                            <p:strVal val="#ppt_h"/>
                                          </p:val>
                                        </p:tav>
                                      </p:tavLst>
                                    </p:anim>
                                    <p:animEffect transition="in" filter="fad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838200" y="4953000"/>
            <a:ext cx="7086600" cy="584775"/>
          </a:xfrm>
          <a:prstGeom prst="rect">
            <a:avLst/>
          </a:prstGeom>
          <a:noFill/>
        </p:spPr>
        <p:txBody>
          <a:bodyPr wrap="square" rtlCol="0">
            <a:spAutoFit/>
          </a:bodyPr>
          <a:lstStyle/>
          <a:p>
            <a:pPr marL="457200" indent="-457200" algn="ctr">
              <a:buFont typeface="Wingdings" pitchFamily="2" charset="2"/>
              <a:buChar char="q"/>
            </a:pPr>
            <a:r>
              <a:rPr lang="bn-IN" sz="3200" dirty="0" smtClean="0">
                <a:latin typeface="Nikosh" pitchFamily="2" charset="0"/>
                <a:cs typeface="Nikosh" pitchFamily="2" charset="0"/>
              </a:rPr>
              <a:t>বিভিন্ন খাদ্য উপাদানের উৎস ও কাজ বর্ণনা কর।  </a:t>
            </a:r>
            <a:endParaRPr lang="en-US" sz="3200" dirty="0">
              <a:latin typeface="Nikosh" pitchFamily="2" charset="0"/>
              <a:cs typeface="Nikosh" pitchFamily="2" charset="0"/>
            </a:endParaRPr>
          </a:p>
        </p:txBody>
      </p:sp>
      <p:pic>
        <p:nvPicPr>
          <p:cNvPr id="1026" name="Picture 2" descr="C:\Users\i\Pictures\bar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870937"/>
            <a:ext cx="5257800" cy="301191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137458" y="838200"/>
            <a:ext cx="4876800" cy="523220"/>
          </a:xfrm>
          <a:prstGeom prst="rect">
            <a:avLst/>
          </a:prstGeom>
          <a:noFill/>
        </p:spPr>
        <p:txBody>
          <a:bodyPr wrap="square" rtlCol="0">
            <a:prstTxWarp prst="textPlain">
              <a:avLst/>
            </a:prstTxWarp>
            <a:spAutoFit/>
          </a:bodyPr>
          <a:lstStyle/>
          <a:p>
            <a:pPr algn="ctr"/>
            <a:r>
              <a:rPr lang="bn-IN" sz="2800" dirty="0" smtClean="0">
                <a:latin typeface="Nikosh" pitchFamily="2" charset="0"/>
                <a:cs typeface="Nikosh" pitchFamily="2" charset="0"/>
              </a:rPr>
              <a:t>বাড়ির কাজ </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144000" cy="6858000"/>
          </a:xfrm>
          <a:prstGeom prst="frame">
            <a:avLst>
              <a:gd name="adj1" fmla="val 2483"/>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descr="D:\Image\download (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197" y="609600"/>
            <a:ext cx="8473606" cy="56387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43921" y="1524000"/>
            <a:ext cx="7391400" cy="2133600"/>
          </a:xfrm>
          <a:prstGeom prst="rect">
            <a:avLst/>
          </a:prstGeom>
          <a:noFill/>
        </p:spPr>
        <p:txBody>
          <a:bodyPr wrap="square" rtlCol="0">
            <a:prstTxWarp prst="textPlain">
              <a:avLst/>
            </a:prstTxWarp>
            <a:spAutoFit/>
          </a:bodyPr>
          <a:lstStyle/>
          <a:p>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rPr>
              <a:t>You should good luck </a:t>
            </a:r>
            <a:endPar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endParaRPr>
          </a:p>
        </p:txBody>
      </p:sp>
      <p:sp>
        <p:nvSpPr>
          <p:cNvPr id="4" name="TextBox 3"/>
          <p:cNvSpPr txBox="1"/>
          <p:nvPr/>
        </p:nvSpPr>
        <p:spPr>
          <a:xfrm>
            <a:off x="1219199" y="4114800"/>
            <a:ext cx="6916121" cy="1447800"/>
          </a:xfrm>
          <a:prstGeom prst="rect">
            <a:avLst/>
          </a:prstGeom>
          <a:noFill/>
        </p:spPr>
        <p:txBody>
          <a:bodyPr wrap="square" rtlCol="0">
            <a:prstTxWarp prst="textPlain">
              <a:avLst/>
            </a:prstTxWarp>
            <a:spAutoFit/>
          </a:bodyPr>
          <a:lstStyle/>
          <a:p>
            <a:pPr algn="ct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rPr>
              <a:t>Thanks</a:t>
            </a:r>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Nikosh" pitchFamily="2" charset="0"/>
              <a:cs typeface="Nikosh" pitchFamily="2" charset="0"/>
            </a:endParaRPr>
          </a:p>
        </p:txBody>
      </p:sp>
    </p:spTree>
    <p:extLst>
      <p:ext uri="{BB962C8B-B14F-4D97-AF65-F5344CB8AC3E}">
        <p14:creationId xmlns:p14="http://schemas.microsoft.com/office/powerpoint/2010/main" val="164891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2514600" y="609600"/>
            <a:ext cx="4114800" cy="584775"/>
          </a:xfrm>
          <a:prstGeom prst="rect">
            <a:avLst/>
          </a:prstGeom>
          <a:noFill/>
        </p:spPr>
        <p:txBody>
          <a:bodyPr wrap="square" rtlCol="0">
            <a:prstTxWarp prst="textPlain">
              <a:avLst/>
            </a:prstTxWarp>
            <a:spAutoFit/>
          </a:bodyPr>
          <a:lstStyle/>
          <a:p>
            <a:pPr algn="ctr"/>
            <a:r>
              <a:rPr lang="bn-IN" sz="3200" dirty="0" smtClean="0">
                <a:latin typeface="Nikosh" pitchFamily="2" charset="0"/>
                <a:cs typeface="Nikosh" pitchFamily="2" charset="0"/>
              </a:rPr>
              <a:t>পরিচিতি </a:t>
            </a:r>
            <a:endParaRPr lang="en-US" sz="3200" dirty="0">
              <a:latin typeface="Nikosh" pitchFamily="2" charset="0"/>
              <a:cs typeface="Nikosh" pitchFamily="2" charset="0"/>
            </a:endParaRPr>
          </a:p>
        </p:txBody>
      </p:sp>
      <p:sp>
        <p:nvSpPr>
          <p:cNvPr id="3" name="TextBox 2"/>
          <p:cNvSpPr txBox="1"/>
          <p:nvPr/>
        </p:nvSpPr>
        <p:spPr>
          <a:xfrm>
            <a:off x="533400" y="2890391"/>
            <a:ext cx="4267200" cy="2246769"/>
          </a:xfrm>
          <a:prstGeom prst="rect">
            <a:avLst/>
          </a:prstGeom>
          <a:noFill/>
        </p:spPr>
        <p:txBody>
          <a:bodyPr wrap="square" rtlCol="0">
            <a:spAutoFit/>
          </a:bodyPr>
          <a:lstStyle/>
          <a:p>
            <a:r>
              <a:rPr lang="bn-IN" sz="2800" dirty="0" smtClean="0">
                <a:latin typeface="Nikosh" pitchFamily="2" charset="0"/>
                <a:cs typeface="Nikosh" pitchFamily="2" charset="0"/>
              </a:rPr>
              <a:t>দেলওয়ারা বেগম </a:t>
            </a:r>
          </a:p>
          <a:p>
            <a:r>
              <a:rPr lang="bn-IN" sz="2800" dirty="0" smtClean="0">
                <a:latin typeface="Nikosh" pitchFamily="2" charset="0"/>
                <a:cs typeface="Nikosh" pitchFamily="2" charset="0"/>
              </a:rPr>
              <a:t>সহকারী শিক্ষক (বি,এসসি) </a:t>
            </a:r>
          </a:p>
          <a:p>
            <a:r>
              <a:rPr lang="bn-IN" sz="2800" dirty="0" smtClean="0">
                <a:latin typeface="Nikosh" pitchFamily="2" charset="0"/>
                <a:cs typeface="Nikosh" pitchFamily="2" charset="0"/>
              </a:rPr>
              <a:t>আলতাদীঘি স্নাতক মাদরাসা,শেরপুর, বগুড়া।</a:t>
            </a:r>
          </a:p>
          <a:p>
            <a:r>
              <a:rPr lang="en-US" sz="2800" dirty="0" smtClean="0"/>
              <a:t> </a:t>
            </a:r>
            <a:r>
              <a:rPr lang="bn-IN" sz="2800" dirty="0" smtClean="0"/>
              <a:t>  </a:t>
            </a:r>
            <a:endParaRPr lang="en-US" sz="2800" dirty="0"/>
          </a:p>
        </p:txBody>
      </p:sp>
      <p:sp>
        <p:nvSpPr>
          <p:cNvPr id="4" name="TextBox 3"/>
          <p:cNvSpPr txBox="1"/>
          <p:nvPr/>
        </p:nvSpPr>
        <p:spPr>
          <a:xfrm>
            <a:off x="5791200" y="2819400"/>
            <a:ext cx="2971800" cy="2246769"/>
          </a:xfrm>
          <a:prstGeom prst="rect">
            <a:avLst/>
          </a:prstGeom>
          <a:noFill/>
        </p:spPr>
        <p:txBody>
          <a:bodyPr wrap="square" rtlCol="0">
            <a:spAutoFit/>
          </a:bodyPr>
          <a:lstStyle/>
          <a:p>
            <a:r>
              <a:rPr lang="bn-IN" sz="2800" dirty="0" smtClean="0">
                <a:latin typeface="Nikosh" pitchFamily="2" charset="0"/>
                <a:cs typeface="Nikosh" pitchFamily="2" charset="0"/>
              </a:rPr>
              <a:t>শ্রেণীঃ  ৬ষ্ঠ </a:t>
            </a:r>
          </a:p>
          <a:p>
            <a:r>
              <a:rPr lang="bn-IN" sz="2800" dirty="0" smtClean="0">
                <a:latin typeface="Nikosh" pitchFamily="2" charset="0"/>
                <a:cs typeface="Nikosh" pitchFamily="2" charset="0"/>
              </a:rPr>
              <a:t>বিষয়ঃ বিজ্ঞান</a:t>
            </a:r>
          </a:p>
          <a:p>
            <a:r>
              <a:rPr lang="bn-IN" sz="2800" dirty="0" smtClean="0">
                <a:latin typeface="Nikosh" pitchFamily="2" charset="0"/>
                <a:cs typeface="Nikosh" pitchFamily="2" charset="0"/>
              </a:rPr>
              <a:t>অধ্যায়ঃ ত্রয়োদশ</a:t>
            </a:r>
          </a:p>
          <a:p>
            <a:r>
              <a:rPr lang="bn-IN" sz="2800" dirty="0" smtClean="0">
                <a:latin typeface="Nikosh" pitchFamily="2" charset="0"/>
                <a:cs typeface="Nikosh" pitchFamily="2" charset="0"/>
              </a:rPr>
              <a:t>সময়ঃ </a:t>
            </a:r>
            <a:r>
              <a:rPr lang="en-US" sz="2800" dirty="0" smtClean="0">
                <a:latin typeface="Nikosh" pitchFamily="2" charset="0"/>
                <a:cs typeface="Nikosh" pitchFamily="2" charset="0"/>
              </a:rPr>
              <a:t>45</a:t>
            </a:r>
            <a:r>
              <a:rPr lang="bn-IN" sz="2800" dirty="0" smtClean="0">
                <a:latin typeface="Nikosh" pitchFamily="2" charset="0"/>
                <a:cs typeface="Nikosh" pitchFamily="2" charset="0"/>
              </a:rPr>
              <a:t> মিনিট </a:t>
            </a:r>
          </a:p>
          <a:p>
            <a:r>
              <a:rPr lang="bn-IN" sz="2800" dirty="0" smtClean="0">
                <a:latin typeface="Nikosh" pitchFamily="2" charset="0"/>
                <a:cs typeface="Nikosh" pitchFamily="2" charset="0"/>
              </a:rPr>
              <a:t>তারিখঃ </a:t>
            </a:r>
            <a:r>
              <a:rPr lang="en-US" sz="2800" dirty="0" smtClean="0">
                <a:latin typeface="Nikosh" pitchFamily="2" charset="0"/>
                <a:cs typeface="Nikosh" pitchFamily="2" charset="0"/>
              </a:rPr>
              <a:t>10/11/19</a:t>
            </a:r>
            <a:endParaRPr lang="en-US" sz="2800" dirty="0">
              <a:latin typeface="Nikosh" pitchFamily="2" charset="0"/>
              <a:cs typeface="Nikosh" pitchFamily="2" charset="0"/>
            </a:endParaRPr>
          </a:p>
        </p:txBody>
      </p:sp>
      <p:cxnSp>
        <p:nvCxnSpPr>
          <p:cNvPr id="7" name="Straight Connector 6"/>
          <p:cNvCxnSpPr/>
          <p:nvPr/>
        </p:nvCxnSpPr>
        <p:spPr>
          <a:xfrm>
            <a:off x="5105400" y="2274838"/>
            <a:ext cx="0" cy="35394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105400" y="2971800"/>
            <a:ext cx="0"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955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26" name="Picture 2" descr="C:\Users\i\Downloads\images (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567" y="1628879"/>
            <a:ext cx="5410200" cy="360024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68592" y="688678"/>
            <a:ext cx="5257800" cy="523220"/>
          </a:xfrm>
          <a:prstGeom prst="rect">
            <a:avLst/>
          </a:prstGeom>
          <a:noFill/>
        </p:spPr>
        <p:txBody>
          <a:bodyPr wrap="square" rtlCol="0">
            <a:spAutoFit/>
          </a:bodyPr>
          <a:lstStyle/>
          <a:p>
            <a:pPr algn="ctr"/>
            <a:r>
              <a:rPr lang="bn-IN" sz="2800" dirty="0" smtClean="0">
                <a:latin typeface="Nikosh" pitchFamily="2" charset="0"/>
                <a:cs typeface="Nikosh" pitchFamily="2" charset="0"/>
              </a:rPr>
              <a:t>চিত্রে আমরা কি দেখতে পাই?  </a:t>
            </a:r>
            <a:endParaRPr lang="en-US" sz="2800" dirty="0">
              <a:latin typeface="Nikosh" pitchFamily="2" charset="0"/>
              <a:cs typeface="Nikosh" pitchFamily="2" charset="0"/>
            </a:endParaRPr>
          </a:p>
        </p:txBody>
      </p:sp>
      <p:sp>
        <p:nvSpPr>
          <p:cNvPr id="4" name="TextBox 3"/>
          <p:cNvSpPr txBox="1"/>
          <p:nvPr/>
        </p:nvSpPr>
        <p:spPr>
          <a:xfrm>
            <a:off x="706967" y="5334000"/>
            <a:ext cx="5867400" cy="523220"/>
          </a:xfrm>
          <a:prstGeom prst="rect">
            <a:avLst/>
          </a:prstGeom>
          <a:noFill/>
        </p:spPr>
        <p:txBody>
          <a:bodyPr wrap="square" rtlCol="0">
            <a:spAutoFit/>
          </a:bodyPr>
          <a:lstStyle/>
          <a:p>
            <a:pPr algn="ctr"/>
            <a:r>
              <a:rPr lang="bn-IN" sz="2800" dirty="0" smtClean="0">
                <a:latin typeface="Nikosh" pitchFamily="2" charset="0"/>
                <a:cs typeface="Nikosh" pitchFamily="2" charset="0"/>
              </a:rPr>
              <a:t>বিভিন্ন ধরনের খাবার </a:t>
            </a:r>
            <a:endParaRPr lang="en-US" sz="2800" dirty="0">
              <a:latin typeface="Nikosh" pitchFamily="2" charset="0"/>
              <a:cs typeface="Nikosh" pitchFamily="2" charset="0"/>
            </a:endParaRPr>
          </a:p>
        </p:txBody>
      </p:sp>
      <p:sp>
        <p:nvSpPr>
          <p:cNvPr id="6" name="TextBox 5"/>
          <p:cNvSpPr txBox="1"/>
          <p:nvPr/>
        </p:nvSpPr>
        <p:spPr>
          <a:xfrm>
            <a:off x="4495800" y="1828800"/>
            <a:ext cx="6324600" cy="461665"/>
          </a:xfrm>
          <a:prstGeom prst="rect">
            <a:avLst/>
          </a:prstGeom>
          <a:noFill/>
        </p:spPr>
        <p:txBody>
          <a:bodyPr wrap="square" rtlCol="0">
            <a:spAutoFit/>
          </a:bodyPr>
          <a:lstStyle/>
          <a:p>
            <a:pPr algn="ctr"/>
            <a:r>
              <a:rPr lang="bn-IN" sz="2400" b="1" dirty="0" smtClean="0">
                <a:latin typeface="Nikosh" pitchFamily="2" charset="0"/>
                <a:cs typeface="Nikosh" pitchFamily="2" charset="0"/>
              </a:rPr>
              <a:t>এ গুলো কি ধরনের খাবার?  </a:t>
            </a:r>
            <a:endParaRPr lang="en-US" sz="2400" b="1" dirty="0">
              <a:latin typeface="Nikosh" pitchFamily="2" charset="0"/>
              <a:cs typeface="Nikosh" pitchFamily="2" charset="0"/>
            </a:endParaRPr>
          </a:p>
        </p:txBody>
      </p:sp>
      <p:sp>
        <p:nvSpPr>
          <p:cNvPr id="8" name="TextBox 7"/>
          <p:cNvSpPr txBox="1"/>
          <p:nvPr/>
        </p:nvSpPr>
        <p:spPr>
          <a:xfrm>
            <a:off x="6629400" y="3505200"/>
            <a:ext cx="2438400" cy="523220"/>
          </a:xfrm>
          <a:prstGeom prst="rect">
            <a:avLst/>
          </a:prstGeom>
          <a:noFill/>
        </p:spPr>
        <p:txBody>
          <a:bodyPr wrap="square" rtlCol="0">
            <a:spAutoFit/>
          </a:bodyPr>
          <a:lstStyle/>
          <a:p>
            <a:r>
              <a:rPr lang="bn-IN" sz="2800" b="1" dirty="0" smtClean="0">
                <a:latin typeface="Nikosh" pitchFamily="2" charset="0"/>
                <a:cs typeface="Nikosh" pitchFamily="2" charset="0"/>
              </a:rPr>
              <a:t>পুষ্টিকর খাবার </a:t>
            </a:r>
            <a:endParaRPr lang="en-US" sz="2800" b="1"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1295400" y="1143000"/>
            <a:ext cx="6858000" cy="523220"/>
          </a:xfrm>
          <a:prstGeom prst="rect">
            <a:avLst/>
          </a:prstGeom>
          <a:noFill/>
        </p:spPr>
        <p:txBody>
          <a:bodyPr wrap="square" rtlCol="0">
            <a:prstTxWarp prst="textPlain">
              <a:avLst/>
            </a:prstTxWarp>
            <a:spAutoFit/>
          </a:bodyPr>
          <a:lstStyle/>
          <a:p>
            <a:pPr algn="ctr"/>
            <a:r>
              <a:rPr lang="bn-IN" sz="2800" dirty="0" smtClean="0">
                <a:latin typeface="Nikosh" pitchFamily="2" charset="0"/>
                <a:cs typeface="Nikosh" pitchFamily="2" charset="0"/>
              </a:rPr>
              <a:t>আজকের পাঠ </a:t>
            </a:r>
            <a:endParaRPr lang="en-US" sz="2800" dirty="0">
              <a:latin typeface="Nikosh" pitchFamily="2" charset="0"/>
              <a:cs typeface="Nikosh" pitchFamily="2" charset="0"/>
            </a:endParaRPr>
          </a:p>
        </p:txBody>
      </p:sp>
      <p:sp>
        <p:nvSpPr>
          <p:cNvPr id="3" name="TextBox 2"/>
          <p:cNvSpPr txBox="1"/>
          <p:nvPr/>
        </p:nvSpPr>
        <p:spPr>
          <a:xfrm>
            <a:off x="1600200" y="3810000"/>
            <a:ext cx="6248400" cy="461665"/>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খাদ্য ও পুষ্টি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838200" y="1676400"/>
            <a:ext cx="6477000" cy="1077218"/>
          </a:xfrm>
          <a:prstGeom prst="rect">
            <a:avLst/>
          </a:prstGeom>
          <a:noFill/>
        </p:spPr>
        <p:txBody>
          <a:bodyPr wrap="square" rtlCol="0">
            <a:spAutoFit/>
          </a:bodyPr>
          <a:lstStyle/>
          <a:p>
            <a:r>
              <a:rPr lang="bn-IN" sz="3200" dirty="0" smtClean="0">
                <a:latin typeface="Nikosh" pitchFamily="2" charset="0"/>
                <a:cs typeface="Nikosh" pitchFamily="2" charset="0"/>
              </a:rPr>
              <a:t>পাঠ শেষে শিক্ষার্থীরা.....................</a:t>
            </a:r>
          </a:p>
          <a:p>
            <a:endParaRPr lang="en-US" sz="3200" dirty="0">
              <a:latin typeface="Nikosh" pitchFamily="2" charset="0"/>
              <a:cs typeface="Nikosh" pitchFamily="2" charset="0"/>
            </a:endParaRPr>
          </a:p>
        </p:txBody>
      </p:sp>
      <p:sp>
        <p:nvSpPr>
          <p:cNvPr id="3" name="TextBox 2"/>
          <p:cNvSpPr txBox="1"/>
          <p:nvPr/>
        </p:nvSpPr>
        <p:spPr>
          <a:xfrm>
            <a:off x="1866900" y="2630311"/>
            <a:ext cx="4419600" cy="523220"/>
          </a:xfrm>
          <a:prstGeom prst="rect">
            <a:avLst/>
          </a:prstGeom>
          <a:noFill/>
        </p:spPr>
        <p:txBody>
          <a:bodyPr wrap="square" rtlCol="0">
            <a:spAutoFit/>
          </a:bodyPr>
          <a:lstStyle/>
          <a:p>
            <a:pPr marL="457200" indent="-457200">
              <a:buFont typeface="Wingdings" pitchFamily="2" charset="2"/>
              <a:buChar char="v"/>
            </a:pPr>
            <a:r>
              <a:rPr lang="bn-IN" sz="2800" dirty="0" smtClean="0">
                <a:latin typeface="Nikosh" pitchFamily="2" charset="0"/>
                <a:cs typeface="Nikosh" pitchFamily="2" charset="0"/>
              </a:rPr>
              <a:t>খাদ্য কী তা ব্যাখ্যা করতে পারবে; </a:t>
            </a:r>
            <a:endParaRPr lang="en-US" sz="2800" dirty="0">
              <a:latin typeface="Nikosh" pitchFamily="2" charset="0"/>
              <a:cs typeface="Nikosh" pitchFamily="2" charset="0"/>
            </a:endParaRPr>
          </a:p>
        </p:txBody>
      </p:sp>
      <p:sp>
        <p:nvSpPr>
          <p:cNvPr id="4" name="TextBox 3"/>
          <p:cNvSpPr txBox="1"/>
          <p:nvPr/>
        </p:nvSpPr>
        <p:spPr>
          <a:xfrm>
            <a:off x="1866900" y="3276600"/>
            <a:ext cx="6477000" cy="523220"/>
          </a:xfrm>
          <a:prstGeom prst="rect">
            <a:avLst/>
          </a:prstGeom>
          <a:noFill/>
        </p:spPr>
        <p:txBody>
          <a:bodyPr wrap="square" rtlCol="0">
            <a:spAutoFit/>
          </a:bodyPr>
          <a:lstStyle/>
          <a:p>
            <a:pPr marL="457200" indent="-457200">
              <a:buFont typeface="Wingdings" pitchFamily="2" charset="2"/>
              <a:buChar char="v"/>
            </a:pPr>
            <a:r>
              <a:rPr lang="bn-IN" sz="2800" dirty="0" smtClean="0">
                <a:latin typeface="Nikosh" pitchFamily="2" charset="0"/>
                <a:cs typeface="Nikosh" pitchFamily="2" charset="0"/>
              </a:rPr>
              <a:t>বিভিন্ন প্রকার </a:t>
            </a:r>
            <a:r>
              <a:rPr lang="bn-IN" sz="2800" smtClean="0">
                <a:latin typeface="Nikosh" pitchFamily="2" charset="0"/>
                <a:cs typeface="Nikosh" pitchFamily="2" charset="0"/>
              </a:rPr>
              <a:t>খাদ্যের </a:t>
            </a:r>
            <a:r>
              <a:rPr lang="bn-IN" sz="2800" smtClean="0">
                <a:latin typeface="Nikosh" pitchFamily="2" charset="0"/>
                <a:cs typeface="Nikosh" pitchFamily="2" charset="0"/>
              </a:rPr>
              <a:t>উৎস </a:t>
            </a:r>
            <a:r>
              <a:rPr lang="bn-IN" sz="2800" dirty="0" smtClean="0">
                <a:latin typeface="Nikosh" pitchFamily="2" charset="0"/>
                <a:cs typeface="Nikosh" pitchFamily="2" charset="0"/>
              </a:rPr>
              <a:t>সম্পর্কে জানতে  পারবে; </a:t>
            </a:r>
            <a:endParaRPr lang="en-US" sz="2800" dirty="0">
              <a:latin typeface="Nikosh" pitchFamily="2" charset="0"/>
              <a:cs typeface="Nikosh" pitchFamily="2" charset="0"/>
            </a:endParaRPr>
          </a:p>
        </p:txBody>
      </p:sp>
      <p:sp>
        <p:nvSpPr>
          <p:cNvPr id="6" name="TextBox 5"/>
          <p:cNvSpPr txBox="1"/>
          <p:nvPr/>
        </p:nvSpPr>
        <p:spPr>
          <a:xfrm>
            <a:off x="1864078" y="4038598"/>
            <a:ext cx="6705600" cy="523220"/>
          </a:xfrm>
          <a:prstGeom prst="rect">
            <a:avLst/>
          </a:prstGeom>
          <a:noFill/>
        </p:spPr>
        <p:txBody>
          <a:bodyPr wrap="square" rtlCol="0">
            <a:spAutoFit/>
          </a:bodyPr>
          <a:lstStyle/>
          <a:p>
            <a:pPr marL="342900" indent="-342900">
              <a:buFont typeface="Wingdings" pitchFamily="2" charset="2"/>
              <a:buChar char="v"/>
            </a:pPr>
            <a:r>
              <a:rPr lang="bn-IN" sz="2400" dirty="0" smtClean="0"/>
              <a:t>বিভিন্ন প্রকার খাদ্যের </a:t>
            </a:r>
            <a:r>
              <a:rPr lang="bn-IN" sz="2800" dirty="0" smtClean="0">
                <a:latin typeface="Nikosh" pitchFamily="2" charset="0"/>
                <a:cs typeface="Nikosh" pitchFamily="2" charset="0"/>
              </a:rPr>
              <a:t>কাজ </a:t>
            </a:r>
            <a:r>
              <a:rPr lang="bn-IN" sz="2400" dirty="0" smtClean="0"/>
              <a:t>ব্যাখ্যা করতে পারবে। </a:t>
            </a:r>
            <a:endParaRPr lang="en-US" sz="2400" dirty="0"/>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050" name="Picture 2" descr="C:\Users\i\Downloads\images (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911" y="654756"/>
            <a:ext cx="2838450" cy="1609725"/>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051" name="Picture 3" descr="C:\Users\i\Downloads\download (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838200"/>
            <a:ext cx="2724150" cy="16764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09600" y="3429000"/>
            <a:ext cx="7848600" cy="1200329"/>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দেহের কাজকর্ম সুষ্ঠুরুপে পরিচালিত করতে, দেহকে সুস্থ ও কাজের উপযোগী রাখার জন্য যে সকল উপাদান প্রযোজন,সেসব উপাদান বিশিষ্ট বস্তুই খাদ্য। এই  খাদ্য বস্তুগুলোকে প্রধানত দুই ভাগে ভাগ করা হয়।যথা-অজৈব ও জৈব বস্তু।  </a:t>
            </a:r>
            <a:endParaRPr lang="en-US" sz="2400" dirty="0">
              <a:latin typeface="Nikosh" pitchFamily="2" charset="0"/>
              <a:cs typeface="Nikosh" pitchFamily="2" charset="0"/>
            </a:endParaRPr>
          </a:p>
        </p:txBody>
      </p:sp>
      <p:sp>
        <p:nvSpPr>
          <p:cNvPr id="3" name="TextBox 2"/>
          <p:cNvSpPr txBox="1"/>
          <p:nvPr/>
        </p:nvSpPr>
        <p:spPr>
          <a:xfrm>
            <a:off x="666750" y="5029199"/>
            <a:ext cx="8001000" cy="830997"/>
          </a:xfrm>
          <a:prstGeom prst="rect">
            <a:avLst/>
          </a:prstGeom>
          <a:noFill/>
        </p:spPr>
        <p:txBody>
          <a:bodyPr wrap="square" rtlCol="0">
            <a:spAutoFit/>
          </a:bodyPr>
          <a:lstStyle/>
          <a:p>
            <a:pPr marL="342900" indent="-342900">
              <a:buFont typeface="Wingdings" pitchFamily="2" charset="2"/>
              <a:buChar char="q"/>
            </a:pPr>
            <a:r>
              <a:rPr lang="bn-IN" sz="2400" dirty="0" smtClean="0">
                <a:latin typeface="Nikosh" pitchFamily="2" charset="0"/>
                <a:cs typeface="Nikosh" pitchFamily="2" charset="0"/>
              </a:rPr>
              <a:t>খাদ্য আমাদের ক্ষুধা নিবারণ করে ও কাজ করার শক্তি যোগায়। খাদ্য দেহের তাপ উৎপাদন, ক্ষয়পূরণ,রক্ষণাবেক্ষণ ও রোগ প্রতিরোধ ক্ষমতা বৃদ্ধি করে।  </a:t>
            </a:r>
            <a:endParaRPr lang="en-US" sz="2400" dirty="0">
              <a:latin typeface="Nikosh" pitchFamily="2" charset="0"/>
              <a:cs typeface="Nikosh" pitchFamily="2" charset="0"/>
            </a:endParaRPr>
          </a:p>
        </p:txBody>
      </p:sp>
      <p:sp>
        <p:nvSpPr>
          <p:cNvPr id="4" name="TextBox 3"/>
          <p:cNvSpPr txBox="1"/>
          <p:nvPr/>
        </p:nvSpPr>
        <p:spPr>
          <a:xfrm>
            <a:off x="6477000" y="2590800"/>
            <a:ext cx="1676400" cy="461665"/>
          </a:xfrm>
          <a:prstGeom prst="rect">
            <a:avLst/>
          </a:prstGeom>
          <a:noFill/>
        </p:spPr>
        <p:txBody>
          <a:bodyPr wrap="square" rtlCol="0">
            <a:spAutoFit/>
          </a:bodyPr>
          <a:lstStyle/>
          <a:p>
            <a:r>
              <a:rPr lang="bn-IN" sz="2400" b="1" dirty="0" smtClean="0">
                <a:latin typeface="Nikosh" pitchFamily="2" charset="0"/>
                <a:cs typeface="Nikosh" pitchFamily="2" charset="0"/>
              </a:rPr>
              <a:t>প্রাণীজ খাদ্য </a:t>
            </a:r>
            <a:endParaRPr lang="en-US" sz="2400" b="1" dirty="0">
              <a:latin typeface="Nikosh" pitchFamily="2" charset="0"/>
              <a:cs typeface="Nikosh" pitchFamily="2" charset="0"/>
            </a:endParaRPr>
          </a:p>
        </p:txBody>
      </p:sp>
      <p:sp>
        <p:nvSpPr>
          <p:cNvPr id="6" name="TextBox 5"/>
          <p:cNvSpPr txBox="1"/>
          <p:nvPr/>
        </p:nvSpPr>
        <p:spPr>
          <a:xfrm>
            <a:off x="282222" y="2489200"/>
            <a:ext cx="3143250" cy="461665"/>
          </a:xfrm>
          <a:prstGeom prst="rect">
            <a:avLst/>
          </a:prstGeom>
          <a:noFill/>
        </p:spPr>
        <p:txBody>
          <a:bodyPr wrap="square" rtlCol="0">
            <a:spAutoFit/>
          </a:bodyPr>
          <a:lstStyle/>
          <a:p>
            <a:pPr algn="ctr"/>
            <a:r>
              <a:rPr lang="bn-IN" sz="2400" b="1" dirty="0" smtClean="0">
                <a:latin typeface="Nikosh" pitchFamily="2" charset="0"/>
                <a:cs typeface="Nikosh" pitchFamily="2" charset="0"/>
              </a:rPr>
              <a:t>উদ্ভিজ্জ খাদ্য  </a:t>
            </a:r>
            <a:endParaRPr lang="en-US" sz="2400" b="1" dirty="0">
              <a:latin typeface="Nikosh" pitchFamily="2" charset="0"/>
              <a:cs typeface="Nikosh" pitchFamily="2" charset="0"/>
            </a:endParaRPr>
          </a:p>
        </p:txBody>
      </p:sp>
      <p:sp>
        <p:nvSpPr>
          <p:cNvPr id="7" name="TextBox 6"/>
          <p:cNvSpPr txBox="1"/>
          <p:nvPr/>
        </p:nvSpPr>
        <p:spPr>
          <a:xfrm>
            <a:off x="3157361" y="457200"/>
            <a:ext cx="2405239" cy="523220"/>
          </a:xfrm>
          <a:prstGeom prst="rect">
            <a:avLst/>
          </a:prstGeom>
          <a:noFill/>
        </p:spPr>
        <p:txBody>
          <a:bodyPr wrap="square" rtlCol="0">
            <a:spAutoFit/>
          </a:bodyPr>
          <a:lstStyle/>
          <a:p>
            <a:r>
              <a:rPr lang="bn-IN" sz="2800" dirty="0" smtClean="0">
                <a:latin typeface="Nikosh" pitchFamily="2" charset="0"/>
                <a:cs typeface="Nikosh" pitchFamily="2" charset="0"/>
              </a:rPr>
              <a:t>চিত্র গুলো লক্ষ্য কর</a:t>
            </a:r>
            <a:endParaRPr lang="en-US" sz="28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barn(inVertical)">
                                      <p:cBhvr>
                                        <p:cTn id="12" dur="500"/>
                                        <p:tgtEl>
                                          <p:spTgt spid="205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3074" name="Picture 2" descr="C:\Users\i\Downloads\download (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272415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i\Downloads\download (3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552450"/>
            <a:ext cx="2886075" cy="15811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i\Downloads\images (5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476956"/>
            <a:ext cx="2466975" cy="1857375"/>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i\Downloads\download (3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472266"/>
            <a:ext cx="2714402" cy="14139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429000" y="304800"/>
            <a:ext cx="2809875" cy="523220"/>
          </a:xfrm>
          <a:prstGeom prst="rect">
            <a:avLst/>
          </a:prstGeom>
          <a:noFill/>
        </p:spPr>
        <p:txBody>
          <a:bodyPr wrap="square" rtlCol="0">
            <a:spAutoFit/>
          </a:bodyPr>
          <a:lstStyle/>
          <a:p>
            <a:r>
              <a:rPr lang="bn-IN" sz="2800" dirty="0" smtClean="0">
                <a:latin typeface="Nikosh" pitchFamily="2" charset="0"/>
                <a:cs typeface="Nikosh" pitchFamily="2" charset="0"/>
              </a:rPr>
              <a:t>চিত্রগুলো লক্ষ্য কর </a:t>
            </a:r>
            <a:endParaRPr lang="en-US" sz="2800" dirty="0">
              <a:latin typeface="Nikosh" pitchFamily="2" charset="0"/>
              <a:cs typeface="Nikosh" pitchFamily="2" charset="0"/>
            </a:endParaRPr>
          </a:p>
        </p:txBody>
      </p:sp>
      <p:pic>
        <p:nvPicPr>
          <p:cNvPr id="3078" name="Picture 6" descr="C:\Users\i\Downloads\download (3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2800" y="2410530"/>
            <a:ext cx="2619375" cy="14756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81000" y="4038600"/>
            <a:ext cx="5715000" cy="2677656"/>
          </a:xfrm>
          <a:prstGeom prst="rect">
            <a:avLst/>
          </a:prstGeom>
          <a:noFill/>
        </p:spPr>
        <p:txBody>
          <a:bodyPr wrap="square" rtlCol="0">
            <a:spAutoFit/>
          </a:bodyPr>
          <a:lstStyle/>
          <a:p>
            <a:r>
              <a:rPr lang="bn-IN" sz="2400" dirty="0" smtClean="0">
                <a:latin typeface="Nikosh" pitchFamily="2" charset="0"/>
                <a:cs typeface="Nikosh" pitchFamily="2" charset="0"/>
              </a:rPr>
              <a:t>এ খাবার গুলো সরাসরি আমাদের দেহ গ্রহণ করতে পারে না । এই জটিল উপাদান সমৃদ্ধ খাবারগুলো আমাদের পৌষ্টিকতন্ত্রে পরিপাক বা হজম হয়ে দেহে গ্রহণ উপযোগী সরল উপাদানে পরিণত হয়। জীবকোষ এই সরল উপাদানগুলো শোষণ করে নেয়। আর এই পরিশোষিত খাদ্য উপাদান দেহের ক্ষয়পুরণ, বৃদ্ধি,শক্তি উৎপাদন ও রোগ প্রতিরোধ ক্ষমতা বাড়াতে সাহায্য করে। এই সম্পর্ণ প্রক্রিয়াকে বলা হয় পুষ্টি।    </a:t>
            </a:r>
            <a:endParaRPr lang="en-US" sz="2400" dirty="0">
              <a:latin typeface="Nikosh" pitchFamily="2" charset="0"/>
              <a:cs typeface="Nikosh" pitchFamily="2" charset="0"/>
            </a:endParaRPr>
          </a:p>
        </p:txBody>
      </p:sp>
      <p:sp>
        <p:nvSpPr>
          <p:cNvPr id="4" name="TextBox 3"/>
          <p:cNvSpPr txBox="1"/>
          <p:nvPr/>
        </p:nvSpPr>
        <p:spPr>
          <a:xfrm>
            <a:off x="6793442" y="2699772"/>
            <a:ext cx="2057400" cy="2677656"/>
          </a:xfrm>
          <a:prstGeom prst="rect">
            <a:avLst/>
          </a:prstGeom>
          <a:noFill/>
        </p:spPr>
        <p:txBody>
          <a:bodyPr wrap="square" rtlCol="0">
            <a:spAutoFit/>
          </a:bodyPr>
          <a:lstStyle/>
          <a:p>
            <a:r>
              <a:rPr lang="bn-IN" sz="2400" dirty="0" smtClean="0">
                <a:latin typeface="Nikosh" pitchFamily="2" charset="0"/>
                <a:cs typeface="Nikosh" pitchFamily="2" charset="0"/>
              </a:rPr>
              <a:t>পুষ্টি হচ্ছে প্রতিদিনের একটি প্রক্রিয়া,জটিল খাদ্যকে ভেঙ্গে সরল উপাদানে পরিণত হয়ে দেহের গ্রহণ উপযোগী হয়।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arn(inVertical)">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barn(inVertical)">
                                      <p:cBhvr>
                                        <p:cTn id="12" dur="500"/>
                                        <p:tgtEl>
                                          <p:spTgt spid="307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barn(inVertical)">
                                      <p:cBhvr>
                                        <p:cTn id="17" dur="500"/>
                                        <p:tgtEl>
                                          <p:spTgt spid="307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077"/>
                                        </p:tgtEl>
                                        <p:attrNameLst>
                                          <p:attrName>style.visibility</p:attrName>
                                        </p:attrNameLst>
                                      </p:cBhvr>
                                      <p:to>
                                        <p:strVal val="visible"/>
                                      </p:to>
                                    </p:set>
                                    <p:animEffect transition="in" filter="barn(inVertical)">
                                      <p:cBhvr>
                                        <p:cTn id="22" dur="500"/>
                                        <p:tgtEl>
                                          <p:spTgt spid="307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078"/>
                                        </p:tgtEl>
                                        <p:attrNameLst>
                                          <p:attrName>style.visibility</p:attrName>
                                        </p:attrNameLst>
                                      </p:cBhvr>
                                      <p:to>
                                        <p:strVal val="visible"/>
                                      </p:to>
                                    </p:set>
                                    <p:animEffect transition="in" filter="barn(inVertical)">
                                      <p:cBhvr>
                                        <p:cTn id="27" dur="500"/>
                                        <p:tgtEl>
                                          <p:spTgt spid="3078"/>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fade">
                                      <p:cBhvr>
                                        <p:cTn id="32" dur="1000"/>
                                        <p:tgtEl>
                                          <p:spTgt spid="2"/>
                                        </p:tgtEl>
                                      </p:cBhvr>
                                    </p:animEffect>
                                    <p:anim calcmode="lin" valueType="num">
                                      <p:cBhvr>
                                        <p:cTn id="33" dur="1000" fill="hold"/>
                                        <p:tgtEl>
                                          <p:spTgt spid="2"/>
                                        </p:tgtEl>
                                        <p:attrNameLst>
                                          <p:attrName>ppt_x</p:attrName>
                                        </p:attrNameLst>
                                      </p:cBhvr>
                                      <p:tavLst>
                                        <p:tav tm="0">
                                          <p:val>
                                            <p:strVal val="#ppt_x"/>
                                          </p:val>
                                        </p:tav>
                                        <p:tav tm="100000">
                                          <p:val>
                                            <p:strVal val="#ppt_x"/>
                                          </p:val>
                                        </p:tav>
                                      </p:tavLst>
                                    </p:anim>
                                    <p:anim calcmode="lin" valueType="num">
                                      <p:cBhvr>
                                        <p:cTn id="3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p:cTn id="39" dur="500" fill="hold"/>
                                        <p:tgtEl>
                                          <p:spTgt spid="3"/>
                                        </p:tgtEl>
                                        <p:attrNameLst>
                                          <p:attrName>ppt_w</p:attrName>
                                        </p:attrNameLst>
                                      </p:cBhvr>
                                      <p:tavLst>
                                        <p:tav tm="0">
                                          <p:val>
                                            <p:fltVal val="0"/>
                                          </p:val>
                                        </p:tav>
                                        <p:tav tm="100000">
                                          <p:val>
                                            <p:strVal val="#ppt_w"/>
                                          </p:val>
                                        </p:tav>
                                      </p:tavLst>
                                    </p:anim>
                                    <p:anim calcmode="lin" valueType="num">
                                      <p:cBhvr>
                                        <p:cTn id="40" dur="500" fill="hold"/>
                                        <p:tgtEl>
                                          <p:spTgt spid="3"/>
                                        </p:tgtEl>
                                        <p:attrNameLst>
                                          <p:attrName>ppt_h</p:attrName>
                                        </p:attrNameLst>
                                      </p:cBhvr>
                                      <p:tavLst>
                                        <p:tav tm="0">
                                          <p:val>
                                            <p:fltVal val="0"/>
                                          </p:val>
                                        </p:tav>
                                        <p:tav tm="100000">
                                          <p:val>
                                            <p:strVal val="#ppt_h"/>
                                          </p:val>
                                        </p:tav>
                                      </p:tavLst>
                                    </p:anim>
                                    <p:animEffect transition="in" filter="fade">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 calcmode="lin" valueType="num">
                                      <p:cBhvr>
                                        <p:cTn id="46" dur="500" fill="hold"/>
                                        <p:tgtEl>
                                          <p:spTgt spid="4"/>
                                        </p:tgtEl>
                                        <p:attrNameLst>
                                          <p:attrName>ppt_w</p:attrName>
                                        </p:attrNameLst>
                                      </p:cBhvr>
                                      <p:tavLst>
                                        <p:tav tm="0">
                                          <p:val>
                                            <p:fltVal val="0"/>
                                          </p:val>
                                        </p:tav>
                                        <p:tav tm="100000">
                                          <p:val>
                                            <p:strVal val="#ppt_w"/>
                                          </p:val>
                                        </p:tav>
                                      </p:tavLst>
                                    </p:anim>
                                    <p:anim calcmode="lin" valueType="num">
                                      <p:cBhvr>
                                        <p:cTn id="47" dur="500" fill="hold"/>
                                        <p:tgtEl>
                                          <p:spTgt spid="4"/>
                                        </p:tgtEl>
                                        <p:attrNameLst>
                                          <p:attrName>ppt_h</p:attrName>
                                        </p:attrNameLst>
                                      </p:cBhvr>
                                      <p:tavLst>
                                        <p:tav tm="0">
                                          <p:val>
                                            <p:fltVal val="0"/>
                                          </p:val>
                                        </p:tav>
                                        <p:tav tm="100000">
                                          <p:val>
                                            <p:strVal val="#ppt_h"/>
                                          </p:val>
                                        </p:tav>
                                      </p:tavLst>
                                    </p:anim>
                                    <p:animEffect transition="in" filter="fade">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2057400" y="762000"/>
            <a:ext cx="4800600" cy="461665"/>
          </a:xfrm>
          <a:prstGeom prst="rect">
            <a:avLst/>
          </a:prstGeom>
          <a:noFill/>
        </p:spPr>
        <p:txBody>
          <a:bodyPr wrap="square" rtlCol="0">
            <a:prstTxWarp prst="textPlain">
              <a:avLst/>
            </a:prstTxWarp>
            <a:spAutoFit/>
          </a:bodyPr>
          <a:lstStyle/>
          <a:p>
            <a:pPr algn="ctr"/>
            <a:r>
              <a:rPr lang="bn-IN" sz="2400" dirty="0" smtClean="0">
                <a:latin typeface="Nikosh" pitchFamily="2" charset="0"/>
                <a:cs typeface="Nikosh" pitchFamily="2" charset="0"/>
              </a:rPr>
              <a:t>একক কাজ </a:t>
            </a:r>
            <a:endParaRPr lang="en-US" sz="2400" dirty="0">
              <a:latin typeface="Nikosh" pitchFamily="2" charset="0"/>
              <a:cs typeface="Nikosh" pitchFamily="2" charset="0"/>
            </a:endParaRPr>
          </a:p>
        </p:txBody>
      </p:sp>
      <p:sp>
        <p:nvSpPr>
          <p:cNvPr id="3" name="TextBox 2"/>
          <p:cNvSpPr txBox="1"/>
          <p:nvPr/>
        </p:nvSpPr>
        <p:spPr>
          <a:xfrm>
            <a:off x="918258" y="4929566"/>
            <a:ext cx="7315200" cy="523220"/>
          </a:xfrm>
          <a:prstGeom prst="rect">
            <a:avLst/>
          </a:prstGeom>
          <a:noFill/>
        </p:spPr>
        <p:txBody>
          <a:bodyPr wrap="square" rtlCol="0">
            <a:spAutoFit/>
          </a:bodyPr>
          <a:lstStyle/>
          <a:p>
            <a:r>
              <a:rPr lang="bn-IN" sz="2800" dirty="0" smtClean="0">
                <a:latin typeface="Nikosh" pitchFamily="2" charset="0"/>
                <a:cs typeface="Nikosh" pitchFamily="2" charset="0"/>
              </a:rPr>
              <a:t>খাদ্য ও পুষ্টি বলতে কি বুঝ? কেন আমাদের খাদ্যের প্রয়োজন? </a:t>
            </a:r>
            <a:endParaRPr lang="en-US" sz="2800" dirty="0">
              <a:latin typeface="Nikosh" pitchFamily="2" charset="0"/>
              <a:cs typeface="Nikosh" pitchFamily="2" charset="0"/>
            </a:endParaRPr>
          </a:p>
        </p:txBody>
      </p:sp>
      <p:pic>
        <p:nvPicPr>
          <p:cNvPr id="2050" name="Picture 2" descr="C:\Users\i\Downloads\images (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6414" y="1600200"/>
            <a:ext cx="4411348" cy="2935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ame 4"/>
          <p:cNvSpPr/>
          <p:nvPr/>
        </p:nvSpPr>
        <p:spPr>
          <a:xfrm>
            <a:off x="0" y="0"/>
            <a:ext cx="9151716" cy="6858000"/>
          </a:xfrm>
          <a:prstGeom prst="frame">
            <a:avLst>
              <a:gd name="adj1" fmla="val 2486"/>
            </a:avLst>
          </a:prstGeom>
          <a:solidFill>
            <a:schemeClr val="accent5">
              <a:lumMod val="60000"/>
              <a:lumOff val="4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p:cNvSpPr txBox="1"/>
          <p:nvPr/>
        </p:nvSpPr>
        <p:spPr>
          <a:xfrm>
            <a:off x="1371600" y="307047"/>
            <a:ext cx="6172200" cy="584775"/>
          </a:xfrm>
          <a:prstGeom prst="rect">
            <a:avLst/>
          </a:prstGeom>
          <a:noFill/>
        </p:spPr>
        <p:txBody>
          <a:bodyPr wrap="square" rtlCol="0">
            <a:spAutoFit/>
          </a:bodyPr>
          <a:lstStyle/>
          <a:p>
            <a:pPr algn="ctr"/>
            <a:r>
              <a:rPr lang="bn-IN" sz="3200" dirty="0" smtClean="0">
                <a:latin typeface="Nikosh" pitchFamily="2" charset="0"/>
                <a:cs typeface="Nikosh" pitchFamily="2" charset="0"/>
              </a:rPr>
              <a:t>চিত্র গুলো লক্ষ্য কর </a:t>
            </a:r>
            <a:endParaRPr lang="en-US" sz="3200" dirty="0">
              <a:latin typeface="Nikosh" pitchFamily="2" charset="0"/>
              <a:cs typeface="Nikosh" pitchFamily="2" charset="0"/>
            </a:endParaRPr>
          </a:p>
        </p:txBody>
      </p:sp>
      <p:pic>
        <p:nvPicPr>
          <p:cNvPr id="2050" name="Picture 2" descr="C:\Users\i\Downloads\download (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518" y="120648"/>
            <a:ext cx="2290164" cy="15240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i\Downloads\download (3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1556" y="922514"/>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i\Downloads\download (3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657" y="4038600"/>
            <a:ext cx="2257425" cy="20193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i\Downloads\download (29).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981200"/>
            <a:ext cx="2224264" cy="136877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i\Downloads\images (59).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3687" y="2514600"/>
            <a:ext cx="2187221" cy="1224844"/>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i\Downloads\images (6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389641"/>
            <a:ext cx="2470702" cy="138359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86556" y="1519535"/>
            <a:ext cx="1905000" cy="461665"/>
          </a:xfrm>
          <a:prstGeom prst="rect">
            <a:avLst/>
          </a:prstGeom>
          <a:noFill/>
        </p:spPr>
        <p:txBody>
          <a:bodyPr wrap="square" rtlCol="0">
            <a:spAutoFit/>
          </a:bodyPr>
          <a:lstStyle/>
          <a:p>
            <a:r>
              <a:rPr lang="bn-IN" sz="2400" dirty="0" smtClean="0">
                <a:latin typeface="Nikosh" pitchFamily="2" charset="0"/>
                <a:cs typeface="Nikosh" pitchFamily="2" charset="0"/>
              </a:rPr>
              <a:t>পাউরুটি </a:t>
            </a:r>
            <a:endParaRPr lang="en-US" sz="2400" dirty="0">
              <a:latin typeface="Nikosh" pitchFamily="2" charset="0"/>
              <a:cs typeface="Nikosh" pitchFamily="2" charset="0"/>
            </a:endParaRPr>
          </a:p>
        </p:txBody>
      </p:sp>
      <p:sp>
        <p:nvSpPr>
          <p:cNvPr id="4" name="TextBox 3"/>
          <p:cNvSpPr txBox="1"/>
          <p:nvPr/>
        </p:nvSpPr>
        <p:spPr>
          <a:xfrm>
            <a:off x="533400" y="3505200"/>
            <a:ext cx="2590800" cy="461665"/>
          </a:xfrm>
          <a:prstGeom prst="rect">
            <a:avLst/>
          </a:prstGeom>
          <a:noFill/>
        </p:spPr>
        <p:txBody>
          <a:bodyPr wrap="square" rtlCol="0">
            <a:spAutoFit/>
          </a:bodyPr>
          <a:lstStyle/>
          <a:p>
            <a:r>
              <a:rPr lang="bn-IN" sz="2400" dirty="0" smtClean="0">
                <a:latin typeface="Nikosh" pitchFamily="2" charset="0"/>
                <a:cs typeface="Nikosh" pitchFamily="2" charset="0"/>
              </a:rPr>
              <a:t>মাছ,মাংস,দুধ,ডিম </a:t>
            </a:r>
            <a:endParaRPr lang="en-US" sz="2400" dirty="0">
              <a:latin typeface="Nikosh" pitchFamily="2" charset="0"/>
              <a:cs typeface="Nikosh" pitchFamily="2" charset="0"/>
            </a:endParaRPr>
          </a:p>
        </p:txBody>
      </p:sp>
      <p:sp>
        <p:nvSpPr>
          <p:cNvPr id="6" name="TextBox 5"/>
          <p:cNvSpPr txBox="1"/>
          <p:nvPr/>
        </p:nvSpPr>
        <p:spPr>
          <a:xfrm>
            <a:off x="6781800" y="1981200"/>
            <a:ext cx="1784902" cy="461665"/>
          </a:xfrm>
          <a:prstGeom prst="rect">
            <a:avLst/>
          </a:prstGeom>
          <a:noFill/>
        </p:spPr>
        <p:txBody>
          <a:bodyPr wrap="square" rtlCol="0">
            <a:spAutoFit/>
          </a:bodyPr>
          <a:lstStyle/>
          <a:p>
            <a:r>
              <a:rPr lang="bn-IN" sz="2400" dirty="0" smtClean="0">
                <a:latin typeface="Nikosh" pitchFamily="2" charset="0"/>
                <a:cs typeface="Nikosh" pitchFamily="2" charset="0"/>
              </a:rPr>
              <a:t>কামরাঙ্গা </a:t>
            </a:r>
            <a:endParaRPr lang="en-US" sz="2400" dirty="0">
              <a:latin typeface="Nikosh" pitchFamily="2" charset="0"/>
              <a:cs typeface="Nikosh" pitchFamily="2" charset="0"/>
            </a:endParaRPr>
          </a:p>
        </p:txBody>
      </p:sp>
      <p:sp>
        <p:nvSpPr>
          <p:cNvPr id="7" name="TextBox 6"/>
          <p:cNvSpPr txBox="1"/>
          <p:nvPr/>
        </p:nvSpPr>
        <p:spPr>
          <a:xfrm>
            <a:off x="6651403" y="3807767"/>
            <a:ext cx="2500313"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পেয়ারা </a:t>
            </a:r>
            <a:endParaRPr lang="en-US" sz="2400" dirty="0">
              <a:latin typeface="Nikosh" pitchFamily="2" charset="0"/>
              <a:cs typeface="Nikosh" pitchFamily="2" charset="0"/>
            </a:endParaRPr>
          </a:p>
        </p:txBody>
      </p:sp>
      <p:sp>
        <p:nvSpPr>
          <p:cNvPr id="8" name="TextBox 7"/>
          <p:cNvSpPr txBox="1"/>
          <p:nvPr/>
        </p:nvSpPr>
        <p:spPr>
          <a:xfrm>
            <a:off x="533400" y="6172200"/>
            <a:ext cx="2438400" cy="461665"/>
          </a:xfrm>
          <a:prstGeom prst="rect">
            <a:avLst/>
          </a:prstGeom>
          <a:noFill/>
        </p:spPr>
        <p:txBody>
          <a:bodyPr wrap="square" rtlCol="0">
            <a:spAutoFit/>
          </a:bodyPr>
          <a:lstStyle/>
          <a:p>
            <a:r>
              <a:rPr lang="bn-IN" sz="2400" dirty="0" smtClean="0">
                <a:latin typeface="Nikosh" pitchFamily="2" charset="0"/>
                <a:cs typeface="Nikosh" pitchFamily="2" charset="0"/>
              </a:rPr>
              <a:t>চিপস </a:t>
            </a:r>
            <a:endParaRPr lang="en-US" sz="2400" dirty="0">
              <a:latin typeface="Nikosh" pitchFamily="2" charset="0"/>
              <a:cs typeface="Nikosh" pitchFamily="2" charset="0"/>
            </a:endParaRPr>
          </a:p>
        </p:txBody>
      </p:sp>
      <p:sp>
        <p:nvSpPr>
          <p:cNvPr id="10" name="TextBox 9"/>
          <p:cNvSpPr txBox="1"/>
          <p:nvPr/>
        </p:nvSpPr>
        <p:spPr>
          <a:xfrm>
            <a:off x="3390900" y="2514600"/>
            <a:ext cx="2133600" cy="461665"/>
          </a:xfrm>
          <a:prstGeom prst="rect">
            <a:avLst/>
          </a:prstGeom>
          <a:noFill/>
        </p:spPr>
        <p:txBody>
          <a:bodyPr wrap="square" rtlCol="0">
            <a:spAutoFit/>
          </a:bodyPr>
          <a:lstStyle/>
          <a:p>
            <a:pPr algn="ctr"/>
            <a:r>
              <a:rPr lang="bn-IN" sz="2400" dirty="0" smtClean="0">
                <a:latin typeface="Nikosh" pitchFamily="2" charset="0"/>
                <a:cs typeface="Nikosh" pitchFamily="2" charset="0"/>
              </a:rPr>
              <a:t>বিস্কুট </a:t>
            </a:r>
            <a:endParaRPr lang="en-US" sz="2400" dirty="0">
              <a:latin typeface="Nikosh" pitchFamily="2" charset="0"/>
              <a:cs typeface="Nikosh" pitchFamily="2" charset="0"/>
            </a:endParaRPr>
          </a:p>
        </p:txBody>
      </p:sp>
      <p:sp>
        <p:nvSpPr>
          <p:cNvPr id="11" name="TextBox 10"/>
          <p:cNvSpPr txBox="1"/>
          <p:nvPr/>
        </p:nvSpPr>
        <p:spPr>
          <a:xfrm>
            <a:off x="3005667" y="3499556"/>
            <a:ext cx="3733800" cy="1569660"/>
          </a:xfrm>
          <a:prstGeom prst="rect">
            <a:avLst/>
          </a:prstGeom>
          <a:noFill/>
        </p:spPr>
        <p:txBody>
          <a:bodyPr wrap="square" rtlCol="0">
            <a:spAutoFit/>
          </a:bodyPr>
          <a:lstStyle/>
          <a:p>
            <a:r>
              <a:rPr lang="bn-IN" sz="2400" dirty="0" smtClean="0">
                <a:latin typeface="Nikosh" pitchFamily="2" charset="0"/>
                <a:cs typeface="Nikosh" pitchFamily="2" charset="0"/>
              </a:rPr>
              <a:t>আমরা জানি,এখাবারগুলো ভিন্ন স্বাদ ও গণাগুণের দিক থেকে আলাদা।স্বাদ ও গুণাগুণ বিচারে খাদ্যকে তিন ভাগে ভাগ করা যায়। যথা-   </a:t>
            </a:r>
            <a:endParaRPr lang="en-US" sz="2400" dirty="0">
              <a:latin typeface="Nikosh" pitchFamily="2" charset="0"/>
              <a:cs typeface="Nikosh" pitchFamily="2" charset="0"/>
            </a:endParaRPr>
          </a:p>
        </p:txBody>
      </p:sp>
      <p:sp>
        <p:nvSpPr>
          <p:cNvPr id="12" name="TextBox 11"/>
          <p:cNvSpPr txBox="1"/>
          <p:nvPr/>
        </p:nvSpPr>
        <p:spPr>
          <a:xfrm>
            <a:off x="4267376" y="5048250"/>
            <a:ext cx="4953000" cy="1200329"/>
          </a:xfrm>
          <a:prstGeom prst="rect">
            <a:avLst/>
          </a:prstGeom>
          <a:noFill/>
        </p:spPr>
        <p:txBody>
          <a:bodyPr wrap="square" rtlCol="0">
            <a:spAutoFit/>
          </a:bodyPr>
          <a:lstStyle/>
          <a:p>
            <a:pPr marL="285750" indent="-285750">
              <a:buFont typeface="Wingdings" pitchFamily="2" charset="2"/>
              <a:buChar char="Ø"/>
            </a:pPr>
            <a:r>
              <a:rPr lang="bn-IN" sz="2400" dirty="0" smtClean="0">
                <a:latin typeface="Nikosh" pitchFamily="2" charset="0"/>
                <a:cs typeface="Nikosh" pitchFamily="2" charset="0"/>
              </a:rPr>
              <a:t>প্রোটিন বা আমিষ  </a:t>
            </a:r>
          </a:p>
          <a:p>
            <a:pPr marL="285750" indent="-285750">
              <a:buFont typeface="Wingdings" pitchFamily="2" charset="2"/>
              <a:buChar char="Ø"/>
            </a:pPr>
            <a:r>
              <a:rPr lang="bn-IN" sz="2400" dirty="0" smtClean="0">
                <a:latin typeface="Nikosh" pitchFamily="2" charset="0"/>
                <a:cs typeface="Nikosh" pitchFamily="2" charset="0"/>
              </a:rPr>
              <a:t>শর্করা এবং </a:t>
            </a:r>
          </a:p>
          <a:p>
            <a:pPr marL="285750" indent="-285750">
              <a:buFont typeface="Wingdings" pitchFamily="2" charset="2"/>
              <a:buChar char="Ø"/>
            </a:pPr>
            <a:r>
              <a:rPr lang="bn-IN" sz="2400" dirty="0" smtClean="0">
                <a:latin typeface="Nikosh" pitchFamily="2" charset="0"/>
                <a:cs typeface="Nikosh" pitchFamily="2" charset="0"/>
              </a:rPr>
              <a:t>স্নেহজাতীয় খাদ্য। </a:t>
            </a:r>
            <a:endParaRPr lang="en-US" sz="2400" dirty="0">
              <a:latin typeface="Nikosh" pitchFamily="2" charset="0"/>
              <a:cs typeface="Nikosh" pitchFamily="2" charset="0"/>
            </a:endParaRPr>
          </a:p>
        </p:txBody>
      </p:sp>
    </p:spTree>
    <p:extLst>
      <p:ext uri="{BB962C8B-B14F-4D97-AF65-F5344CB8AC3E}">
        <p14:creationId xmlns:p14="http://schemas.microsoft.com/office/powerpoint/2010/main" val="279795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055"/>
                                        </p:tgtEl>
                                        <p:attrNameLst>
                                          <p:attrName>style.visibility</p:attrName>
                                        </p:attrNameLst>
                                      </p:cBhvr>
                                      <p:to>
                                        <p:strVal val="visible"/>
                                      </p:to>
                                    </p:set>
                                    <p:animEffect transition="in" filter="barn(inVertical)">
                                      <p:cBhvr>
                                        <p:cTn id="12" dur="500"/>
                                        <p:tgtEl>
                                          <p:spTgt spid="205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Effect transition="in" filter="barn(inVertical)">
                                      <p:cBhvr>
                                        <p:cTn id="17" dur="500"/>
                                        <p:tgtEl>
                                          <p:spTgt spid="205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inVertic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053"/>
                                        </p:tgtEl>
                                        <p:attrNameLst>
                                          <p:attrName>style.visibility</p:attrName>
                                        </p:attrNameLst>
                                      </p:cBhvr>
                                      <p:to>
                                        <p:strVal val="visible"/>
                                      </p:to>
                                    </p:set>
                                    <p:animEffect transition="in" filter="barn(inVertical)">
                                      <p:cBhvr>
                                        <p:cTn id="27" dur="500"/>
                                        <p:tgtEl>
                                          <p:spTgt spid="205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052"/>
                                        </p:tgtEl>
                                        <p:attrNameLst>
                                          <p:attrName>style.visibility</p:attrName>
                                        </p:attrNameLst>
                                      </p:cBhvr>
                                      <p:to>
                                        <p:strVal val="visible"/>
                                      </p:to>
                                    </p:set>
                                    <p:animEffect transition="in" filter="barn(inVertical)">
                                      <p:cBhvr>
                                        <p:cTn id="32" dur="500"/>
                                        <p:tgtEl>
                                          <p:spTgt spid="205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054"/>
                                        </p:tgtEl>
                                        <p:attrNameLst>
                                          <p:attrName>style.visibility</p:attrName>
                                        </p:attrNameLst>
                                      </p:cBhvr>
                                      <p:to>
                                        <p:strVal val="visible"/>
                                      </p:to>
                                    </p:set>
                                    <p:animEffect transition="in" filter="barn(inVertical)">
                                      <p:cBhvr>
                                        <p:cTn id="37" dur="500"/>
                                        <p:tgtEl>
                                          <p:spTgt spid="205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barn(inVertical)">
                                      <p:cBhvr>
                                        <p:cTn id="42" dur="500"/>
                                        <p:tgtEl>
                                          <p:spTgt spid="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arn(inVertical)">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arn(inVertical)">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barn(inVertical)">
                                      <p:cBhvr>
                                        <p:cTn id="62" dur="500"/>
                                        <p:tgtEl>
                                          <p:spTgt spid="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barn(inVertical)">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barn(inVertical)">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barn(inVertical)">
                                      <p:cBhvr>
                                        <p:cTn id="7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TotalTime>
  <Words>725</Words>
  <Application>Microsoft Office PowerPoint</Application>
  <PresentationFormat>On-screen Show (4:3)</PresentationFormat>
  <Paragraphs>117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cp:lastModifiedBy>
  <cp:revision>74</cp:revision>
  <dcterms:created xsi:type="dcterms:W3CDTF">2006-08-16T00:00:00Z</dcterms:created>
  <dcterms:modified xsi:type="dcterms:W3CDTF">2019-12-08T12:57:09Z</dcterms:modified>
</cp:coreProperties>
</file>