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7" r:id="rId2"/>
    <p:sldId id="285" r:id="rId3"/>
    <p:sldId id="286" r:id="rId4"/>
    <p:sldId id="291" r:id="rId5"/>
    <p:sldId id="288" r:id="rId6"/>
    <p:sldId id="287" r:id="rId7"/>
    <p:sldId id="290" r:id="rId8"/>
    <p:sldId id="295" r:id="rId9"/>
    <p:sldId id="289" r:id="rId10"/>
    <p:sldId id="293" r:id="rId11"/>
    <p:sldId id="305" r:id="rId12"/>
    <p:sldId id="304" r:id="rId13"/>
    <p:sldId id="303" r:id="rId14"/>
    <p:sldId id="296" r:id="rId15"/>
    <p:sldId id="299" r:id="rId16"/>
    <p:sldId id="298" r:id="rId17"/>
    <p:sldId id="301" r:id="rId18"/>
    <p:sldId id="300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B10F58"/>
    <a:srgbClr val="9B8C71"/>
    <a:srgbClr val="938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8" autoAdjust="0"/>
  </p:normalViewPr>
  <p:slideViewPr>
    <p:cSldViewPr>
      <p:cViewPr varScale="1">
        <p:scale>
          <a:sx n="70" d="100"/>
          <a:sy n="70" d="100"/>
        </p:scale>
        <p:origin x="132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C1760-2311-4352-81ED-82F2EDD07020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227B7-0036-40CE-B6B7-2F12A6B91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openxmlformats.org/officeDocument/2006/relationships/image" Target="../media/image2.jpg"/><Relationship Id="rId9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17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microsoft.com/office/2007/relationships/hdphoto" Target="../media/hdphoto1.wdp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2.jp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microsoft.com/office/2007/relationships/hdphoto" Target="../media/hdphoto4.wdp"/><Relationship Id="rId4" Type="http://schemas.openxmlformats.org/officeDocument/2006/relationships/image" Target="../media/image2.jp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277089" y="6011662"/>
              <a:ext cx="8381677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440864" y="409534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5" name="Group 4"/>
          <p:cNvGrpSpPr/>
          <p:nvPr/>
        </p:nvGrpSpPr>
        <p:grpSpPr>
          <a:xfrm>
            <a:off x="421523" y="409533"/>
            <a:ext cx="8405756" cy="6296067"/>
            <a:chOff x="421523" y="409533"/>
            <a:chExt cx="8405756" cy="6296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1523" y="409533"/>
              <a:ext cx="8237237" cy="629606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 flipH="1">
              <a:off x="4466790" y="798651"/>
              <a:ext cx="4360489" cy="1323439"/>
            </a:xfrm>
            <a:prstGeom prst="rect">
              <a:avLst/>
            </a:prstGeom>
            <a:noFill/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</a:t>
              </a:r>
              <a:r>
                <a:rPr lang="en-US" sz="4000" b="1" dirty="0" err="1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bn-BD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4000" b="1" dirty="0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000" b="1" dirty="0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4000" b="1" dirty="0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0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22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5"/>
          <a:stretch/>
        </p:blipFill>
        <p:spPr>
          <a:xfrm>
            <a:off x="443348" y="425735"/>
            <a:ext cx="4204852" cy="320709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2" name="Rectangle 21"/>
          <p:cNvSpPr/>
          <p:nvPr/>
        </p:nvSpPr>
        <p:spPr>
          <a:xfrm>
            <a:off x="947151" y="4826445"/>
            <a:ext cx="246574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 চিতই পিঠা</a:t>
            </a:r>
            <a:endParaRPr lang="en-US" sz="40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59206" y="1338067"/>
            <a:ext cx="1941557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ভাপা পিঠা</a:t>
            </a:r>
            <a:endParaRPr lang="en-US" sz="4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662057" y="1439731"/>
            <a:ext cx="1359408" cy="484632"/>
          </a:xfrm>
          <a:prstGeom prst="rightArrow">
            <a:avLst>
              <a:gd name="adj1" fmla="val 44282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3436785" y="4958630"/>
            <a:ext cx="679703" cy="484632"/>
          </a:xfrm>
          <a:prstGeom prst="rightArrow">
            <a:avLst>
              <a:gd name="adj1" fmla="val 44282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49" y="3175538"/>
            <a:ext cx="4495800" cy="325929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250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Rectangle 19"/>
          <p:cNvSpPr/>
          <p:nvPr/>
        </p:nvSpPr>
        <p:spPr>
          <a:xfrm>
            <a:off x="664328" y="4829515"/>
            <a:ext cx="1819729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 পিঠা</a:t>
            </a:r>
            <a:endParaRPr lang="en-US" sz="4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70077" y="3623392"/>
            <a:ext cx="5588690" cy="2819400"/>
            <a:chOff x="2868308" y="3886200"/>
            <a:chExt cx="5992091" cy="2819400"/>
          </a:xfrm>
        </p:grpSpPr>
        <p:sp>
          <p:nvSpPr>
            <p:cNvPr id="22" name="Rectangle 21"/>
            <p:cNvSpPr/>
            <p:nvPr/>
          </p:nvSpPr>
          <p:spPr>
            <a:xfrm>
              <a:off x="2868308" y="3886200"/>
              <a:ext cx="5992091" cy="28194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588" r="9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308" y="3983185"/>
              <a:ext cx="3031714" cy="2514600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5650350" y="3983184"/>
              <a:ext cx="3210049" cy="2493624"/>
              <a:chOff x="3848100" y="3343730"/>
              <a:chExt cx="3429000" cy="2642395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4167" r="9444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8100" y="3343730"/>
                <a:ext cx="3429000" cy="2642395"/>
              </a:xfrm>
              <a:prstGeom prst="rect">
                <a:avLst/>
              </a:prstGeom>
            </p:spPr>
          </p:pic>
          <p:sp>
            <p:nvSpPr>
              <p:cNvPr id="29" name="Flowchart: Connector 28"/>
              <p:cNvSpPr/>
              <p:nvPr/>
            </p:nvSpPr>
            <p:spPr>
              <a:xfrm>
                <a:off x="4114800" y="3343730"/>
                <a:ext cx="2895600" cy="2571750"/>
              </a:xfrm>
              <a:prstGeom prst="flowChartConnector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8" y="408710"/>
            <a:ext cx="5121880" cy="275282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1" name="Rectangle 30"/>
          <p:cNvSpPr/>
          <p:nvPr/>
        </p:nvSpPr>
        <p:spPr>
          <a:xfrm>
            <a:off x="6279302" y="1061847"/>
            <a:ext cx="2129109" cy="144655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পাটিসাপটা </a:t>
            </a:r>
          </a:p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পিঠা</a:t>
            </a:r>
            <a:endParaRPr lang="en-US" sz="4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599598" y="1485915"/>
            <a:ext cx="679704" cy="484632"/>
          </a:xfrm>
          <a:prstGeom prst="rightArrow">
            <a:avLst>
              <a:gd name="adj1" fmla="val 44282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2568538" y="5002698"/>
            <a:ext cx="493257" cy="484632"/>
          </a:xfrm>
          <a:prstGeom prst="rightArrow">
            <a:avLst>
              <a:gd name="adj1" fmla="val 44282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402988"/>
            <a:ext cx="4918366" cy="54569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5438233" y="2803700"/>
            <a:ext cx="3172367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নারকেল পিঠা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Rectangle 19"/>
          <p:cNvSpPr/>
          <p:nvPr/>
        </p:nvSpPr>
        <p:spPr>
          <a:xfrm>
            <a:off x="6690809" y="2776632"/>
            <a:ext cx="20585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50597" y="4845106"/>
            <a:ext cx="25987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র, আন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0386" y="4805499"/>
            <a:ext cx="12025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 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8993" y="2738286"/>
            <a:ext cx="14318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03088" y="4732396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6599" y="4788684"/>
            <a:ext cx="439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28451" y="4732396"/>
            <a:ext cx="537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3517" y="260736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8132" y="2711032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4431" y="2604748"/>
            <a:ext cx="508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000" y="2607293"/>
            <a:ext cx="990600" cy="92078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Rectangle 33"/>
          <p:cNvSpPr/>
          <p:nvPr/>
        </p:nvSpPr>
        <p:spPr>
          <a:xfrm>
            <a:off x="5143028" y="4710556"/>
            <a:ext cx="990600" cy="9256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Rectangle 34"/>
          <p:cNvSpPr/>
          <p:nvPr/>
        </p:nvSpPr>
        <p:spPr>
          <a:xfrm>
            <a:off x="4382872" y="2604748"/>
            <a:ext cx="9906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Rectangle 35"/>
          <p:cNvSpPr/>
          <p:nvPr/>
        </p:nvSpPr>
        <p:spPr>
          <a:xfrm>
            <a:off x="3976426" y="4710556"/>
            <a:ext cx="990600" cy="9256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Rectangle 36"/>
          <p:cNvSpPr/>
          <p:nvPr/>
        </p:nvSpPr>
        <p:spPr>
          <a:xfrm>
            <a:off x="2743200" y="4717881"/>
            <a:ext cx="990600" cy="92078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Rectangle 37"/>
          <p:cNvSpPr/>
          <p:nvPr/>
        </p:nvSpPr>
        <p:spPr>
          <a:xfrm>
            <a:off x="5638800" y="2604748"/>
            <a:ext cx="9906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" name="Minus 38"/>
          <p:cNvSpPr/>
          <p:nvPr/>
        </p:nvSpPr>
        <p:spPr>
          <a:xfrm>
            <a:off x="2423563" y="2837456"/>
            <a:ext cx="484557" cy="55548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" name="Minus 39"/>
          <p:cNvSpPr/>
          <p:nvPr/>
        </p:nvSpPr>
        <p:spPr>
          <a:xfrm>
            <a:off x="2091340" y="4912477"/>
            <a:ext cx="484557" cy="55548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" name="Rectangle 40"/>
          <p:cNvSpPr/>
          <p:nvPr/>
        </p:nvSpPr>
        <p:spPr>
          <a:xfrm>
            <a:off x="1883203" y="782126"/>
            <a:ext cx="605646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চিনি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নতুন শব্দ 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করিঃ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00068" y="1681993"/>
            <a:ext cx="342933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(মৌখিক)</a:t>
            </a:r>
            <a:endParaRPr lang="en-US" sz="28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9816" y="3150712"/>
            <a:ext cx="6333785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 ও ষ্ঠ এ কি কি বর্ণ আছে? </a:t>
            </a:r>
          </a:p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  যুক্ত বর্ণদ্বয় দিয়ে একটা করে শব্দ গঠণ কর। </a:t>
            </a:r>
            <a:endParaRPr lang="en-US" sz="32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7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15487 0.000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8489 0.0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15104 0.0011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25608 -0.008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7" grpId="0"/>
      <p:bldP spid="27" grpId="1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1" grpId="0"/>
      <p:bldP spid="31" grpId="1"/>
      <p:bldP spid="31" grpId="2"/>
      <p:bldP spid="32" grpId="0"/>
      <p:bldP spid="32" grpId="1"/>
      <p:bldP spid="32" grpId="2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5" name="Group 4"/>
          <p:cNvGrpSpPr/>
          <p:nvPr/>
        </p:nvGrpSpPr>
        <p:grpSpPr>
          <a:xfrm>
            <a:off x="484349" y="990601"/>
            <a:ext cx="1893477" cy="4724400"/>
            <a:chOff x="484349" y="990601"/>
            <a:chExt cx="1893477" cy="4724400"/>
          </a:xfrm>
        </p:grpSpPr>
        <p:grpSp>
          <p:nvGrpSpPr>
            <p:cNvPr id="35" name="Group 34"/>
            <p:cNvGrpSpPr/>
            <p:nvPr/>
          </p:nvGrpSpPr>
          <p:grpSpPr>
            <a:xfrm>
              <a:off x="556410" y="990601"/>
              <a:ext cx="1821416" cy="4724400"/>
              <a:chOff x="568270" y="990601"/>
              <a:chExt cx="2104134" cy="47244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68270" y="2057400"/>
                <a:ext cx="1946329" cy="2590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438936" y="990601"/>
                <a:ext cx="233468" cy="47244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484349" y="2582662"/>
              <a:ext cx="1843773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2800" b="1" cap="none" spc="0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তু</a:t>
              </a:r>
              <a:r>
                <a:rPr lang="bn-BD" sz="28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 </a:t>
              </a:r>
              <a:r>
                <a:rPr lang="bn-BD" sz="28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bn-BD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খুঁজি </a:t>
              </a:r>
            </a:p>
            <a:p>
              <a:pPr algn="ctr"/>
              <a:r>
                <a:rPr lang="bn-BD" sz="28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 </a:t>
              </a:r>
            </a:p>
            <a:p>
              <a:pPr algn="ctr"/>
              <a:r>
                <a:rPr lang="bn-BD" sz="28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 অর্থ জানি </a:t>
              </a:r>
              <a:endParaRPr lang="en-US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11623" y="1655768"/>
            <a:ext cx="6029480" cy="830997"/>
            <a:chOff x="2411623" y="1655768"/>
            <a:chExt cx="6029480" cy="830997"/>
          </a:xfrm>
        </p:grpSpPr>
        <p:sp>
          <p:nvSpPr>
            <p:cNvPr id="36" name="Rectangle 35"/>
            <p:cNvSpPr/>
            <p:nvPr/>
          </p:nvSpPr>
          <p:spPr>
            <a:xfrm>
              <a:off x="2411623" y="1655768"/>
              <a:ext cx="6029480" cy="830997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285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n-BD" sz="2400" b="1" cap="none" spc="0" dirty="0" smtClean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b="1" cap="none" spc="0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35631" y="1792918"/>
              <a:ext cx="92685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সুন্দর 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99029" y="2853396"/>
            <a:ext cx="6042074" cy="830997"/>
            <a:chOff x="2399029" y="2853396"/>
            <a:chExt cx="6042074" cy="830997"/>
          </a:xfrm>
        </p:grpSpPr>
        <p:sp>
          <p:nvSpPr>
            <p:cNvPr id="40" name="Rectangle 39"/>
            <p:cNvSpPr/>
            <p:nvPr/>
          </p:nvSpPr>
          <p:spPr>
            <a:xfrm>
              <a:off x="2399029" y="2853396"/>
              <a:ext cx="6042074" cy="830997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285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n-BD" sz="2400" b="1" cap="none" spc="0" dirty="0" smtClean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b="1" cap="none" spc="0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11623" y="2953590"/>
              <a:ext cx="119295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অনুষ্ঠান 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01539" y="4125948"/>
            <a:ext cx="6039564" cy="830997"/>
            <a:chOff x="2401539" y="4125948"/>
            <a:chExt cx="6039564" cy="830997"/>
          </a:xfrm>
        </p:grpSpPr>
        <p:sp>
          <p:nvSpPr>
            <p:cNvPr id="42" name="Rectangle 41"/>
            <p:cNvSpPr/>
            <p:nvPr/>
          </p:nvSpPr>
          <p:spPr>
            <a:xfrm>
              <a:off x="2401539" y="4125948"/>
              <a:ext cx="6039564" cy="830997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285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n-BD" sz="2400" b="1" cap="none" spc="0" dirty="0" smtClean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b="1" cap="none" spc="0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27097" y="4229259"/>
              <a:ext cx="90762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ঢেঁকি 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006934" y="1801263"/>
            <a:ext cx="13500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ভালো।  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74358" y="2957375"/>
            <a:ext cx="12747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উৎসব। 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84434" y="4229259"/>
            <a:ext cx="4456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 ভানা/চালের গুঁড়ো করার যন্ত্র।</a:t>
            </a:r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 rot="16200000">
            <a:off x="3553689" y="1846214"/>
            <a:ext cx="290089" cy="49487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16200000">
            <a:off x="3695245" y="2976422"/>
            <a:ext cx="290089" cy="49487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6200000">
            <a:off x="3546243" y="4255721"/>
            <a:ext cx="290089" cy="49487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817229" y="1150061"/>
            <a:ext cx="362952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(মৌখিক) </a:t>
            </a:r>
            <a:endParaRPr lang="en-US" sz="40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4401" y="3141503"/>
            <a:ext cx="73914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বলঃ </a:t>
            </a:r>
            <a:r>
              <a:rPr lang="bn-BD" sz="32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সুন্দর, অনুষ্ঠান। </a:t>
            </a:r>
            <a:endParaRPr lang="en-US" sz="32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1" grpId="0"/>
      <p:bldP spid="31" grpId="1"/>
      <p:bldP spid="2" grpId="0" animBg="1"/>
      <p:bldP spid="2" grpId="1" animBg="1"/>
      <p:bldP spid="32" grpId="0" animBg="1"/>
      <p:bldP spid="32" grpId="1" animBg="1"/>
      <p:bldP spid="33" grpId="0" animBg="1"/>
      <p:bldP spid="33" grpId="1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" name="Rectangle 18"/>
          <p:cNvSpPr/>
          <p:nvPr/>
        </p:nvSpPr>
        <p:spPr>
          <a:xfrm>
            <a:off x="2438400" y="528316"/>
            <a:ext cx="349943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9387" y="1219200"/>
            <a:ext cx="6952397" cy="5181598"/>
            <a:chOff x="972403" y="830064"/>
            <a:chExt cx="6952397" cy="51815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403" y="830064"/>
              <a:ext cx="6952397" cy="518159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72403" y="5562600"/>
              <a:ext cx="6952397" cy="4490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47800" y="1575033"/>
            <a:ext cx="33201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পিঠাপুলি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ধুম</a:t>
            </a:r>
            <a:endParaRPr lang="bn-BD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ঢেঁকিতে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ভানা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ভানার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গুঁড়ো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হয়।তা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" y="1553894"/>
            <a:ext cx="36567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 পিঠার সুন্দর সুন্দর নাম আছে। যেমনঃ খেজুর</a:t>
            </a:r>
          </a:p>
          <a:p>
            <a:r>
              <a:rPr lang="bn-BD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পিঠা, চুষি পিঠা, বিবিখানা পিঠা, ছিট পিঠা, </a:t>
            </a:r>
          </a:p>
          <a:p>
            <a:r>
              <a:rPr lang="bn-BD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সেমাই পিঠা, ভাপা পিঠা, দুধ চিতই পিঠা, </a:t>
            </a:r>
          </a:p>
          <a:p>
            <a:r>
              <a:rPr lang="bn-BD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 পিঠা, পুলি, নারিকেল পিঠা। এমনি  </a:t>
            </a:r>
          </a:p>
          <a:p>
            <a:r>
              <a:rPr lang="bn-BD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নামের পিঠা। শীতকালে গরম গরম পিঠার</a:t>
            </a:r>
          </a:p>
          <a:p>
            <a:r>
              <a:rPr lang="bn-BD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মজাই আলাদা। 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" grpId="0"/>
      <p:bldP spid="6" grpId="1"/>
      <p:bldP spid="6" grpId="2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1"/>
          <a:stretch/>
        </p:blipFill>
        <p:spPr>
          <a:xfrm>
            <a:off x="443348" y="1271355"/>
            <a:ext cx="4299881" cy="23440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4794617" y="2033013"/>
            <a:ext cx="348096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01447" y="4114164"/>
            <a:ext cx="7078739" cy="1897498"/>
            <a:chOff x="1501447" y="4114164"/>
            <a:chExt cx="7078739" cy="18974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4114164"/>
              <a:ext cx="3550986" cy="189749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>
            <a:xfrm>
              <a:off x="1501447" y="4888000"/>
              <a:ext cx="3480966" cy="58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4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Rectangle 19"/>
          <p:cNvSpPr/>
          <p:nvPr/>
        </p:nvSpPr>
        <p:spPr>
          <a:xfrm>
            <a:off x="2853626" y="1025317"/>
            <a:ext cx="253306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(লিখিত) 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882" y="2115703"/>
            <a:ext cx="75825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আমাদের দেশে কখন পিঠা খাওয়ার ধুম পড়ে যায় লিখ?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6178" y="3343128"/>
            <a:ext cx="39821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কি সে ধান ভানা হয় লিখ?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6178" y="4888000"/>
            <a:ext cx="50177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শীতকালীন তিনটি পিঠার নাম লিখ।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87454" y="4009520"/>
            <a:ext cx="348096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ঢেঁকিতে ধান ভানা হয়।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9484" y="5406903"/>
            <a:ext cx="553774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চিতই পিঠা, ভাপা পিঠা ও পাটিসাপটা পিঠা।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351854" y="5419356"/>
            <a:ext cx="348096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391809" y="4027342"/>
            <a:ext cx="348096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457200" y="2664145"/>
            <a:ext cx="348096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উত্তরঃ 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83283" y="2659042"/>
            <a:ext cx="770916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 শীতকালে পিঠা খাওয়ার ধুম পড়ে যায়। 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8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4" grpId="0"/>
      <p:bldP spid="19" grpId="0"/>
      <p:bldP spid="23" grpId="0"/>
      <p:bldP spid="25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Rectangle 20"/>
          <p:cNvSpPr/>
          <p:nvPr/>
        </p:nvSpPr>
        <p:spPr>
          <a:xfrm>
            <a:off x="953708" y="3030655"/>
            <a:ext cx="717856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পছন্দের পিঠা সম্পর্কে দুইটি বাক্য লিখে আনবে।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26532" y="1134162"/>
            <a:ext cx="3461760" cy="1372083"/>
            <a:chOff x="1552816" y="1157922"/>
            <a:chExt cx="3461760" cy="1372083"/>
          </a:xfrm>
        </p:grpSpPr>
        <p:grpSp>
          <p:nvGrpSpPr>
            <p:cNvPr id="6" name="Group 5"/>
            <p:cNvGrpSpPr/>
            <p:nvPr/>
          </p:nvGrpSpPr>
          <p:grpSpPr>
            <a:xfrm>
              <a:off x="1552816" y="1157922"/>
              <a:ext cx="1915594" cy="1372083"/>
              <a:chOff x="1552816" y="1157922"/>
              <a:chExt cx="1915594" cy="137208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52816" y="1157922"/>
                <a:ext cx="1915594" cy="137208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5" name="Oval 4"/>
              <p:cNvSpPr/>
              <p:nvPr/>
            </p:nvSpPr>
            <p:spPr>
              <a:xfrm>
                <a:off x="1862332" y="1157922"/>
                <a:ext cx="1414268" cy="137208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276600" y="1578517"/>
              <a:ext cx="1737976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5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6994" y="76200"/>
            <a:ext cx="8853056" cy="6774877"/>
            <a:chOff x="124690" y="83123"/>
            <a:chExt cx="8853056" cy="67748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  <a14:backgroundMark x1="83707" y1="60448" x2="83805" y2="78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222"/>
            <a:stretch/>
          </p:blipFill>
          <p:spPr>
            <a:xfrm>
              <a:off x="372249" y="378481"/>
              <a:ext cx="933488" cy="840719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94551" y="369630"/>
            <a:ext cx="8286517" cy="6377682"/>
            <a:chOff x="394551" y="369630"/>
            <a:chExt cx="8286517" cy="63776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4551" y="369630"/>
              <a:ext cx="8286517" cy="637768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244280" y="1796566"/>
              <a:ext cx="6273538" cy="1077218"/>
            </a:xfrm>
            <a:prstGeom prst="rect">
              <a:avLst/>
            </a:prstGeom>
            <a:no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b="1" dirty="0" smtClean="0">
                  <a:ln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এখানেই</a:t>
              </a:r>
              <a:r>
                <a:rPr lang="en-US" sz="3200" b="1" dirty="0" smtClean="0">
                  <a:ln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n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 করছি আজকের ক্লাস। </a:t>
              </a:r>
            </a:p>
            <a:p>
              <a:r>
                <a:rPr lang="bn-BD" sz="3200" b="1" dirty="0">
                  <a:ln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n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ভালো থেক সবাই... </a:t>
              </a:r>
              <a:endParaRPr lang="en-US" sz="3200" b="1" cap="none" spc="0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9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8" y="1547812"/>
            <a:ext cx="3875406" cy="446385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6" name="Rectangle 35"/>
          <p:cNvSpPr/>
          <p:nvPr/>
        </p:nvSpPr>
        <p:spPr>
          <a:xfrm>
            <a:off x="2697513" y="588324"/>
            <a:ext cx="430890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উপস্থাপনায়...</a:t>
            </a:r>
            <a:endParaRPr lang="en-US" sz="36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41519" y="3218942"/>
            <a:ext cx="4075494" cy="3046988"/>
            <a:chOff x="383503" y="1909808"/>
            <a:chExt cx="4075494" cy="3046988"/>
          </a:xfrm>
        </p:grpSpPr>
        <p:sp>
          <p:nvSpPr>
            <p:cNvPr id="2" name="Rectangle 1"/>
            <p:cNvSpPr/>
            <p:nvPr/>
          </p:nvSpPr>
          <p:spPr>
            <a:xfrm>
              <a:off x="896796" y="4405321"/>
              <a:ext cx="30800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16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mpaul29024@gmail.com</a:t>
              </a:r>
              <a:endParaRPr lang="en-US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3503" y="1909808"/>
              <a:ext cx="4075494" cy="3046988"/>
            </a:xfrm>
            <a:prstGeom prst="rect">
              <a:avLst/>
            </a:prstGeom>
            <a:noFill/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মল্লিকা </a:t>
              </a:r>
              <a:r>
                <a:rPr lang="en-US" sz="4400" b="1" dirty="0" err="1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পাল</a:t>
              </a:r>
              <a:endPara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cap="none" spc="0" dirty="0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</a:t>
              </a:r>
              <a:r>
                <a:rPr lang="en-US" sz="3200" b="1" cap="none" spc="0" dirty="0" err="1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algn="ctr"/>
              <a:r>
                <a:rPr lang="en-US" sz="2000" b="1" cap="none" spc="0" dirty="0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৮৭,কাঠি </a:t>
              </a:r>
              <a:r>
                <a:rPr lang="en-US" sz="2000" b="1" cap="none" spc="0" dirty="0" err="1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000" b="1" cap="none" spc="0" dirty="0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cap="none" spc="0" dirty="0" err="1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000" b="1" cap="none" spc="0" dirty="0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cap="none" spc="0" dirty="0" err="1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20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algn="ctr"/>
              <a:r>
                <a:rPr lang="en-US" sz="2800" b="1" cap="none" spc="0" dirty="0" err="1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গোপালগঞ্জ</a:t>
              </a:r>
              <a:r>
                <a:rPr lang="en-US" sz="2800" b="1" cap="none" spc="0" dirty="0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cap="none" spc="0" dirty="0" err="1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sz="2800" b="1" cap="none" spc="0" dirty="0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cap="none" spc="0" dirty="0" err="1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গোপালগঞ্জ</a:t>
              </a:r>
              <a:r>
                <a:rPr lang="en-US" sz="3200" b="1" cap="none" spc="0" dirty="0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algn="ctr"/>
              <a:r>
                <a:rPr lang="en-US" sz="32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Gmail-</a:t>
              </a:r>
            </a:p>
            <a:p>
              <a:pPr algn="ctr"/>
              <a:endParaRPr lang="en-US" sz="32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429491" y="352439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6" name="Group 5"/>
          <p:cNvGrpSpPr/>
          <p:nvPr/>
        </p:nvGrpSpPr>
        <p:grpSpPr>
          <a:xfrm>
            <a:off x="4350360" y="1783536"/>
            <a:ext cx="3985669" cy="4173064"/>
            <a:chOff x="4350360" y="1783536"/>
            <a:chExt cx="3985669" cy="4173064"/>
          </a:xfrm>
        </p:grpSpPr>
        <p:sp>
          <p:nvSpPr>
            <p:cNvPr id="19" name="Rectangle 18"/>
            <p:cNvSpPr/>
            <p:nvPr/>
          </p:nvSpPr>
          <p:spPr>
            <a:xfrm>
              <a:off x="4350681" y="1783536"/>
              <a:ext cx="3985348" cy="41730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86244" y="2361611"/>
              <a:ext cx="2960658" cy="3416320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3600" b="1" dirty="0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3600" b="1" dirty="0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দ্বিতীয়</a:t>
              </a:r>
              <a:r>
                <a:rPr lang="en-US" sz="3600" b="1" dirty="0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b="1" dirty="0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বিষয়ঃ বাংলা </a:t>
              </a:r>
            </a:p>
            <a:p>
              <a:pPr algn="ctr"/>
              <a:r>
                <a:rPr lang="bn-BD" sz="3600" b="1" dirty="0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b="1" dirty="0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bn-BD" sz="3600" b="1" dirty="0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৫২ </a:t>
              </a:r>
            </a:p>
            <a:p>
              <a:pPr algn="ctr"/>
              <a:r>
                <a:rPr lang="bn-BD" sz="3600" b="1" dirty="0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তারিখঃ ১৭/১০/২০১৯</a:t>
              </a:r>
            </a:p>
            <a:p>
              <a:pPr algn="ctr"/>
              <a:endParaRPr lang="en-US" sz="36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6" t="14445" r="10586" b="7778"/>
            <a:stretch/>
          </p:blipFill>
          <p:spPr>
            <a:xfrm>
              <a:off x="4350360" y="1833798"/>
              <a:ext cx="1249143" cy="159520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158993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2386389" y="685800"/>
            <a:ext cx="419354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চলো কিছু ছবি দেখি... </a:t>
            </a:r>
            <a:endParaRPr lang="en-US" sz="2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59595" y="1799361"/>
            <a:ext cx="2588010" cy="46166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এগুলো? </a:t>
            </a:r>
            <a:endParaRPr lang="en-US" sz="2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442503" y="379809"/>
            <a:ext cx="846951" cy="76278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4" name="Rectangle 33"/>
          <p:cNvSpPr/>
          <p:nvPr/>
        </p:nvSpPr>
        <p:spPr>
          <a:xfrm>
            <a:off x="3204331" y="2949114"/>
            <a:ext cx="278476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 কে খেয়েছো এগুলো? </a:t>
            </a:r>
            <a:endParaRPr lang="en-US" sz="2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7" y="4346362"/>
            <a:ext cx="2436919" cy="1817064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07" y="1219200"/>
            <a:ext cx="2491038" cy="2212052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35" y="3534670"/>
            <a:ext cx="2485710" cy="2613694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7843" r="13461" b="7509"/>
          <a:stretch/>
        </p:blipFill>
        <p:spPr>
          <a:xfrm>
            <a:off x="551717" y="3534671"/>
            <a:ext cx="2529506" cy="262875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7"/>
          <a:stretch/>
        </p:blipFill>
        <p:spPr>
          <a:xfrm>
            <a:off x="539441" y="1241373"/>
            <a:ext cx="2541782" cy="2194516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0724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2" name="Rectangle 31"/>
          <p:cNvSpPr/>
          <p:nvPr/>
        </p:nvSpPr>
        <p:spPr>
          <a:xfrm>
            <a:off x="2386389" y="685800"/>
            <a:ext cx="419354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ও পাঠ্যাংশ </a:t>
            </a:r>
            <a:endParaRPr lang="en-US" sz="2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64425" y="1676401"/>
            <a:ext cx="5173694" cy="4910831"/>
            <a:chOff x="1052394" y="228602"/>
            <a:chExt cx="6172200" cy="647699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55" b="98909" l="5591" r="9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9995" y="381001"/>
              <a:ext cx="6476998" cy="61722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4587681" y="5527963"/>
              <a:ext cx="1355919" cy="1025237"/>
            </a:xfrm>
            <a:prstGeom prst="ellipse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2823852" y="1612709"/>
            <a:ext cx="5633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দাদীর হাতের মজার পিঠা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73307" y="2467899"/>
            <a:ext cx="49343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r>
              <a:rPr lang="bn-BD" sz="32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মজাই আলাদা।</a:t>
            </a:r>
            <a:r>
              <a:rPr lang="en-US" sz="32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78396" y="1575998"/>
            <a:ext cx="7356017" cy="801431"/>
            <a:chOff x="878396" y="1575998"/>
            <a:chExt cx="7356017" cy="80143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878396" y="1575998"/>
              <a:ext cx="2470387" cy="801431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477890" y="1575998"/>
              <a:ext cx="2756523" cy="801431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" name="Rectangle 18"/>
          <p:cNvSpPr/>
          <p:nvPr/>
        </p:nvSpPr>
        <p:spPr>
          <a:xfrm>
            <a:off x="3348782" y="652668"/>
            <a:ext cx="212910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8717" y="2377429"/>
            <a:ext cx="7330824" cy="3108543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পাঠ্যাংশ মনোযোগ সহকারে শুনে প্রশ্ন/ যুক্তবর্ণের ধ্বনি/ </a:t>
            </a:r>
          </a:p>
          <a:p>
            <a:r>
              <a:rPr lang="bn-BD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কোন বর্ণনা বুঝতে পারবে।</a:t>
            </a:r>
          </a:p>
          <a:p>
            <a:r>
              <a:rPr lang="bn-BD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পাঠ্যাংশের মধ্যস্থিত কঠিন শব্দের অর্থ/ যুক্তবর্ণের ধ্বনি </a:t>
            </a:r>
          </a:p>
          <a:p>
            <a:r>
              <a:rPr lang="bn-BD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ও নতুন শব্দ শুদ্ধভাবে বলতে</a:t>
            </a:r>
            <a:r>
              <a:rPr lang="bn-BD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bn-BD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পাঠ্যাংশটি বিরাম চিহ্ন চিনে শুদ্ধ ও স্পষ্ট উচ্চার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পড়তে </a:t>
            </a:r>
          </a:p>
          <a:p>
            <a:r>
              <a:rPr lang="bn-BD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পারবে। </a:t>
            </a:r>
          </a:p>
          <a:p>
            <a:r>
              <a:rPr lang="bn-BD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ছোট প্রশ্নের উত্তর লিখতে পারবে। </a:t>
            </a:r>
            <a:endParaRPr lang="en-US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277089" y="6011662"/>
              <a:ext cx="838167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36" y="1285272"/>
            <a:ext cx="1944792" cy="20646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902" r="24445" b="2847"/>
          <a:stretch/>
        </p:blipFill>
        <p:spPr>
          <a:xfrm>
            <a:off x="2858507" y="1285271"/>
            <a:ext cx="3855308" cy="40146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36" y="3349968"/>
            <a:ext cx="1958251" cy="1973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4"/>
          <a:stretch/>
        </p:blipFill>
        <p:spPr>
          <a:xfrm>
            <a:off x="429491" y="1271417"/>
            <a:ext cx="2429016" cy="402848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47800" y="5299906"/>
            <a:ext cx="5569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শীতকালে পিঠা খাওয়ার ধুম পড়ে যায়।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0535" y="5881964"/>
            <a:ext cx="64670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ঢেঁকিতে চালের গুঁড়ো করে তৈরি করা হয় নানা ধরনের পিঠা।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0536" y="2968961"/>
            <a:ext cx="7754688" cy="5847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কখন পিঠা খাওয়ার ধুম পড়ে যায়? </a:t>
            </a:r>
            <a:endParaRPr lang="en-US" sz="3200" b="1" cap="none" spc="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86664" y="1374973"/>
            <a:ext cx="5437844" cy="1140482"/>
            <a:chOff x="1647625" y="1212249"/>
            <a:chExt cx="5437844" cy="1140482"/>
          </a:xfrm>
        </p:grpSpPr>
        <p:sp>
          <p:nvSpPr>
            <p:cNvPr id="25" name="Rectangle 24"/>
            <p:cNvSpPr/>
            <p:nvPr/>
          </p:nvSpPr>
          <p:spPr>
            <a:xfrm>
              <a:off x="2030588" y="1503201"/>
              <a:ext cx="5054881" cy="584775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  <a:ln w="285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2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2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মৌখিক</a:t>
              </a:r>
              <a:r>
                <a:rPr lang="en-US" sz="32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3200" b="1" cap="none" spc="0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625" y="1212249"/>
              <a:ext cx="888991" cy="114048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7" name="Rectangle 26"/>
          <p:cNvSpPr/>
          <p:nvPr/>
        </p:nvSpPr>
        <p:spPr>
          <a:xfrm>
            <a:off x="1747471" y="4110674"/>
            <a:ext cx="5859723" cy="5847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ঊত্তরঃ </a:t>
            </a:r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শীতকালে পিঠা খাওয়ার ধুম পড়ে যায়।  </a:t>
            </a:r>
            <a:endParaRPr lang="en-US" sz="3200" b="1" cap="none" spc="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20" name="Group 19"/>
          <p:cNvGrpSpPr/>
          <p:nvPr/>
        </p:nvGrpSpPr>
        <p:grpSpPr>
          <a:xfrm>
            <a:off x="952636" y="1446588"/>
            <a:ext cx="7340471" cy="3733800"/>
            <a:chOff x="901764" y="2209800"/>
            <a:chExt cx="7340471" cy="3733800"/>
          </a:xfrm>
        </p:grpSpPr>
        <p:sp>
          <p:nvSpPr>
            <p:cNvPr id="21" name="Rectangle 20"/>
            <p:cNvSpPr/>
            <p:nvPr/>
          </p:nvSpPr>
          <p:spPr>
            <a:xfrm>
              <a:off x="901764" y="2209800"/>
              <a:ext cx="7340471" cy="175432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5400" b="1" cap="none" spc="0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পিঠাগুলির নাম ও হয় সুন্দর সুন্দর-</a:t>
              </a:r>
            </a:p>
            <a:p>
              <a:pPr algn="ctr"/>
              <a:r>
                <a:rPr lang="bn-BD" sz="5400" b="1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যেমনঃ </a:t>
              </a:r>
              <a:r>
                <a:rPr lang="bn-BD" sz="5400" b="1" cap="none" spc="0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3810000" y="4191000"/>
              <a:ext cx="1676400" cy="1752600"/>
            </a:xfrm>
            <a:prstGeom prst="downArrow">
              <a:avLst/>
            </a:prstGeom>
            <a:solidFill>
              <a:srgbClr val="C00000"/>
            </a:solidFill>
            <a:ln w="571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/>
          <a:stretch/>
        </p:blipFill>
        <p:spPr>
          <a:xfrm>
            <a:off x="398771" y="418530"/>
            <a:ext cx="4244767" cy="294005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t="7224" r="3030" b="3005"/>
          <a:stretch/>
        </p:blipFill>
        <p:spPr>
          <a:xfrm>
            <a:off x="4312010" y="3008681"/>
            <a:ext cx="4311776" cy="300356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5" name="Rectangle 24"/>
          <p:cNvSpPr/>
          <p:nvPr/>
        </p:nvSpPr>
        <p:spPr>
          <a:xfrm>
            <a:off x="6028167" y="1264220"/>
            <a:ext cx="2560316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খেজুর পিঠা</a:t>
            </a:r>
            <a:endParaRPr lang="en-US" sz="5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4275" y="4182912"/>
            <a:ext cx="229003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চুষি পিঠা</a:t>
            </a:r>
            <a:endParaRPr lang="en-US" sz="5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668759" y="1415984"/>
            <a:ext cx="1359408" cy="484632"/>
          </a:xfrm>
          <a:prstGeom prst="rightArrow">
            <a:avLst>
              <a:gd name="adj1" fmla="val 44282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2769612" y="4394291"/>
            <a:ext cx="1507096" cy="484632"/>
          </a:xfrm>
          <a:prstGeom prst="rightArrow">
            <a:avLst>
              <a:gd name="adj1" fmla="val 44282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8" y="439475"/>
            <a:ext cx="4128652" cy="314192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24200"/>
            <a:ext cx="4176587" cy="3192264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1" name="Rectangle 20"/>
          <p:cNvSpPr/>
          <p:nvPr/>
        </p:nvSpPr>
        <p:spPr>
          <a:xfrm>
            <a:off x="5475653" y="1349477"/>
            <a:ext cx="2642069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বিবিখানা পিঠা</a:t>
            </a:r>
            <a:endParaRPr lang="en-US" sz="4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7426" y="4755589"/>
            <a:ext cx="2048958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চিতই পিঠা</a:t>
            </a:r>
            <a:endParaRPr lang="en-US" sz="4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604726" y="1465499"/>
            <a:ext cx="838201" cy="484632"/>
          </a:xfrm>
          <a:prstGeom prst="rightArrow">
            <a:avLst>
              <a:gd name="adj1" fmla="val 44282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2971800" y="4838700"/>
            <a:ext cx="1482436" cy="484632"/>
          </a:xfrm>
          <a:prstGeom prst="rightArrow">
            <a:avLst>
              <a:gd name="adj1" fmla="val 44282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9" name="Group 18"/>
          <p:cNvGrpSpPr/>
          <p:nvPr/>
        </p:nvGrpSpPr>
        <p:grpSpPr>
          <a:xfrm>
            <a:off x="3471946" y="3486747"/>
            <a:ext cx="5173978" cy="2844340"/>
            <a:chOff x="3484789" y="3733800"/>
            <a:chExt cx="5556504" cy="2938755"/>
          </a:xfrm>
        </p:grpSpPr>
        <p:sp>
          <p:nvSpPr>
            <p:cNvPr id="21" name="Rounded Rectangle 20"/>
            <p:cNvSpPr/>
            <p:nvPr/>
          </p:nvSpPr>
          <p:spPr>
            <a:xfrm>
              <a:off x="3484789" y="3733800"/>
              <a:ext cx="5556504" cy="2938755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49161" y="3909143"/>
              <a:ext cx="4926493" cy="2588067"/>
              <a:chOff x="4217507" y="4235297"/>
              <a:chExt cx="4926493" cy="258806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23" r="14243"/>
              <a:stretch/>
            </p:blipFill>
            <p:spPr>
              <a:xfrm>
                <a:off x="6477000" y="4235297"/>
                <a:ext cx="2667000" cy="2588067"/>
              </a:xfrm>
              <a:prstGeom prst="ellipse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889" l="7500" r="904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54" t="-4512" r="14773" b="1"/>
              <a:stretch/>
            </p:blipFill>
            <p:spPr>
              <a:xfrm>
                <a:off x="4217507" y="4235297"/>
                <a:ext cx="2534913" cy="2588067"/>
              </a:xfrm>
              <a:prstGeom prst="ellipse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375922" y="402988"/>
            <a:ext cx="4972307" cy="2569237"/>
            <a:chOff x="76200" y="228600"/>
            <a:chExt cx="5556504" cy="2438400"/>
          </a:xfrm>
        </p:grpSpPr>
        <p:sp>
          <p:nvSpPr>
            <p:cNvPr id="26" name="Rounded Rectangle 25"/>
            <p:cNvSpPr/>
            <p:nvPr/>
          </p:nvSpPr>
          <p:spPr>
            <a:xfrm>
              <a:off x="76200" y="228600"/>
              <a:ext cx="5556504" cy="2438400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5" b="100000" l="1000" r="99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73" y="369467"/>
              <a:ext cx="2880698" cy="22098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64" y="369468"/>
              <a:ext cx="2307484" cy="2209799"/>
            </a:xfrm>
            <a:prstGeom prst="ellipse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6340186" y="1183956"/>
            <a:ext cx="1737975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ছিট পিঠা</a:t>
            </a:r>
            <a:endParaRPr lang="en-US" sz="4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1106" y="4635258"/>
            <a:ext cx="2202847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সেমাই পিঠা</a:t>
            </a:r>
            <a:endParaRPr lang="en-US" sz="4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5355632" y="1267586"/>
            <a:ext cx="940335" cy="484632"/>
          </a:xfrm>
          <a:prstGeom prst="rightArrow">
            <a:avLst>
              <a:gd name="adj1" fmla="val 44282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626863">
            <a:off x="2909896" y="4717590"/>
            <a:ext cx="544985" cy="484632"/>
          </a:xfrm>
          <a:prstGeom prst="rightArrow">
            <a:avLst>
              <a:gd name="adj1" fmla="val 44282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460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Mollika</cp:lastModifiedBy>
  <cp:revision>330</cp:revision>
  <dcterms:created xsi:type="dcterms:W3CDTF">2006-08-16T00:00:00Z</dcterms:created>
  <dcterms:modified xsi:type="dcterms:W3CDTF">2019-12-09T13:40:39Z</dcterms:modified>
</cp:coreProperties>
</file>