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92F55A-3A45-45CB-B401-D35A6E6746DC}"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CFB916-8AAB-472B-B9C8-08AE8D067378}" type="slidenum">
              <a:rPr lang="en-US" smtClean="0"/>
              <a:t>‹#›</a:t>
            </a:fld>
            <a:endParaRPr lang="en-US"/>
          </a:p>
        </p:txBody>
      </p:sp>
    </p:spTree>
    <p:extLst>
      <p:ext uri="{BB962C8B-B14F-4D97-AF65-F5344CB8AC3E}">
        <p14:creationId xmlns:p14="http://schemas.microsoft.com/office/powerpoint/2010/main" val="4201996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 can say it orally.</a:t>
            </a:r>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a:t>
            </a:fld>
            <a:endParaRPr lang="en-US" dirty="0"/>
          </a:p>
        </p:txBody>
      </p:sp>
    </p:spTree>
    <p:extLst>
      <p:ext uri="{BB962C8B-B14F-4D97-AF65-F5344CB8AC3E}">
        <p14:creationId xmlns:p14="http://schemas.microsoft.com/office/powerpoint/2010/main" val="144133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word can be shown. The SS can be asked to pronounce the word. If it is needed teacher can help. Then  the picture can be shown and asked to guess the meaning. For feedback click on meaning button.</a:t>
            </a:r>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11</a:t>
            </a:fld>
            <a:endParaRPr lang="en-US"/>
          </a:p>
        </p:txBody>
      </p:sp>
    </p:spTree>
    <p:extLst>
      <p:ext uri="{BB962C8B-B14F-4D97-AF65-F5344CB8AC3E}">
        <p14:creationId xmlns:p14="http://schemas.microsoft.com/office/powerpoint/2010/main" val="3548570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Teacher can evaluate it by orally or written</a:t>
            </a:r>
            <a:r>
              <a:rPr lang="en-US" baseline="0" dirty="0" smtClean="0"/>
              <a:t> from the SS.</a:t>
            </a:r>
            <a:endParaRPr lang="en-US" dirty="0" smtClean="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12</a:t>
            </a:fld>
            <a:endParaRPr lang="en-US"/>
          </a:p>
        </p:txBody>
      </p:sp>
    </p:spTree>
    <p:extLst>
      <p:ext uri="{BB962C8B-B14F-4D97-AF65-F5344CB8AC3E}">
        <p14:creationId xmlns:p14="http://schemas.microsoft.com/office/powerpoint/2010/main" val="2927850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Teacher can evaluate it by orally or written</a:t>
            </a:r>
            <a:r>
              <a:rPr lang="en-US" baseline="0" dirty="0" smtClean="0"/>
              <a:t> from the SS.</a:t>
            </a:r>
            <a:endParaRPr lang="en-US" dirty="0" smtClean="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13</a:t>
            </a:fld>
            <a:endParaRPr lang="en-US"/>
          </a:p>
        </p:txBody>
      </p:sp>
    </p:spTree>
    <p:extLst>
      <p:ext uri="{BB962C8B-B14F-4D97-AF65-F5344CB8AC3E}">
        <p14:creationId xmlns:p14="http://schemas.microsoft.com/office/powerpoint/2010/main" val="145126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teacher can discuss some prefix, some main words and its opposite words. Then  the picture can be shown and asked to guess the meaning. Then the meaning can be shown with their opposite meaning.</a:t>
            </a:r>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14</a:t>
            </a:fld>
            <a:endParaRPr lang="en-US"/>
          </a:p>
        </p:txBody>
      </p:sp>
    </p:spTree>
    <p:extLst>
      <p:ext uri="{BB962C8B-B14F-4D97-AF65-F5344CB8AC3E}">
        <p14:creationId xmlns:p14="http://schemas.microsoft.com/office/powerpoint/2010/main" val="2867929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teacher can discuss some prefix, some main words and its opposite words. Then  the picture can be shown and asked to guess the meaning. Then the meaning can be shown with their opposite meaning.</a:t>
            </a:r>
            <a:endParaRPr lang="en-US" dirty="0" smtClean="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15</a:t>
            </a:fld>
            <a:endParaRPr lang="en-US"/>
          </a:p>
        </p:txBody>
      </p:sp>
    </p:spTree>
    <p:extLst>
      <p:ext uri="{BB962C8B-B14F-4D97-AF65-F5344CB8AC3E}">
        <p14:creationId xmlns:p14="http://schemas.microsoft.com/office/powerpoint/2010/main" val="1021829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teacher can discuss some prefix, some main words and its opposite words. Then  the picture can be shown and asked to guess the meaning. Then the meaning can be shown with their opposite meaning.</a:t>
            </a:r>
            <a:endParaRPr lang="en-US" dirty="0" smtClean="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16</a:t>
            </a:fld>
            <a:endParaRPr lang="en-US"/>
          </a:p>
        </p:txBody>
      </p:sp>
    </p:spTree>
    <p:extLst>
      <p:ext uri="{BB962C8B-B14F-4D97-AF65-F5344CB8AC3E}">
        <p14:creationId xmlns:p14="http://schemas.microsoft.com/office/powerpoint/2010/main" val="1925555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teacher can discuss some prefix, some main words and its opposite words. Then  the picture can be shown and asked to guess the meaning. Then the meaning can be shown with their opposite meaning.</a:t>
            </a:r>
            <a:endParaRPr lang="en-US" dirty="0" smtClean="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17</a:t>
            </a:fld>
            <a:endParaRPr lang="en-US"/>
          </a:p>
        </p:txBody>
      </p:sp>
    </p:spTree>
    <p:extLst>
      <p:ext uri="{BB962C8B-B14F-4D97-AF65-F5344CB8AC3E}">
        <p14:creationId xmlns:p14="http://schemas.microsoft.com/office/powerpoint/2010/main" val="3712391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teacher can discuss some prefix, some main words and its opposite words. Then  the picture can be shown and asked to guess the meaning. Then the meaning can be shown with their opposite meaning.</a:t>
            </a:r>
            <a:endParaRPr lang="en-US" dirty="0" smtClean="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18</a:t>
            </a:fld>
            <a:endParaRPr lang="en-US"/>
          </a:p>
        </p:txBody>
      </p:sp>
    </p:spTree>
    <p:extLst>
      <p:ext uri="{BB962C8B-B14F-4D97-AF65-F5344CB8AC3E}">
        <p14:creationId xmlns:p14="http://schemas.microsoft.com/office/powerpoint/2010/main" val="2112264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Teacher can evaluate it by orally or written</a:t>
            </a:r>
            <a:r>
              <a:rPr lang="en-US" baseline="0" dirty="0" smtClean="0"/>
              <a:t> from the SS.</a:t>
            </a:r>
            <a:endParaRPr lang="en-US" dirty="0" smtClean="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19</a:t>
            </a:fld>
            <a:endParaRPr lang="en-US"/>
          </a:p>
        </p:txBody>
      </p:sp>
    </p:spTree>
    <p:extLst>
      <p:ext uri="{BB962C8B-B14F-4D97-AF65-F5344CB8AC3E}">
        <p14:creationId xmlns:p14="http://schemas.microsoft.com/office/powerpoint/2010/main" val="3548638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 can give some instructions to do the home</a:t>
            </a:r>
            <a:r>
              <a:rPr lang="en-US" baseline="0" dirty="0" smtClean="0"/>
              <a:t> work.</a:t>
            </a:r>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20</a:t>
            </a:fld>
            <a:endParaRPr lang="en-US"/>
          </a:p>
        </p:txBody>
      </p:sp>
    </p:spTree>
    <p:extLst>
      <p:ext uri="{BB962C8B-B14F-4D97-AF65-F5344CB8AC3E}">
        <p14:creationId xmlns:p14="http://schemas.microsoft.com/office/powerpoint/2010/main" val="3802618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 can hide this slide</a:t>
            </a:r>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2</a:t>
            </a:fld>
            <a:endParaRPr lang="en-US"/>
          </a:p>
        </p:txBody>
      </p:sp>
    </p:spTree>
    <p:extLst>
      <p:ext uri="{BB962C8B-B14F-4D97-AF65-F5344CB8AC3E}">
        <p14:creationId xmlns:p14="http://schemas.microsoft.com/office/powerpoint/2010/main" val="3531348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Showing the video teacher</a:t>
            </a:r>
            <a:r>
              <a:rPr lang="en-US" baseline="0" dirty="0" smtClean="0"/>
              <a:t> can</a:t>
            </a:r>
            <a:r>
              <a:rPr lang="en-US" dirty="0" smtClean="0"/>
              <a:t> ask the question to the whole class. SS will raise their hands. Teacher can ask 5/6</a:t>
            </a:r>
            <a:r>
              <a:rPr lang="en-US" baseline="0" dirty="0" smtClean="0"/>
              <a:t> students to narrate the video.</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3</a:t>
            </a:fld>
            <a:endParaRPr lang="en-US"/>
          </a:p>
        </p:txBody>
      </p:sp>
    </p:spTree>
    <p:extLst>
      <p:ext uri="{BB962C8B-B14F-4D97-AF65-F5344CB8AC3E}">
        <p14:creationId xmlns:p14="http://schemas.microsoft.com/office/powerpoint/2010/main" val="2191081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Showing the picture teacher</a:t>
            </a:r>
            <a:r>
              <a:rPr lang="en-US" baseline="0" dirty="0" smtClean="0"/>
              <a:t> can</a:t>
            </a:r>
            <a:r>
              <a:rPr lang="en-US" dirty="0" smtClean="0"/>
              <a:t> ask the question to the whole class. SS will raise their hands. Teacher can ask 5/6</a:t>
            </a:r>
            <a:r>
              <a:rPr lang="en-US" baseline="0" dirty="0" smtClean="0"/>
              <a:t> students to narrate the picture.</a:t>
            </a:r>
            <a:endParaRPr lang="en-US" dirty="0" smtClean="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4</a:t>
            </a:fld>
            <a:endParaRPr lang="en-US"/>
          </a:p>
        </p:txBody>
      </p:sp>
    </p:spTree>
    <p:extLst>
      <p:ext uri="{BB962C8B-B14F-4D97-AF65-F5344CB8AC3E}">
        <p14:creationId xmlns:p14="http://schemas.microsoft.com/office/powerpoint/2010/main" val="1180542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 also say it orally.</a:t>
            </a:r>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5</a:t>
            </a:fld>
            <a:endParaRPr lang="en-US"/>
          </a:p>
        </p:txBody>
      </p:sp>
    </p:spTree>
    <p:extLst>
      <p:ext uri="{BB962C8B-B14F-4D97-AF65-F5344CB8AC3E}">
        <p14:creationId xmlns:p14="http://schemas.microsoft.com/office/powerpoint/2010/main" val="2314871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 will read</a:t>
            </a:r>
            <a:r>
              <a:rPr lang="en-US" baseline="0" dirty="0" smtClean="0"/>
              <a:t> silently by the instruction of T.</a:t>
            </a:r>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7</a:t>
            </a:fld>
            <a:endParaRPr lang="en-US"/>
          </a:p>
        </p:txBody>
      </p:sp>
    </p:spTree>
    <p:extLst>
      <p:ext uri="{BB962C8B-B14F-4D97-AF65-F5344CB8AC3E}">
        <p14:creationId xmlns:p14="http://schemas.microsoft.com/office/powerpoint/2010/main" val="3871248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word can be shown. The SS can be asked to pronounce the word. If it is needed teacher can help. Then  the picture can be shown and asked to guess the meaning. For feedback click on meaning button.</a:t>
            </a:r>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8</a:t>
            </a:fld>
            <a:endParaRPr lang="en-US"/>
          </a:p>
        </p:txBody>
      </p:sp>
    </p:spTree>
    <p:extLst>
      <p:ext uri="{BB962C8B-B14F-4D97-AF65-F5344CB8AC3E}">
        <p14:creationId xmlns:p14="http://schemas.microsoft.com/office/powerpoint/2010/main" val="199742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word can be shown. The SS can be asked to pronounce the word. If it is needed teacher can help. Then  the picture can be shown and asked to guess the meaning. For feedback click on meaning button.</a:t>
            </a:r>
            <a:endParaRPr lang="en-US" dirty="0" smtClean="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9</a:t>
            </a:fld>
            <a:endParaRPr lang="en-US"/>
          </a:p>
        </p:txBody>
      </p:sp>
    </p:spTree>
    <p:extLst>
      <p:ext uri="{BB962C8B-B14F-4D97-AF65-F5344CB8AC3E}">
        <p14:creationId xmlns:p14="http://schemas.microsoft.com/office/powerpoint/2010/main" val="1482506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word can be shown. The SS can be asked to pronounce the word. If it is needed teacher can help. Then  the picture can be shown and asked to guess the meaning. For feedback click on meaning button.</a:t>
            </a:r>
            <a:endParaRPr lang="en-US" dirty="0" smtClean="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10</a:t>
            </a:fld>
            <a:endParaRPr lang="en-US"/>
          </a:p>
        </p:txBody>
      </p:sp>
    </p:spTree>
    <p:extLst>
      <p:ext uri="{BB962C8B-B14F-4D97-AF65-F5344CB8AC3E}">
        <p14:creationId xmlns:p14="http://schemas.microsoft.com/office/powerpoint/2010/main" val="1855867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C394A55-9D34-4AC2-A69E-29F759EAD599}"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C1BEA-E013-4A37-8200-751B7A179036}"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536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6C394A55-9D34-4AC2-A69E-29F759EAD599}"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AC1BEA-E013-4A37-8200-751B7A179036}" type="slidenum">
              <a:rPr lang="en-US" smtClean="0"/>
              <a:t>‹#›</a:t>
            </a:fld>
            <a:endParaRPr lang="en-US"/>
          </a:p>
        </p:txBody>
      </p:sp>
    </p:spTree>
    <p:extLst>
      <p:ext uri="{BB962C8B-B14F-4D97-AF65-F5344CB8AC3E}">
        <p14:creationId xmlns:p14="http://schemas.microsoft.com/office/powerpoint/2010/main" val="746541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394A55-9D34-4AC2-A69E-29F759EAD599}"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C1BEA-E013-4A37-8200-751B7A179036}" type="slidenum">
              <a:rPr lang="en-US" smtClean="0"/>
              <a:t>‹#›</a:t>
            </a:fld>
            <a:endParaRPr lang="en-US"/>
          </a:p>
        </p:txBody>
      </p:sp>
    </p:spTree>
    <p:extLst>
      <p:ext uri="{BB962C8B-B14F-4D97-AF65-F5344CB8AC3E}">
        <p14:creationId xmlns:p14="http://schemas.microsoft.com/office/powerpoint/2010/main" val="4161095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394A55-9D34-4AC2-A69E-29F759EAD599}"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C1BEA-E013-4A37-8200-751B7A179036}"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817331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394A55-9D34-4AC2-A69E-29F759EAD599}"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C1BEA-E013-4A37-8200-751B7A179036}" type="slidenum">
              <a:rPr lang="en-US" smtClean="0"/>
              <a:t>‹#›</a:t>
            </a:fld>
            <a:endParaRPr lang="en-US"/>
          </a:p>
        </p:txBody>
      </p:sp>
    </p:spTree>
    <p:extLst>
      <p:ext uri="{BB962C8B-B14F-4D97-AF65-F5344CB8AC3E}">
        <p14:creationId xmlns:p14="http://schemas.microsoft.com/office/powerpoint/2010/main" val="2664936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394A55-9D34-4AC2-A69E-29F759EAD599}"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C1BEA-E013-4A37-8200-751B7A179036}"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746375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394A55-9D34-4AC2-A69E-29F759EAD599}"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C1BEA-E013-4A37-8200-751B7A179036}" type="slidenum">
              <a:rPr lang="en-US" smtClean="0"/>
              <a:t>‹#›</a:t>
            </a:fld>
            <a:endParaRPr lang="en-US"/>
          </a:p>
        </p:txBody>
      </p:sp>
    </p:spTree>
    <p:extLst>
      <p:ext uri="{BB962C8B-B14F-4D97-AF65-F5344CB8AC3E}">
        <p14:creationId xmlns:p14="http://schemas.microsoft.com/office/powerpoint/2010/main" val="3740517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394A55-9D34-4AC2-A69E-29F759EAD599}"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C1BEA-E013-4A37-8200-751B7A179036}" type="slidenum">
              <a:rPr lang="en-US" smtClean="0"/>
              <a:t>‹#›</a:t>
            </a:fld>
            <a:endParaRPr lang="en-US"/>
          </a:p>
        </p:txBody>
      </p:sp>
    </p:spTree>
    <p:extLst>
      <p:ext uri="{BB962C8B-B14F-4D97-AF65-F5344CB8AC3E}">
        <p14:creationId xmlns:p14="http://schemas.microsoft.com/office/powerpoint/2010/main" val="1049605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394A55-9D34-4AC2-A69E-29F759EAD599}"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C1BEA-E013-4A37-8200-751B7A179036}" type="slidenum">
              <a:rPr lang="en-US" smtClean="0"/>
              <a:t>‹#›</a:t>
            </a:fld>
            <a:endParaRPr lang="en-US"/>
          </a:p>
        </p:txBody>
      </p:sp>
    </p:spTree>
    <p:extLst>
      <p:ext uri="{BB962C8B-B14F-4D97-AF65-F5344CB8AC3E}">
        <p14:creationId xmlns:p14="http://schemas.microsoft.com/office/powerpoint/2010/main" val="1646924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394A55-9D34-4AC2-A69E-29F759EAD599}"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C1BEA-E013-4A37-8200-751B7A179036}" type="slidenum">
              <a:rPr lang="en-US" smtClean="0"/>
              <a:t>‹#›</a:t>
            </a:fld>
            <a:endParaRPr lang="en-US"/>
          </a:p>
        </p:txBody>
      </p:sp>
    </p:spTree>
    <p:extLst>
      <p:ext uri="{BB962C8B-B14F-4D97-AF65-F5344CB8AC3E}">
        <p14:creationId xmlns:p14="http://schemas.microsoft.com/office/powerpoint/2010/main" val="2059714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394A55-9D34-4AC2-A69E-29F759EAD599}"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C1BEA-E013-4A37-8200-751B7A179036}" type="slidenum">
              <a:rPr lang="en-US" smtClean="0"/>
              <a:t>‹#›</a:t>
            </a:fld>
            <a:endParaRPr lang="en-US"/>
          </a:p>
        </p:txBody>
      </p:sp>
    </p:spTree>
    <p:extLst>
      <p:ext uri="{BB962C8B-B14F-4D97-AF65-F5344CB8AC3E}">
        <p14:creationId xmlns:p14="http://schemas.microsoft.com/office/powerpoint/2010/main" val="3325801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C394A55-9D34-4AC2-A69E-29F759EAD599}"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AC1BEA-E013-4A37-8200-751B7A179036}" type="slidenum">
              <a:rPr lang="en-US" smtClean="0"/>
              <a:t>‹#›</a:t>
            </a:fld>
            <a:endParaRPr lang="en-US"/>
          </a:p>
        </p:txBody>
      </p:sp>
    </p:spTree>
    <p:extLst>
      <p:ext uri="{BB962C8B-B14F-4D97-AF65-F5344CB8AC3E}">
        <p14:creationId xmlns:p14="http://schemas.microsoft.com/office/powerpoint/2010/main" val="599422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C394A55-9D34-4AC2-A69E-29F759EAD599}"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AC1BEA-E013-4A37-8200-751B7A179036}" type="slidenum">
              <a:rPr lang="en-US" smtClean="0"/>
              <a:t>‹#›</a:t>
            </a:fld>
            <a:endParaRPr lang="en-US"/>
          </a:p>
        </p:txBody>
      </p:sp>
    </p:spTree>
    <p:extLst>
      <p:ext uri="{BB962C8B-B14F-4D97-AF65-F5344CB8AC3E}">
        <p14:creationId xmlns:p14="http://schemas.microsoft.com/office/powerpoint/2010/main" val="4200818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C394A55-9D34-4AC2-A69E-29F759EAD599}"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AC1BEA-E013-4A37-8200-751B7A179036}" type="slidenum">
              <a:rPr lang="en-US" smtClean="0"/>
              <a:t>‹#›</a:t>
            </a:fld>
            <a:endParaRPr lang="en-US"/>
          </a:p>
        </p:txBody>
      </p:sp>
    </p:spTree>
    <p:extLst>
      <p:ext uri="{BB962C8B-B14F-4D97-AF65-F5344CB8AC3E}">
        <p14:creationId xmlns:p14="http://schemas.microsoft.com/office/powerpoint/2010/main" val="3084826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394A55-9D34-4AC2-A69E-29F759EAD599}"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AC1BEA-E013-4A37-8200-751B7A179036}" type="slidenum">
              <a:rPr lang="en-US" smtClean="0"/>
              <a:t>‹#›</a:t>
            </a:fld>
            <a:endParaRPr lang="en-US"/>
          </a:p>
        </p:txBody>
      </p:sp>
    </p:spTree>
    <p:extLst>
      <p:ext uri="{BB962C8B-B14F-4D97-AF65-F5344CB8AC3E}">
        <p14:creationId xmlns:p14="http://schemas.microsoft.com/office/powerpoint/2010/main" val="3895906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394A55-9D34-4AC2-A69E-29F759EAD599}"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AC1BEA-E013-4A37-8200-751B7A179036}" type="slidenum">
              <a:rPr lang="en-US" smtClean="0"/>
              <a:t>‹#›</a:t>
            </a:fld>
            <a:endParaRPr lang="en-US"/>
          </a:p>
        </p:txBody>
      </p:sp>
    </p:spTree>
    <p:extLst>
      <p:ext uri="{BB962C8B-B14F-4D97-AF65-F5344CB8AC3E}">
        <p14:creationId xmlns:p14="http://schemas.microsoft.com/office/powerpoint/2010/main" val="1391180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394A55-9D34-4AC2-A69E-29F759EAD599}"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AC1BEA-E013-4A37-8200-751B7A179036}" type="slidenum">
              <a:rPr lang="en-US" smtClean="0"/>
              <a:t>‹#›</a:t>
            </a:fld>
            <a:endParaRPr lang="en-US"/>
          </a:p>
        </p:txBody>
      </p:sp>
    </p:spTree>
    <p:extLst>
      <p:ext uri="{BB962C8B-B14F-4D97-AF65-F5344CB8AC3E}">
        <p14:creationId xmlns:p14="http://schemas.microsoft.com/office/powerpoint/2010/main" val="377772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6C394A55-9D34-4AC2-A69E-29F759EAD599}" type="datetimeFigureOut">
              <a:rPr lang="en-US" smtClean="0"/>
              <a:t>12/9/2019</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8AC1BEA-E013-4A37-8200-751B7A179036}" type="slidenum">
              <a:rPr lang="en-US" smtClean="0"/>
              <a:t>‹#›</a:t>
            </a:fld>
            <a:endParaRPr lang="en-US"/>
          </a:p>
        </p:txBody>
      </p:sp>
    </p:spTree>
    <p:extLst>
      <p:ext uri="{BB962C8B-B14F-4D97-AF65-F5344CB8AC3E}">
        <p14:creationId xmlns:p14="http://schemas.microsoft.com/office/powerpoint/2010/main" val="162282284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ryt.jpg"/>
          <p:cNvPicPr>
            <a:picLocks noChangeAspect="1"/>
          </p:cNvPicPr>
          <p:nvPr/>
        </p:nvPicPr>
        <p:blipFill>
          <a:blip r:embed="rId3"/>
          <a:stretch>
            <a:fillRect/>
          </a:stretch>
        </p:blipFill>
        <p:spPr>
          <a:xfrm>
            <a:off x="4114800" y="685800"/>
            <a:ext cx="3714750" cy="3124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097" name="WordArt 1"/>
          <p:cNvSpPr>
            <a:spLocks noChangeArrowheads="1" noChangeShapeType="1" noTextEdit="1"/>
          </p:cNvSpPr>
          <p:nvPr/>
        </p:nvSpPr>
        <p:spPr bwMode="auto">
          <a:xfrm>
            <a:off x="4419601" y="3886201"/>
            <a:ext cx="3552825" cy="1533525"/>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rtl="0"/>
            <a:r>
              <a:rPr lang="en-US" sz="3600" kern="10" dirty="0" err="1" smtClean="0">
                <a:ln w="9525">
                  <a:round/>
                  <a:headEnd/>
                  <a:tailEnd/>
                </a:ln>
                <a:gradFill rotWithShape="0">
                  <a:gsLst>
                    <a:gs pos="0">
                      <a:srgbClr val="FFE701"/>
                    </a:gs>
                    <a:gs pos="100000">
                      <a:srgbClr val="FE3E02"/>
                    </a:gs>
                  </a:gsLst>
                  <a:lin ang="5400000" scaled="1"/>
                </a:gradFill>
                <a:latin typeface="Impact"/>
              </a:rPr>
              <a:t>wELCOME</a:t>
            </a:r>
            <a:endParaRPr lang="en-US" sz="3600" kern="10" dirty="0">
              <a:ln w="9525">
                <a:round/>
                <a:headEnd/>
                <a:tailEnd/>
              </a:ln>
              <a:gradFill rotWithShape="0">
                <a:gsLst>
                  <a:gs pos="0">
                    <a:srgbClr val="FFE701"/>
                  </a:gs>
                  <a:gs pos="100000">
                    <a:srgbClr val="FE3E02"/>
                  </a:gs>
                </a:gsLst>
                <a:lin ang="5400000" scaled="1"/>
              </a:gradFill>
              <a:latin typeface="Impact"/>
            </a:endParaRPr>
          </a:p>
        </p:txBody>
      </p:sp>
      <p:sp>
        <p:nvSpPr>
          <p:cNvPr id="2" name="Rectangle 1"/>
          <p:cNvSpPr/>
          <p:nvPr/>
        </p:nvSpPr>
        <p:spPr>
          <a:xfrm>
            <a:off x="152400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600200" y="76200"/>
            <a:ext cx="8991600" cy="6705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407507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097"/>
                                        </p:tgtEl>
                                        <p:attrNameLst>
                                          <p:attrName>style.visibility</p:attrName>
                                        </p:attrNameLst>
                                      </p:cBhvr>
                                      <p:to>
                                        <p:strVal val="visible"/>
                                      </p:to>
                                    </p:set>
                                    <p:anim calcmode="lin" valueType="num">
                                      <p:cBhvr>
                                        <p:cTn id="7" dur="500" fill="hold"/>
                                        <p:tgtEl>
                                          <p:spTgt spid="4097"/>
                                        </p:tgtEl>
                                        <p:attrNameLst>
                                          <p:attrName>ppt_w</p:attrName>
                                        </p:attrNameLst>
                                      </p:cBhvr>
                                      <p:tavLst>
                                        <p:tav tm="0">
                                          <p:val>
                                            <p:fltVal val="0"/>
                                          </p:val>
                                        </p:tav>
                                        <p:tav tm="100000">
                                          <p:val>
                                            <p:strVal val="#ppt_w"/>
                                          </p:val>
                                        </p:tav>
                                      </p:tavLst>
                                    </p:anim>
                                    <p:anim calcmode="lin" valueType="num">
                                      <p:cBhvr>
                                        <p:cTn id="8" dur="500" fill="hold"/>
                                        <p:tgtEl>
                                          <p:spTgt spid="4097"/>
                                        </p:tgtEl>
                                        <p:attrNameLst>
                                          <p:attrName>ppt_h</p:attrName>
                                        </p:attrNameLst>
                                      </p:cBhvr>
                                      <p:tavLst>
                                        <p:tav tm="0">
                                          <p:val>
                                            <p:fltVal val="0"/>
                                          </p:val>
                                        </p:tav>
                                        <p:tav tm="100000">
                                          <p:val>
                                            <p:strVal val="#ppt_h"/>
                                          </p:val>
                                        </p:tav>
                                      </p:tavLst>
                                    </p:anim>
                                    <p:animEffect transition="in" filter="fade">
                                      <p:cBhvr>
                                        <p:cTn id="9" dur="500"/>
                                        <p:tgtEl>
                                          <p:spTgt spid="4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170923" y="1647565"/>
            <a:ext cx="3950274" cy="2419188"/>
          </a:xfrm>
          <a:prstGeom prst="rect">
            <a:avLst/>
          </a:prstGeom>
          <a:ln w="3175">
            <a:solidFill>
              <a:schemeClr val="tx1"/>
            </a:solidFill>
          </a:ln>
        </p:spPr>
      </p:pic>
      <p:sp>
        <p:nvSpPr>
          <p:cNvPr id="4" name="TextBox 3"/>
          <p:cNvSpPr txBox="1"/>
          <p:nvPr/>
        </p:nvSpPr>
        <p:spPr>
          <a:xfrm>
            <a:off x="4880552" y="716437"/>
            <a:ext cx="2735695" cy="707886"/>
          </a:xfrm>
          <a:prstGeom prst="rect">
            <a:avLst/>
          </a:prstGeom>
          <a:noFill/>
          <a:ln w="3175">
            <a:noFill/>
          </a:ln>
        </p:spPr>
        <p:txBody>
          <a:bodyPr wrap="square" rtlCol="0">
            <a:prstTxWarp prst="textPlain">
              <a:avLst/>
            </a:prstTxWarp>
            <a:spAutoFit/>
          </a:bodyPr>
          <a:lstStyle/>
          <a:p>
            <a:pPr algn="ctr"/>
            <a:r>
              <a:rPr lang="en-US"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Unity</a:t>
            </a:r>
            <a:endParaRPr lang="en-US"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5" name="TextBox 4"/>
          <p:cNvSpPr txBox="1"/>
          <p:nvPr/>
        </p:nvSpPr>
        <p:spPr>
          <a:xfrm>
            <a:off x="4610098" y="5631167"/>
            <a:ext cx="3276600" cy="584775"/>
          </a:xfrm>
          <a:prstGeom prst="rect">
            <a:avLst/>
          </a:prstGeom>
          <a:solidFill>
            <a:schemeClr val="accent5">
              <a:lumMod val="40000"/>
              <a:lumOff val="60000"/>
            </a:schemeClr>
          </a:solidFill>
          <a:ln w="3175">
            <a:solidFill>
              <a:schemeClr val="tx1"/>
            </a:solidFill>
          </a:ln>
        </p:spPr>
        <p:txBody>
          <a:bodyPr wrap="square" rtlCol="0">
            <a:spAutoFit/>
          </a:bodyPr>
          <a:lstStyle/>
          <a:p>
            <a:pPr algn="ctr"/>
            <a:r>
              <a:rPr lang="en-US" sz="3200" b="1" dirty="0"/>
              <a:t>Together</a:t>
            </a:r>
            <a:endParaRPr lang="en-US" sz="3200" b="1" dirty="0"/>
          </a:p>
        </p:txBody>
      </p:sp>
      <p:sp>
        <p:nvSpPr>
          <p:cNvPr id="7" name="TextBox 6"/>
          <p:cNvSpPr txBox="1"/>
          <p:nvPr/>
        </p:nvSpPr>
        <p:spPr>
          <a:xfrm>
            <a:off x="2819398" y="4656112"/>
            <a:ext cx="6858000" cy="523220"/>
          </a:xfrm>
          <a:prstGeom prst="rect">
            <a:avLst/>
          </a:prstGeom>
          <a:solidFill>
            <a:schemeClr val="accent3">
              <a:lumMod val="60000"/>
              <a:lumOff val="40000"/>
            </a:schemeClr>
          </a:solidFill>
          <a:ln w="3175">
            <a:solidFill>
              <a:schemeClr val="tx1"/>
            </a:solidFill>
          </a:ln>
        </p:spPr>
        <p:txBody>
          <a:bodyPr wrap="square" rtlCol="0">
            <a:spAutoFit/>
          </a:bodyPr>
          <a:lstStyle/>
          <a:p>
            <a:pPr algn="ctr"/>
            <a:r>
              <a:rPr lang="en-US" sz="2800" b="1" dirty="0"/>
              <a:t>The moral of this story  -  ‘’Unity is strength”.</a:t>
            </a:r>
            <a:endParaRPr lang="en-US" sz="2800" b="1" dirty="0"/>
          </a:p>
        </p:txBody>
      </p:sp>
      <p:sp>
        <p:nvSpPr>
          <p:cNvPr id="8" name="TextBox 7"/>
          <p:cNvSpPr txBox="1"/>
          <p:nvPr/>
        </p:nvSpPr>
        <p:spPr>
          <a:xfrm>
            <a:off x="2057401" y="4168585"/>
            <a:ext cx="7772399" cy="523220"/>
          </a:xfrm>
          <a:prstGeom prst="rect">
            <a:avLst/>
          </a:prstGeom>
          <a:solidFill>
            <a:schemeClr val="accent2">
              <a:lumMod val="40000"/>
              <a:lumOff val="60000"/>
            </a:schemeClr>
          </a:solidFill>
          <a:ln w="3175">
            <a:solidFill>
              <a:schemeClr val="tx1"/>
            </a:solidFill>
          </a:ln>
        </p:spPr>
        <p:txBody>
          <a:bodyPr wrap="square" rtlCol="0">
            <a:spAutoFit/>
          </a:bodyPr>
          <a:lstStyle/>
          <a:p>
            <a:pPr algn="ctr"/>
            <a:r>
              <a:rPr lang="en-US" sz="2800" b="1" dirty="0"/>
              <a:t>Try to say the word meaning and make sentence.</a:t>
            </a:r>
            <a:endParaRPr lang="en-US" sz="2800" b="1" dirty="0"/>
          </a:p>
        </p:txBody>
      </p:sp>
      <p:sp>
        <p:nvSpPr>
          <p:cNvPr id="9" name="Rectangle 8"/>
          <p:cNvSpPr/>
          <p:nvPr/>
        </p:nvSpPr>
        <p:spPr>
          <a:xfrm>
            <a:off x="152400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2286000" y="697422"/>
            <a:ext cx="1638300" cy="1436179"/>
            <a:chOff x="628650" y="762000"/>
            <a:chExt cx="1600200" cy="1368615"/>
          </a:xfrm>
        </p:grpSpPr>
        <p:sp>
          <p:nvSpPr>
            <p:cNvPr id="11" name="Rectangle 10"/>
            <p:cNvSpPr/>
            <p:nvPr/>
          </p:nvSpPr>
          <p:spPr>
            <a:xfrm>
              <a:off x="838200" y="762000"/>
              <a:ext cx="1219200" cy="1066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Key word</a:t>
              </a:r>
              <a:endParaRPr lang="en-US" b="1" dirty="0"/>
            </a:p>
          </p:txBody>
        </p:sp>
      </p:grpSp>
      <p:sp>
        <p:nvSpPr>
          <p:cNvPr id="13" name="Rounded Rectangle 12"/>
          <p:cNvSpPr/>
          <p:nvPr/>
        </p:nvSpPr>
        <p:spPr>
          <a:xfrm>
            <a:off x="2520592" y="5462536"/>
            <a:ext cx="1447800" cy="922034"/>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Meaning</a:t>
            </a:r>
          </a:p>
          <a:p>
            <a:pPr algn="ctr"/>
            <a:r>
              <a:rPr lang="en-US" sz="1400" b="1" dirty="0">
                <a:solidFill>
                  <a:srgbClr val="FFFF00"/>
                </a:solidFill>
              </a:rPr>
              <a:t>(Click here)</a:t>
            </a:r>
            <a:endParaRPr lang="en-US" sz="1400" b="1" dirty="0">
              <a:solidFill>
                <a:srgbClr val="FFFF00"/>
              </a:solidFill>
            </a:endParaRPr>
          </a:p>
        </p:txBody>
      </p:sp>
    </p:spTree>
    <p:extLst>
      <p:ext uri="{BB962C8B-B14F-4D97-AF65-F5344CB8AC3E}">
        <p14:creationId xmlns:p14="http://schemas.microsoft.com/office/powerpoint/2010/main" val="204462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4)">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heel(4)">
                                      <p:cBhvr>
                                        <p:cTn id="19" dur="2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20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3"/>
                    </p:tgtEl>
                  </p:cond>
                </p:stCondLst>
                <p:endSync evt="end" delay="0">
                  <p:rtn val="all"/>
                </p:endSync>
                <p:childTnLst>
                  <p:par>
                    <p:cTn id="38" fill="hold">
                      <p:stCondLst>
                        <p:cond delay="0"/>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ppt_w</p:attrName>
                                        </p:attrNameLst>
                                      </p:cBhvr>
                                      <p:tavLst>
                                        <p:tav tm="0">
                                          <p:val>
                                            <p:fltVal val="0"/>
                                          </p:val>
                                        </p:tav>
                                        <p:tav tm="100000">
                                          <p:val>
                                            <p:strVal val="#ppt_w"/>
                                          </p:val>
                                        </p:tav>
                                      </p:tavLst>
                                    </p:anim>
                                    <p:anim calcmode="lin" valueType="num">
                                      <p:cBhvr>
                                        <p:cTn id="43" dur="500" fill="hold"/>
                                        <p:tgtEl>
                                          <p:spTgt spid="5"/>
                                        </p:tgtEl>
                                        <p:attrNameLst>
                                          <p:attrName>ppt_h</p:attrName>
                                        </p:attrNameLst>
                                      </p:cBhvr>
                                      <p:tavLst>
                                        <p:tav tm="0">
                                          <p:val>
                                            <p:fltVal val="0"/>
                                          </p:val>
                                        </p:tav>
                                        <p:tav tm="100000">
                                          <p:val>
                                            <p:strVal val="#ppt_h"/>
                                          </p:val>
                                        </p:tav>
                                      </p:tavLst>
                                    </p:anim>
                                    <p:animEffect transition="in" filter="fade">
                                      <p:cBhvr>
                                        <p:cTn id="44" dur="500"/>
                                        <p:tgtEl>
                                          <p:spTgt spid="5"/>
                                        </p:tgtEl>
                                      </p:cBhvr>
                                    </p:animEffect>
                                  </p:childTnLst>
                                </p:cTn>
                              </p:par>
                            </p:childTnLst>
                          </p:cTn>
                        </p:par>
                      </p:childTnLst>
                    </p:cTn>
                  </p:par>
                </p:childTnLst>
              </p:cTn>
              <p:nextCondLst>
                <p:cond evt="onClick" delay="0">
                  <p:tgtEl>
                    <p:spTgt spid="13"/>
                  </p:tgtEl>
                </p:cond>
              </p:nextCondLst>
            </p:seq>
          </p:childTnLst>
        </p:cTn>
      </p:par>
    </p:tnLst>
    <p:bldLst>
      <p:bldP spid="4" grpId="0"/>
      <p:bldP spid="5" grpId="0" animBg="1"/>
      <p:bldP spid="7" grpId="0" animBg="1"/>
      <p:bldP spid="8"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325517" y="1746561"/>
            <a:ext cx="3618072" cy="26304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2589602" y="4638217"/>
            <a:ext cx="7074935" cy="523220"/>
          </a:xfrm>
          <a:prstGeom prst="rect">
            <a:avLst/>
          </a:prstGeom>
          <a:solidFill>
            <a:schemeClr val="accent3">
              <a:lumMod val="60000"/>
              <a:lumOff val="40000"/>
            </a:schemeClr>
          </a:solidFill>
          <a:ln w="3175">
            <a:solidFill>
              <a:schemeClr val="tx1"/>
            </a:solidFill>
          </a:ln>
        </p:spPr>
        <p:txBody>
          <a:bodyPr wrap="square" rtlCol="0">
            <a:spAutoFit/>
          </a:bodyPr>
          <a:lstStyle/>
          <a:p>
            <a:pPr algn="ctr"/>
            <a:r>
              <a:rPr lang="en-US" sz="2800" b="1" dirty="0">
                <a:latin typeface="+mj-lt"/>
                <a:cs typeface="Times New Roman" panose="02020603050405020304" pitchFamily="18" charset="0"/>
              </a:rPr>
              <a:t>Every mother has real affection for her child.</a:t>
            </a:r>
            <a:endParaRPr lang="en-US" sz="2800" b="1" dirty="0">
              <a:latin typeface="+mj-lt"/>
              <a:cs typeface="Times New Roman" panose="02020603050405020304" pitchFamily="18" charset="0"/>
            </a:endParaRPr>
          </a:p>
        </p:txBody>
      </p:sp>
      <p:sp>
        <p:nvSpPr>
          <p:cNvPr id="8" name="TextBox 7"/>
          <p:cNvSpPr txBox="1"/>
          <p:nvPr/>
        </p:nvSpPr>
        <p:spPr>
          <a:xfrm>
            <a:off x="4725308" y="749406"/>
            <a:ext cx="2818493" cy="707886"/>
          </a:xfrm>
          <a:prstGeom prst="rect">
            <a:avLst/>
          </a:prstGeom>
          <a:noFill/>
          <a:ln w="3175">
            <a:noFill/>
          </a:ln>
        </p:spPr>
        <p:txBody>
          <a:bodyPr wrap="square" rtlCol="0">
            <a:prstTxWarp prst="textWave1">
              <a:avLst/>
            </a:prstTxWarp>
            <a:spAutoFit/>
          </a:bodyPr>
          <a:lstStyle/>
          <a:p>
            <a:pPr algn="ctr"/>
            <a:r>
              <a:rPr lang="en-US" sz="4000" b="1" dirty="0">
                <a:effectLst>
                  <a:glow rad="63500">
                    <a:schemeClr val="accent3">
                      <a:satMod val="175000"/>
                      <a:alpha val="40000"/>
                    </a:schemeClr>
                  </a:glow>
                </a:effectLst>
                <a:latin typeface="Times New Roman" panose="02020603050405020304" pitchFamily="18" charset="0"/>
                <a:cs typeface="Times New Roman" panose="02020603050405020304" pitchFamily="18" charset="0"/>
              </a:rPr>
              <a:t>Affection</a:t>
            </a:r>
            <a:endParaRPr lang="en-US" sz="4000" b="1" dirty="0">
              <a:effectLst>
                <a:glow rad="63500">
                  <a:schemeClr val="accent3">
                    <a:satMod val="175000"/>
                    <a:alpha val="40000"/>
                  </a:schemeClr>
                </a:glow>
              </a:effectLst>
              <a:latin typeface="Times New Roman" panose="02020603050405020304" pitchFamily="18" charset="0"/>
              <a:cs typeface="Times New Roman" panose="02020603050405020304" pitchFamily="18" charset="0"/>
            </a:endParaRPr>
          </a:p>
        </p:txBody>
      </p:sp>
      <p:sp>
        <p:nvSpPr>
          <p:cNvPr id="9" name="TextBox 8"/>
          <p:cNvSpPr txBox="1"/>
          <p:nvPr/>
        </p:nvSpPr>
        <p:spPr>
          <a:xfrm>
            <a:off x="4191000" y="5623593"/>
            <a:ext cx="5715000" cy="523220"/>
          </a:xfrm>
          <a:prstGeom prst="rect">
            <a:avLst/>
          </a:prstGeom>
          <a:solidFill>
            <a:schemeClr val="accent5">
              <a:lumMod val="40000"/>
              <a:lumOff val="60000"/>
            </a:schemeClr>
          </a:solidFill>
          <a:ln w="3175">
            <a:solidFill>
              <a:schemeClr val="tx1"/>
            </a:solidFill>
          </a:ln>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Love / Care / Liking / Friendliness</a:t>
            </a:r>
            <a:endParaRPr lang="en-US" sz="28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2500538" y="4679609"/>
            <a:ext cx="7253062" cy="461665"/>
          </a:xfrm>
          <a:prstGeom prst="rect">
            <a:avLst/>
          </a:prstGeom>
          <a:solidFill>
            <a:schemeClr val="accent2">
              <a:lumMod val="20000"/>
              <a:lumOff val="80000"/>
            </a:schemeClr>
          </a:solidFill>
          <a:ln w="3175">
            <a:solidFill>
              <a:schemeClr val="tx1"/>
            </a:solidFill>
          </a:ln>
        </p:spPr>
        <p:txBody>
          <a:bodyPr wrap="square" rtlCol="0">
            <a:spAutoFit/>
          </a:bodyPr>
          <a:lstStyle/>
          <a:p>
            <a:pPr algn="ctr"/>
            <a:r>
              <a:rPr lang="en-US" sz="2400" b="1" dirty="0"/>
              <a:t>Try to say the word meaning and then make sentence.</a:t>
            </a:r>
            <a:endParaRPr lang="en-US" sz="2400" b="1" dirty="0"/>
          </a:p>
        </p:txBody>
      </p:sp>
      <p:sp>
        <p:nvSpPr>
          <p:cNvPr id="11" name="Rectangle 10"/>
          <p:cNvSpPr/>
          <p:nvPr/>
        </p:nvSpPr>
        <p:spPr>
          <a:xfrm>
            <a:off x="152400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2286000" y="697422"/>
            <a:ext cx="1638300" cy="1436179"/>
            <a:chOff x="628650" y="762000"/>
            <a:chExt cx="1600200" cy="1368615"/>
          </a:xfrm>
        </p:grpSpPr>
        <p:sp>
          <p:nvSpPr>
            <p:cNvPr id="13" name="Rectangle 12"/>
            <p:cNvSpPr/>
            <p:nvPr/>
          </p:nvSpPr>
          <p:spPr>
            <a:xfrm>
              <a:off x="838200" y="762000"/>
              <a:ext cx="1219200" cy="1066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Key word</a:t>
              </a:r>
              <a:endParaRPr lang="en-US" b="1" dirty="0"/>
            </a:p>
          </p:txBody>
        </p:sp>
      </p:grpSp>
      <p:sp>
        <p:nvSpPr>
          <p:cNvPr id="15" name="Rounded Rectangle 14"/>
          <p:cNvSpPr/>
          <p:nvPr/>
        </p:nvSpPr>
        <p:spPr>
          <a:xfrm>
            <a:off x="2285833" y="5642911"/>
            <a:ext cx="1447800" cy="609600"/>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Meaning</a:t>
            </a:r>
          </a:p>
          <a:p>
            <a:pPr algn="ctr"/>
            <a:r>
              <a:rPr lang="en-US" sz="1400" b="1" dirty="0">
                <a:solidFill>
                  <a:srgbClr val="FFFF00"/>
                </a:solidFill>
              </a:rPr>
              <a:t>(Click here)</a:t>
            </a:r>
            <a:endParaRPr lang="en-US" sz="1400" b="1" dirty="0">
              <a:solidFill>
                <a:srgbClr val="FFFF00"/>
              </a:solidFill>
            </a:endParaRPr>
          </a:p>
        </p:txBody>
      </p:sp>
    </p:spTree>
    <p:extLst>
      <p:ext uri="{BB962C8B-B14F-4D97-AF65-F5344CB8AC3E}">
        <p14:creationId xmlns:p14="http://schemas.microsoft.com/office/powerpoint/2010/main" val="2934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4)">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heel(4)">
                                      <p:cBhvr>
                                        <p:cTn id="19" dur="2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20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5"/>
                    </p:tgtEl>
                  </p:cond>
                </p:stCondLst>
                <p:endSync evt="end" delay="0">
                  <p:rtn val="all"/>
                </p:endSync>
                <p:childTnLst>
                  <p:par>
                    <p:cTn id="38" fill="hold">
                      <p:stCondLst>
                        <p:cond delay="0"/>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childTnLst>
                          </p:cTn>
                        </p:par>
                      </p:childTnLst>
                    </p:cTn>
                  </p:par>
                </p:childTnLst>
              </p:cTn>
              <p:nextCondLst>
                <p:cond evt="onClick" delay="0">
                  <p:tgtEl>
                    <p:spTgt spid="15"/>
                  </p:tgtEl>
                </p:cond>
              </p:nextCondLst>
            </p:seq>
          </p:childTnLst>
        </p:cTn>
      </p:par>
    </p:tnLst>
    <p:bldLst>
      <p:bldP spid="7" grpId="0" animBg="1"/>
      <p:bldP spid="8" grpId="0"/>
      <p:bldP spid="9" grpId="0" animBg="1"/>
      <p:bldP spid="10"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rved Up Ribbon 1"/>
          <p:cNvSpPr/>
          <p:nvPr/>
        </p:nvSpPr>
        <p:spPr>
          <a:xfrm>
            <a:off x="3200400" y="304800"/>
            <a:ext cx="5334000" cy="914400"/>
          </a:xfrm>
          <a:prstGeom prst="ellipseRibbon2">
            <a:avLst/>
          </a:prstGeom>
          <a:solidFill>
            <a:schemeClr val="accent3">
              <a:lumMod val="40000"/>
              <a:lumOff val="60000"/>
            </a:schemeClr>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70C0"/>
                </a:solidFill>
                <a:latin typeface="Elephant" pitchFamily="18" charset="0"/>
                <a:cs typeface="Times New Roman" pitchFamily="18" charset="0"/>
              </a:rPr>
              <a:t>Pair Works</a:t>
            </a:r>
            <a:endParaRPr lang="en-US" sz="2800" dirty="0">
              <a:solidFill>
                <a:srgbClr val="0070C0"/>
              </a:solidFill>
              <a:latin typeface="Elephant" pitchFamily="18" charset="0"/>
              <a:cs typeface="Times New Roman" pitchFamily="18" charset="0"/>
            </a:endParaRPr>
          </a:p>
        </p:txBody>
      </p:sp>
      <p:pic>
        <p:nvPicPr>
          <p:cNvPr id="3" name="Picture 2"/>
          <p:cNvPicPr>
            <a:picLocks noChangeAspect="1"/>
          </p:cNvPicPr>
          <p:nvPr/>
        </p:nvPicPr>
        <p:blipFill>
          <a:blip r:embed="rId3"/>
          <a:stretch>
            <a:fillRect/>
          </a:stretch>
        </p:blipFill>
        <p:spPr>
          <a:xfrm>
            <a:off x="4495801" y="2209800"/>
            <a:ext cx="2831857" cy="3761432"/>
          </a:xfrm>
          <a:prstGeom prst="rect">
            <a:avLst/>
          </a:prstGeom>
        </p:spPr>
      </p:pic>
      <p:sp>
        <p:nvSpPr>
          <p:cNvPr id="4" name="TextBox 3"/>
          <p:cNvSpPr txBox="1"/>
          <p:nvPr/>
        </p:nvSpPr>
        <p:spPr>
          <a:xfrm>
            <a:off x="2667000" y="5105401"/>
            <a:ext cx="7239000" cy="954107"/>
          </a:xfrm>
          <a:prstGeom prst="rect">
            <a:avLst/>
          </a:prstGeom>
          <a:solidFill>
            <a:schemeClr val="accent3">
              <a:lumMod val="60000"/>
              <a:lumOff val="40000"/>
            </a:schemeClr>
          </a:solidFill>
          <a:ln w="3175">
            <a:solidFill>
              <a:schemeClr val="tx1"/>
            </a:solidFill>
          </a:ln>
        </p:spPr>
        <p:txBody>
          <a:bodyPr wrap="square" rtlCol="0">
            <a:spAutoFit/>
          </a:bodyPr>
          <a:lstStyle/>
          <a:p>
            <a:pPr algn="ctr"/>
            <a:r>
              <a:rPr lang="en-US" sz="2800" b="1" dirty="0"/>
              <a:t>What do you think is the main idea or the moral of the story? Discuss in groups.</a:t>
            </a:r>
            <a:endParaRPr lang="en-US" sz="2800" b="1" dirty="0"/>
          </a:p>
        </p:txBody>
      </p:sp>
      <p:sp>
        <p:nvSpPr>
          <p:cNvPr id="5" name="TextBox 4"/>
          <p:cNvSpPr txBox="1"/>
          <p:nvPr/>
        </p:nvSpPr>
        <p:spPr>
          <a:xfrm>
            <a:off x="2971800" y="1447801"/>
            <a:ext cx="5943600" cy="584775"/>
          </a:xfrm>
          <a:prstGeom prst="rect">
            <a:avLst/>
          </a:prstGeom>
          <a:solidFill>
            <a:schemeClr val="accent6">
              <a:lumMod val="20000"/>
              <a:lumOff val="80000"/>
            </a:schemeClr>
          </a:solidFill>
          <a:ln w="3175">
            <a:solidFill>
              <a:schemeClr val="tx1"/>
            </a:solidFill>
          </a:ln>
        </p:spPr>
        <p:txBody>
          <a:bodyPr wrap="square" rtlCol="0">
            <a:spAutoFit/>
          </a:bodyPr>
          <a:lstStyle/>
          <a:p>
            <a:pPr algn="ctr"/>
            <a:r>
              <a:rPr lang="en-US" sz="3200" b="1" dirty="0"/>
              <a:t>Go to section A1, read attentively.</a:t>
            </a:r>
            <a:endParaRPr lang="en-US" sz="3200" b="1" dirty="0"/>
          </a:p>
        </p:txBody>
      </p:sp>
      <p:sp>
        <p:nvSpPr>
          <p:cNvPr id="6" name="Rectangle 5"/>
          <p:cNvSpPr/>
          <p:nvPr/>
        </p:nvSpPr>
        <p:spPr>
          <a:xfrm>
            <a:off x="152400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951587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heel(4)">
                                      <p:cBhvr>
                                        <p:cTn id="19" dur="2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rved Up Ribbon 2"/>
          <p:cNvSpPr/>
          <p:nvPr/>
        </p:nvSpPr>
        <p:spPr>
          <a:xfrm>
            <a:off x="3200400" y="503920"/>
            <a:ext cx="5867400" cy="838200"/>
          </a:xfrm>
          <a:prstGeom prst="ellipseRibbon2">
            <a:avLst/>
          </a:prstGeom>
          <a:solidFill>
            <a:schemeClr val="accent3">
              <a:lumMod val="40000"/>
              <a:lumOff val="60000"/>
            </a:schemeClr>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latin typeface="Elephant" pitchFamily="18" charset="0"/>
                <a:cs typeface="Times New Roman" pitchFamily="18" charset="0"/>
              </a:rPr>
              <a:t>Individual Work</a:t>
            </a:r>
            <a:endParaRPr lang="en-US" sz="2400" dirty="0">
              <a:solidFill>
                <a:srgbClr val="002060"/>
              </a:solidFill>
              <a:latin typeface="Elephant" pitchFamily="18" charset="0"/>
              <a:cs typeface="Times New Roman" pitchFamily="18" charset="0"/>
            </a:endParaRPr>
          </a:p>
        </p:txBody>
      </p:sp>
      <p:sp>
        <p:nvSpPr>
          <p:cNvPr id="19" name="TextBox 18"/>
          <p:cNvSpPr txBox="1"/>
          <p:nvPr/>
        </p:nvSpPr>
        <p:spPr>
          <a:xfrm>
            <a:off x="7239000" y="3352800"/>
            <a:ext cx="1295400" cy="369332"/>
          </a:xfrm>
          <a:prstGeom prst="rect">
            <a:avLst/>
          </a:prstGeom>
          <a:noFill/>
        </p:spPr>
        <p:txBody>
          <a:bodyPr wrap="square" rtlCol="0">
            <a:spAutoFit/>
          </a:bodyPr>
          <a:lstStyle/>
          <a:p>
            <a:pPr algn="ctr"/>
            <a:r>
              <a:rPr lang="en-US" dirty="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pic>
        <p:nvPicPr>
          <p:cNvPr id="2" name="Picture 1"/>
          <p:cNvPicPr>
            <a:picLocks noChangeAspect="1"/>
          </p:cNvPicPr>
          <p:nvPr/>
        </p:nvPicPr>
        <p:blipFill>
          <a:blip r:embed="rId3"/>
          <a:stretch>
            <a:fillRect/>
          </a:stretch>
        </p:blipFill>
        <p:spPr>
          <a:xfrm>
            <a:off x="4267200" y="1676400"/>
            <a:ext cx="3733800" cy="2975106"/>
          </a:xfrm>
          <a:prstGeom prst="rect">
            <a:avLst/>
          </a:prstGeom>
        </p:spPr>
      </p:pic>
      <p:sp>
        <p:nvSpPr>
          <p:cNvPr id="4" name="TextBox 3"/>
          <p:cNvSpPr txBox="1"/>
          <p:nvPr/>
        </p:nvSpPr>
        <p:spPr>
          <a:xfrm>
            <a:off x="1905000" y="4953001"/>
            <a:ext cx="8305800" cy="954107"/>
          </a:xfrm>
          <a:prstGeom prst="rect">
            <a:avLst/>
          </a:prstGeom>
          <a:solidFill>
            <a:schemeClr val="accent6">
              <a:lumMod val="40000"/>
              <a:lumOff val="60000"/>
            </a:schemeClr>
          </a:solidFill>
          <a:ln w="3175">
            <a:solidFill>
              <a:schemeClr val="tx1"/>
            </a:solidFill>
          </a:ln>
        </p:spPr>
        <p:txBody>
          <a:bodyPr wrap="square" rtlCol="0">
            <a:spAutoFit/>
          </a:bodyPr>
          <a:lstStyle/>
          <a:p>
            <a:pPr algn="ctr"/>
            <a:r>
              <a:rPr lang="en-US" sz="2800" b="1" dirty="0"/>
              <a:t>Read the text silently and write a few simple sentences to explain what you mean by ‘In unity is strength’.</a:t>
            </a:r>
            <a:endParaRPr lang="en-US" sz="2800" b="1" dirty="0"/>
          </a:p>
        </p:txBody>
      </p:sp>
      <p:sp>
        <p:nvSpPr>
          <p:cNvPr id="6" name="Rectangle 5"/>
          <p:cNvSpPr/>
          <p:nvPr/>
        </p:nvSpPr>
        <p:spPr>
          <a:xfrm>
            <a:off x="152400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2133591"/>
      </p:ext>
    </p:extLst>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4)">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14800" y="457201"/>
            <a:ext cx="4343400" cy="584775"/>
          </a:xfrm>
          <a:prstGeom prst="rect">
            <a:avLst/>
          </a:prstGeom>
          <a:solidFill>
            <a:schemeClr val="accent3">
              <a:lumMod val="40000"/>
              <a:lumOff val="60000"/>
            </a:schemeClr>
          </a:solidFill>
          <a:ln w="3175">
            <a:solidFill>
              <a:schemeClr val="tx1"/>
            </a:solidFill>
          </a:ln>
        </p:spPr>
        <p:txBody>
          <a:bodyPr wrap="square" rtlCol="0">
            <a:spAutoFit/>
          </a:bodyPr>
          <a:lstStyle/>
          <a:p>
            <a:pPr algn="ctr"/>
            <a:r>
              <a:rPr lang="en-US" sz="3200" b="1" dirty="0">
                <a:latin typeface="Times New Roman" pitchFamily="18" charset="0"/>
                <a:cs typeface="Times New Roman" pitchFamily="18" charset="0"/>
              </a:rPr>
              <a:t>Language Focus</a:t>
            </a:r>
            <a:endParaRPr lang="en-US" sz="3200" b="1" dirty="0">
              <a:latin typeface="Times New Roman" pitchFamily="18" charset="0"/>
              <a:cs typeface="Times New Roman" pitchFamily="18" charset="0"/>
            </a:endParaRPr>
          </a:p>
        </p:txBody>
      </p:sp>
      <p:sp>
        <p:nvSpPr>
          <p:cNvPr id="3" name="TextBox 2"/>
          <p:cNvSpPr txBox="1"/>
          <p:nvPr/>
        </p:nvSpPr>
        <p:spPr>
          <a:xfrm>
            <a:off x="2362200" y="1447801"/>
            <a:ext cx="7467600" cy="954107"/>
          </a:xfrm>
          <a:prstGeom prst="rect">
            <a:avLst/>
          </a:prstGeom>
          <a:solidFill>
            <a:schemeClr val="accent6">
              <a:lumMod val="20000"/>
              <a:lumOff val="80000"/>
            </a:schemeClr>
          </a:solidFill>
          <a:ln w="3175">
            <a:solidFill>
              <a:schemeClr val="tx1"/>
            </a:solidFill>
          </a:ln>
        </p:spPr>
        <p:txBody>
          <a:bodyPr wrap="square" rtlCol="0">
            <a:spAutoFit/>
          </a:bodyPr>
          <a:lstStyle/>
          <a:p>
            <a:pPr algn="ctr"/>
            <a:r>
              <a:rPr lang="en-US" sz="2800" b="1" dirty="0"/>
              <a:t>We use un, in, </a:t>
            </a:r>
            <a:r>
              <a:rPr lang="en-US" sz="2800" b="1" dirty="0" err="1"/>
              <a:t>im</a:t>
            </a:r>
            <a:r>
              <a:rPr lang="en-US" sz="2800" b="1" dirty="0"/>
              <a:t>, </a:t>
            </a:r>
            <a:r>
              <a:rPr lang="en-US" sz="2800" b="1" dirty="0" err="1"/>
              <a:t>dis</a:t>
            </a:r>
            <a:r>
              <a:rPr lang="en-US" sz="2800" b="1" dirty="0"/>
              <a:t> etc before a word to mean not or opposite of that word.</a:t>
            </a:r>
            <a:endParaRPr lang="en-US" sz="2800" b="1" dirty="0"/>
          </a:p>
        </p:txBody>
      </p:sp>
      <p:sp>
        <p:nvSpPr>
          <p:cNvPr id="4" name="TextBox 3"/>
          <p:cNvSpPr txBox="1"/>
          <p:nvPr/>
        </p:nvSpPr>
        <p:spPr>
          <a:xfrm>
            <a:off x="4191000" y="2743200"/>
            <a:ext cx="2057400" cy="523220"/>
          </a:xfrm>
          <a:prstGeom prst="rect">
            <a:avLst/>
          </a:prstGeom>
          <a:solidFill>
            <a:schemeClr val="accent3">
              <a:lumMod val="40000"/>
              <a:lumOff val="60000"/>
            </a:schemeClr>
          </a:solidFill>
          <a:ln w="3175">
            <a:solidFill>
              <a:schemeClr val="tx1"/>
            </a:solidFill>
          </a:ln>
        </p:spPr>
        <p:txBody>
          <a:bodyPr wrap="square" rtlCol="0">
            <a:spAutoFit/>
          </a:bodyPr>
          <a:lstStyle/>
          <a:p>
            <a:pPr algn="ctr"/>
            <a:r>
              <a:rPr lang="en-US" sz="2800" b="1" dirty="0"/>
              <a:t>Such as :-</a:t>
            </a:r>
            <a:endParaRPr lang="en-US" sz="2800" b="1" dirty="0"/>
          </a:p>
        </p:txBody>
      </p:sp>
      <p:pic>
        <p:nvPicPr>
          <p:cNvPr id="5" name="Picture 4" descr="bandle.jpg"/>
          <p:cNvPicPr>
            <a:picLocks noChangeAspect="1"/>
          </p:cNvPicPr>
          <p:nvPr/>
        </p:nvPicPr>
        <p:blipFill>
          <a:blip r:embed="rId3"/>
          <a:stretch>
            <a:fillRect/>
          </a:stretch>
        </p:blipFill>
        <p:spPr>
          <a:xfrm>
            <a:off x="2667000" y="3581400"/>
            <a:ext cx="2971800" cy="1891408"/>
          </a:xfrm>
          <a:prstGeom prst="rect">
            <a:avLst/>
          </a:prstGeom>
        </p:spPr>
      </p:pic>
      <p:sp>
        <p:nvSpPr>
          <p:cNvPr id="7" name="TextBox 6"/>
          <p:cNvSpPr txBox="1"/>
          <p:nvPr/>
        </p:nvSpPr>
        <p:spPr>
          <a:xfrm>
            <a:off x="2743200" y="5638800"/>
            <a:ext cx="2209800" cy="523220"/>
          </a:xfrm>
          <a:prstGeom prst="rect">
            <a:avLst/>
          </a:prstGeom>
          <a:solidFill>
            <a:schemeClr val="accent2">
              <a:lumMod val="20000"/>
              <a:lumOff val="80000"/>
            </a:schemeClr>
          </a:solidFill>
          <a:ln w="3175">
            <a:solidFill>
              <a:schemeClr val="tx1"/>
            </a:solidFill>
          </a:ln>
        </p:spPr>
        <p:txBody>
          <a:bodyPr wrap="square" rtlCol="0">
            <a:spAutoFit/>
          </a:bodyPr>
          <a:lstStyle/>
          <a:p>
            <a:pPr algn="ctr"/>
            <a:r>
              <a:rPr lang="en-US" sz="2800" b="1" dirty="0"/>
              <a:t>Tied</a:t>
            </a:r>
            <a:endParaRPr lang="en-US" sz="2800" b="1" dirty="0"/>
          </a:p>
        </p:txBody>
      </p:sp>
      <p:pic>
        <p:nvPicPr>
          <p:cNvPr id="8" name="Picture 7" descr="untie.jpg"/>
          <p:cNvPicPr>
            <a:picLocks noChangeAspect="1"/>
          </p:cNvPicPr>
          <p:nvPr/>
        </p:nvPicPr>
        <p:blipFill>
          <a:blip r:embed="rId4"/>
          <a:stretch>
            <a:fillRect/>
          </a:stretch>
        </p:blipFill>
        <p:spPr>
          <a:xfrm>
            <a:off x="6248400" y="3657600"/>
            <a:ext cx="2971800" cy="1828800"/>
          </a:xfrm>
          <a:prstGeom prst="rect">
            <a:avLst/>
          </a:prstGeom>
        </p:spPr>
      </p:pic>
      <p:sp>
        <p:nvSpPr>
          <p:cNvPr id="9" name="TextBox 8"/>
          <p:cNvSpPr txBox="1"/>
          <p:nvPr/>
        </p:nvSpPr>
        <p:spPr>
          <a:xfrm>
            <a:off x="6477000" y="5638800"/>
            <a:ext cx="2362200" cy="523220"/>
          </a:xfrm>
          <a:prstGeom prst="rect">
            <a:avLst/>
          </a:prstGeom>
          <a:solidFill>
            <a:schemeClr val="accent2">
              <a:lumMod val="20000"/>
              <a:lumOff val="80000"/>
            </a:schemeClr>
          </a:solidFill>
          <a:ln w="3175">
            <a:solidFill>
              <a:schemeClr val="tx1"/>
            </a:solidFill>
          </a:ln>
        </p:spPr>
        <p:txBody>
          <a:bodyPr wrap="square" rtlCol="0">
            <a:spAutoFit/>
          </a:bodyPr>
          <a:lstStyle/>
          <a:p>
            <a:pPr algn="ctr"/>
            <a:r>
              <a:rPr lang="en-US" sz="2800" b="1" dirty="0"/>
              <a:t>Untied</a:t>
            </a:r>
            <a:endParaRPr lang="en-US" sz="2800" b="1" dirty="0"/>
          </a:p>
        </p:txBody>
      </p:sp>
      <p:sp>
        <p:nvSpPr>
          <p:cNvPr id="10" name="Rectangle 9"/>
          <p:cNvSpPr/>
          <p:nvPr/>
        </p:nvSpPr>
        <p:spPr>
          <a:xfrm>
            <a:off x="152400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542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0-#ppt_w/2"/>
                                          </p:val>
                                        </p:tav>
                                        <p:tav tm="100000">
                                          <p:val>
                                            <p:strVal val="#ppt_x"/>
                                          </p:val>
                                        </p:tav>
                                      </p:tavLst>
                                    </p:anim>
                                    <p:anim calcmode="lin" valueType="num">
                                      <p:cBhvr additive="base">
                                        <p:cTn id="27"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1+#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fltVal val="0"/>
                                          </p:val>
                                        </p:tav>
                                        <p:tav tm="100000">
                                          <p:val>
                                            <p:strVal val="#ppt_w"/>
                                          </p:val>
                                        </p:tav>
                                      </p:tavLst>
                                    </p:anim>
                                    <p:anim calcmode="lin" valueType="num">
                                      <p:cBhvr>
                                        <p:cTn id="39" dur="500" fill="hold"/>
                                        <p:tgtEl>
                                          <p:spTgt spid="7"/>
                                        </p:tgtEl>
                                        <p:attrNameLst>
                                          <p:attrName>ppt_h</p:attrName>
                                        </p:attrNameLst>
                                      </p:cBhvr>
                                      <p:tavLst>
                                        <p:tav tm="0">
                                          <p:val>
                                            <p:fltVal val="0"/>
                                          </p:val>
                                        </p:tav>
                                        <p:tav tm="100000">
                                          <p:val>
                                            <p:strVal val="#ppt_h"/>
                                          </p:val>
                                        </p:tav>
                                      </p:tavLst>
                                    </p:anim>
                                    <p:animEffect transition="in" filter="fade">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Effect transition="in" filter="fad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4" grpId="0" animBg="1"/>
      <p:bldP spid="7"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4572000"/>
            <a:ext cx="3124200" cy="523220"/>
          </a:xfrm>
          <a:prstGeom prst="rect">
            <a:avLst/>
          </a:prstGeom>
          <a:noFill/>
        </p:spPr>
        <p:txBody>
          <a:bodyPr wrap="square" rtlCol="0">
            <a:spAutoFit/>
          </a:bodyPr>
          <a:lstStyle/>
          <a:p>
            <a:pPr algn="ctr"/>
            <a:r>
              <a:rPr lang="en-US" sz="2800" b="1" dirty="0"/>
              <a:t>I read in class six.</a:t>
            </a:r>
            <a:endParaRPr lang="en-US" sz="2800" b="1" dirty="0"/>
          </a:p>
        </p:txBody>
      </p:sp>
      <p:pic>
        <p:nvPicPr>
          <p:cNvPr id="3" name="Picture 2" descr="sst.jpg"/>
          <p:cNvPicPr>
            <a:picLocks noChangeAspect="1"/>
          </p:cNvPicPr>
          <p:nvPr/>
        </p:nvPicPr>
        <p:blipFill>
          <a:blip r:embed="rId3"/>
          <a:stretch>
            <a:fillRect/>
          </a:stretch>
        </p:blipFill>
        <p:spPr>
          <a:xfrm>
            <a:off x="2895600" y="2667001"/>
            <a:ext cx="2628900" cy="1743075"/>
          </a:xfrm>
          <a:prstGeom prst="rect">
            <a:avLst/>
          </a:prstGeom>
        </p:spPr>
      </p:pic>
      <p:pic>
        <p:nvPicPr>
          <p:cNvPr id="4" name="Picture 3" descr="eh22.jpg"/>
          <p:cNvPicPr>
            <a:picLocks noChangeAspect="1"/>
          </p:cNvPicPr>
          <p:nvPr/>
        </p:nvPicPr>
        <p:blipFill>
          <a:blip r:embed="rId4"/>
          <a:stretch>
            <a:fillRect/>
          </a:stretch>
        </p:blipFill>
        <p:spPr>
          <a:xfrm>
            <a:off x="6477000" y="2590800"/>
            <a:ext cx="3011424" cy="1905000"/>
          </a:xfrm>
          <a:prstGeom prst="rect">
            <a:avLst/>
          </a:prstGeom>
        </p:spPr>
      </p:pic>
      <p:sp>
        <p:nvSpPr>
          <p:cNvPr id="5" name="TextBox 4"/>
          <p:cNvSpPr txBox="1"/>
          <p:nvPr/>
        </p:nvSpPr>
        <p:spPr>
          <a:xfrm>
            <a:off x="6096000" y="4648200"/>
            <a:ext cx="3733800" cy="523220"/>
          </a:xfrm>
          <a:prstGeom prst="rect">
            <a:avLst/>
          </a:prstGeom>
          <a:noFill/>
        </p:spPr>
        <p:txBody>
          <a:bodyPr wrap="square" rtlCol="0">
            <a:spAutoFit/>
          </a:bodyPr>
          <a:lstStyle/>
          <a:p>
            <a:r>
              <a:rPr lang="en-US" sz="2800" b="1" dirty="0"/>
              <a:t>They </a:t>
            </a:r>
            <a:r>
              <a:rPr lang="en-US" sz="2800" b="1" i="1" dirty="0">
                <a:solidFill>
                  <a:srgbClr val="00B0F0"/>
                </a:solidFill>
              </a:rPr>
              <a:t>reads</a:t>
            </a:r>
            <a:r>
              <a:rPr lang="en-US" sz="2800" b="1" dirty="0"/>
              <a:t> in class six.</a:t>
            </a:r>
            <a:endParaRPr lang="en-US" sz="2800" b="1" dirty="0"/>
          </a:p>
        </p:txBody>
      </p:sp>
      <p:sp>
        <p:nvSpPr>
          <p:cNvPr id="6" name="TextBox 5"/>
          <p:cNvSpPr txBox="1"/>
          <p:nvPr/>
        </p:nvSpPr>
        <p:spPr>
          <a:xfrm>
            <a:off x="4114800" y="457201"/>
            <a:ext cx="4343400" cy="584775"/>
          </a:xfrm>
          <a:prstGeom prst="rect">
            <a:avLst/>
          </a:prstGeom>
          <a:solidFill>
            <a:schemeClr val="accent3">
              <a:lumMod val="40000"/>
              <a:lumOff val="60000"/>
            </a:schemeClr>
          </a:solidFill>
          <a:ln w="3175">
            <a:solidFill>
              <a:schemeClr val="tx1"/>
            </a:solidFill>
          </a:ln>
        </p:spPr>
        <p:txBody>
          <a:bodyPr wrap="square" rtlCol="0">
            <a:spAutoFit/>
          </a:bodyPr>
          <a:lstStyle/>
          <a:p>
            <a:pPr algn="ctr"/>
            <a:r>
              <a:rPr lang="en-US" sz="3200" b="1" dirty="0">
                <a:latin typeface="Times New Roman" pitchFamily="18" charset="0"/>
                <a:cs typeface="Times New Roman" pitchFamily="18" charset="0"/>
              </a:rPr>
              <a:t>Language Focus</a:t>
            </a:r>
            <a:endParaRPr lang="en-US" sz="3200" b="1" dirty="0">
              <a:latin typeface="Times New Roman" pitchFamily="18" charset="0"/>
              <a:cs typeface="Times New Roman" pitchFamily="18" charset="0"/>
            </a:endParaRPr>
          </a:p>
        </p:txBody>
      </p:sp>
      <p:sp>
        <p:nvSpPr>
          <p:cNvPr id="7" name="TextBox 6"/>
          <p:cNvSpPr txBox="1"/>
          <p:nvPr/>
        </p:nvSpPr>
        <p:spPr>
          <a:xfrm>
            <a:off x="2895600" y="5410201"/>
            <a:ext cx="2209800" cy="584775"/>
          </a:xfrm>
          <a:prstGeom prst="rect">
            <a:avLst/>
          </a:prstGeom>
          <a:solidFill>
            <a:schemeClr val="accent2">
              <a:lumMod val="60000"/>
              <a:lumOff val="40000"/>
            </a:schemeClr>
          </a:solidFill>
          <a:ln w="3175">
            <a:solidFill>
              <a:schemeClr val="tx1"/>
            </a:solidFill>
          </a:ln>
        </p:spPr>
        <p:txBody>
          <a:bodyPr wrap="square" rtlCol="0">
            <a:spAutoFit/>
          </a:bodyPr>
          <a:lstStyle/>
          <a:p>
            <a:pPr algn="ctr"/>
            <a:r>
              <a:rPr lang="en-US" sz="3200" b="1" dirty="0"/>
              <a:t>Correct</a:t>
            </a:r>
            <a:endParaRPr lang="en-US" sz="3200" b="1" dirty="0"/>
          </a:p>
        </p:txBody>
      </p:sp>
      <p:sp>
        <p:nvSpPr>
          <p:cNvPr id="8" name="TextBox 7"/>
          <p:cNvSpPr txBox="1"/>
          <p:nvPr/>
        </p:nvSpPr>
        <p:spPr>
          <a:xfrm>
            <a:off x="6553200" y="5410201"/>
            <a:ext cx="2209800" cy="584775"/>
          </a:xfrm>
          <a:prstGeom prst="rect">
            <a:avLst/>
          </a:prstGeom>
          <a:solidFill>
            <a:schemeClr val="accent2">
              <a:lumMod val="60000"/>
              <a:lumOff val="40000"/>
            </a:schemeClr>
          </a:solidFill>
          <a:ln w="3175">
            <a:solidFill>
              <a:schemeClr val="tx1"/>
            </a:solidFill>
          </a:ln>
        </p:spPr>
        <p:txBody>
          <a:bodyPr wrap="square" rtlCol="0">
            <a:spAutoFit/>
          </a:bodyPr>
          <a:lstStyle/>
          <a:p>
            <a:pPr algn="ctr"/>
            <a:r>
              <a:rPr lang="en-US" sz="3200" b="1" dirty="0"/>
              <a:t>Incorrect</a:t>
            </a:r>
            <a:endParaRPr lang="en-US" sz="3200" b="1" dirty="0"/>
          </a:p>
        </p:txBody>
      </p:sp>
      <p:sp>
        <p:nvSpPr>
          <p:cNvPr id="9" name="TextBox 8"/>
          <p:cNvSpPr txBox="1"/>
          <p:nvPr/>
        </p:nvSpPr>
        <p:spPr>
          <a:xfrm>
            <a:off x="1981200" y="1295401"/>
            <a:ext cx="8229600" cy="954107"/>
          </a:xfrm>
          <a:prstGeom prst="rect">
            <a:avLst/>
          </a:prstGeom>
          <a:solidFill>
            <a:schemeClr val="accent6">
              <a:lumMod val="40000"/>
              <a:lumOff val="60000"/>
            </a:schemeClr>
          </a:solidFill>
          <a:ln w="3175">
            <a:solidFill>
              <a:schemeClr val="tx1"/>
            </a:solidFill>
          </a:ln>
        </p:spPr>
        <p:txBody>
          <a:bodyPr wrap="square" rtlCol="0">
            <a:spAutoFit/>
          </a:bodyPr>
          <a:lstStyle/>
          <a:p>
            <a:pPr algn="ctr"/>
            <a:r>
              <a:rPr lang="en-US" sz="2800" b="1" dirty="0"/>
              <a:t>That words start with ‘m’ or ‘p’ there used – ‘</a:t>
            </a:r>
            <a:r>
              <a:rPr lang="en-US" sz="2800" b="1" dirty="0" err="1"/>
              <a:t>im</a:t>
            </a:r>
            <a:r>
              <a:rPr lang="en-US" sz="2800" b="1" dirty="0"/>
              <a:t>’         to make opposite. Such as :</a:t>
            </a:r>
            <a:endParaRPr lang="en-US" sz="2800" b="1" dirty="0"/>
          </a:p>
        </p:txBody>
      </p:sp>
      <p:sp>
        <p:nvSpPr>
          <p:cNvPr id="10" name="Rectangle 9"/>
          <p:cNvSpPr/>
          <p:nvPr/>
        </p:nvSpPr>
        <p:spPr>
          <a:xfrm>
            <a:off x="152400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2608638"/>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fltVal val="0"/>
                                          </p:val>
                                        </p:tav>
                                        <p:tav tm="100000">
                                          <p:val>
                                            <p:strVal val="#ppt_w"/>
                                          </p:val>
                                        </p:tav>
                                      </p:tavLst>
                                    </p:anim>
                                    <p:anim calcmode="lin" valueType="num">
                                      <p:cBhvr>
                                        <p:cTn id="39" dur="500" fill="hold"/>
                                        <p:tgtEl>
                                          <p:spTgt spid="5"/>
                                        </p:tgtEl>
                                        <p:attrNameLst>
                                          <p:attrName>ppt_h</p:attrName>
                                        </p:attrNameLst>
                                      </p:cBhvr>
                                      <p:tavLst>
                                        <p:tav tm="0">
                                          <p:val>
                                            <p:fltVal val="0"/>
                                          </p:val>
                                        </p:tav>
                                        <p:tav tm="100000">
                                          <p:val>
                                            <p:strVal val="#ppt_h"/>
                                          </p:val>
                                        </p:tav>
                                      </p:tavLst>
                                    </p:anim>
                                    <p:animEffect transition="in" filter="fade">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left)">
                                      <p:cBhvr>
                                        <p:cTn id="5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animBg="1"/>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4648200"/>
            <a:ext cx="4114800" cy="523220"/>
          </a:xfrm>
          <a:prstGeom prst="rect">
            <a:avLst/>
          </a:prstGeom>
          <a:noFill/>
        </p:spPr>
        <p:txBody>
          <a:bodyPr wrap="square" rtlCol="0">
            <a:spAutoFit/>
          </a:bodyPr>
          <a:lstStyle/>
          <a:p>
            <a:pPr algn="ctr"/>
            <a:r>
              <a:rPr lang="en-US" sz="2800" b="1" dirty="0" err="1"/>
              <a:t>Ruma</a:t>
            </a:r>
            <a:r>
              <a:rPr lang="en-US" sz="2800" b="1" dirty="0"/>
              <a:t> is a regular student. </a:t>
            </a:r>
            <a:endParaRPr lang="en-US" sz="2800" b="1" dirty="0"/>
          </a:p>
        </p:txBody>
      </p:sp>
      <p:sp>
        <p:nvSpPr>
          <p:cNvPr id="5" name="TextBox 4"/>
          <p:cNvSpPr txBox="1"/>
          <p:nvPr/>
        </p:nvSpPr>
        <p:spPr>
          <a:xfrm>
            <a:off x="6096000" y="4648200"/>
            <a:ext cx="4267200" cy="523220"/>
          </a:xfrm>
          <a:prstGeom prst="rect">
            <a:avLst/>
          </a:prstGeom>
          <a:noFill/>
        </p:spPr>
        <p:txBody>
          <a:bodyPr wrap="square" rtlCol="0">
            <a:spAutoFit/>
          </a:bodyPr>
          <a:lstStyle/>
          <a:p>
            <a:r>
              <a:rPr lang="en-US" sz="2800" b="1" dirty="0" err="1"/>
              <a:t>Sima</a:t>
            </a:r>
            <a:r>
              <a:rPr lang="en-US" sz="2800" b="1" dirty="0"/>
              <a:t> is a irregular student.</a:t>
            </a:r>
            <a:endParaRPr lang="en-US" sz="2800" b="1" dirty="0"/>
          </a:p>
        </p:txBody>
      </p:sp>
      <p:sp>
        <p:nvSpPr>
          <p:cNvPr id="6" name="TextBox 5"/>
          <p:cNvSpPr txBox="1"/>
          <p:nvPr/>
        </p:nvSpPr>
        <p:spPr>
          <a:xfrm>
            <a:off x="4114800" y="457201"/>
            <a:ext cx="4343400" cy="584775"/>
          </a:xfrm>
          <a:prstGeom prst="rect">
            <a:avLst/>
          </a:prstGeom>
          <a:solidFill>
            <a:schemeClr val="accent3">
              <a:lumMod val="40000"/>
              <a:lumOff val="60000"/>
            </a:schemeClr>
          </a:solidFill>
          <a:ln w="3175">
            <a:solidFill>
              <a:schemeClr val="tx1"/>
            </a:solidFill>
          </a:ln>
        </p:spPr>
        <p:txBody>
          <a:bodyPr wrap="square" rtlCol="0">
            <a:spAutoFit/>
          </a:bodyPr>
          <a:lstStyle/>
          <a:p>
            <a:pPr algn="ctr"/>
            <a:r>
              <a:rPr lang="en-US" sz="3200" b="1" dirty="0">
                <a:latin typeface="Times New Roman" pitchFamily="18" charset="0"/>
                <a:cs typeface="Times New Roman" pitchFamily="18" charset="0"/>
              </a:rPr>
              <a:t>Language Focus</a:t>
            </a:r>
            <a:endParaRPr lang="en-US" sz="3200" b="1" dirty="0">
              <a:latin typeface="Times New Roman" pitchFamily="18" charset="0"/>
              <a:cs typeface="Times New Roman" pitchFamily="18" charset="0"/>
            </a:endParaRPr>
          </a:p>
        </p:txBody>
      </p:sp>
      <p:sp>
        <p:nvSpPr>
          <p:cNvPr id="7" name="TextBox 6"/>
          <p:cNvSpPr txBox="1"/>
          <p:nvPr/>
        </p:nvSpPr>
        <p:spPr>
          <a:xfrm>
            <a:off x="2895600" y="5486401"/>
            <a:ext cx="2209800" cy="584775"/>
          </a:xfrm>
          <a:prstGeom prst="rect">
            <a:avLst/>
          </a:prstGeom>
          <a:solidFill>
            <a:schemeClr val="accent2">
              <a:lumMod val="60000"/>
              <a:lumOff val="40000"/>
            </a:schemeClr>
          </a:solidFill>
          <a:ln w="3175">
            <a:solidFill>
              <a:schemeClr val="tx1"/>
            </a:solidFill>
          </a:ln>
        </p:spPr>
        <p:txBody>
          <a:bodyPr wrap="square" rtlCol="0">
            <a:spAutoFit/>
          </a:bodyPr>
          <a:lstStyle/>
          <a:p>
            <a:pPr algn="ctr"/>
            <a:r>
              <a:rPr lang="en-US" sz="3200" b="1" dirty="0"/>
              <a:t>regular</a:t>
            </a:r>
            <a:endParaRPr lang="en-US" sz="3200" b="1" dirty="0"/>
          </a:p>
        </p:txBody>
      </p:sp>
      <p:sp>
        <p:nvSpPr>
          <p:cNvPr id="8" name="TextBox 7"/>
          <p:cNvSpPr txBox="1"/>
          <p:nvPr/>
        </p:nvSpPr>
        <p:spPr>
          <a:xfrm>
            <a:off x="6553200" y="5486401"/>
            <a:ext cx="2209800" cy="584775"/>
          </a:xfrm>
          <a:prstGeom prst="rect">
            <a:avLst/>
          </a:prstGeom>
          <a:solidFill>
            <a:schemeClr val="accent2">
              <a:lumMod val="60000"/>
              <a:lumOff val="40000"/>
            </a:schemeClr>
          </a:solidFill>
          <a:ln w="3175">
            <a:solidFill>
              <a:schemeClr val="tx1"/>
            </a:solidFill>
          </a:ln>
        </p:spPr>
        <p:txBody>
          <a:bodyPr wrap="square" rtlCol="0">
            <a:spAutoFit/>
          </a:bodyPr>
          <a:lstStyle/>
          <a:p>
            <a:pPr algn="ctr"/>
            <a:r>
              <a:rPr lang="en-US" sz="3200" b="1" dirty="0"/>
              <a:t>irregular</a:t>
            </a:r>
            <a:endParaRPr lang="en-US" sz="3200" b="1" dirty="0"/>
          </a:p>
        </p:txBody>
      </p:sp>
      <p:sp>
        <p:nvSpPr>
          <p:cNvPr id="9" name="TextBox 8"/>
          <p:cNvSpPr txBox="1"/>
          <p:nvPr/>
        </p:nvSpPr>
        <p:spPr>
          <a:xfrm>
            <a:off x="2133600" y="1295401"/>
            <a:ext cx="7772400" cy="954107"/>
          </a:xfrm>
          <a:prstGeom prst="rect">
            <a:avLst/>
          </a:prstGeom>
          <a:solidFill>
            <a:schemeClr val="accent6">
              <a:lumMod val="40000"/>
              <a:lumOff val="60000"/>
            </a:schemeClr>
          </a:solidFill>
          <a:ln w="3175">
            <a:solidFill>
              <a:schemeClr val="tx1"/>
            </a:solidFill>
          </a:ln>
        </p:spPr>
        <p:txBody>
          <a:bodyPr wrap="square" rtlCol="0">
            <a:spAutoFit/>
          </a:bodyPr>
          <a:lstStyle/>
          <a:p>
            <a:pPr algn="ctr"/>
            <a:r>
              <a:rPr lang="en-US" sz="2800" b="1" dirty="0"/>
              <a:t>That words start with ‘r’ there used – ‘</a:t>
            </a:r>
            <a:r>
              <a:rPr lang="en-US" sz="2800" b="1" dirty="0" err="1"/>
              <a:t>ir</a:t>
            </a:r>
            <a:r>
              <a:rPr lang="en-US" sz="2800" b="1" dirty="0"/>
              <a:t>’ to make opposite  meaning. Such as :</a:t>
            </a:r>
            <a:endParaRPr lang="en-US" sz="2800" b="1" dirty="0"/>
          </a:p>
        </p:txBody>
      </p:sp>
      <p:pic>
        <p:nvPicPr>
          <p:cNvPr id="10" name="Picture 9" descr="iko.jpg"/>
          <p:cNvPicPr>
            <a:picLocks noChangeAspect="1"/>
          </p:cNvPicPr>
          <p:nvPr/>
        </p:nvPicPr>
        <p:blipFill>
          <a:blip r:embed="rId3"/>
          <a:stretch>
            <a:fillRect/>
          </a:stretch>
        </p:blipFill>
        <p:spPr>
          <a:xfrm>
            <a:off x="2971800" y="2667000"/>
            <a:ext cx="2286000" cy="1714500"/>
          </a:xfrm>
          <a:prstGeom prst="rect">
            <a:avLst/>
          </a:prstGeom>
        </p:spPr>
      </p:pic>
      <p:pic>
        <p:nvPicPr>
          <p:cNvPr id="11" name="Picture 10" descr="bb71.jpg"/>
          <p:cNvPicPr>
            <a:picLocks noChangeAspect="1"/>
          </p:cNvPicPr>
          <p:nvPr/>
        </p:nvPicPr>
        <p:blipFill>
          <a:blip r:embed="rId4"/>
          <a:stretch>
            <a:fillRect/>
          </a:stretch>
        </p:blipFill>
        <p:spPr>
          <a:xfrm>
            <a:off x="6553200" y="2667000"/>
            <a:ext cx="2705100" cy="1695450"/>
          </a:xfrm>
          <a:prstGeom prst="rect">
            <a:avLst/>
          </a:prstGeom>
        </p:spPr>
      </p:pic>
      <p:sp>
        <p:nvSpPr>
          <p:cNvPr id="12" name="Rectangle 11"/>
          <p:cNvSpPr/>
          <p:nvPr/>
        </p:nvSpPr>
        <p:spPr>
          <a:xfrm>
            <a:off x="152400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7572991"/>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1+#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fltVal val="0"/>
                                          </p:val>
                                        </p:tav>
                                        <p:tav tm="100000">
                                          <p:val>
                                            <p:strVal val="#ppt_w"/>
                                          </p:val>
                                        </p:tav>
                                      </p:tavLst>
                                    </p:anim>
                                    <p:anim calcmode="lin" valueType="num">
                                      <p:cBhvr>
                                        <p:cTn id="39" dur="500" fill="hold"/>
                                        <p:tgtEl>
                                          <p:spTgt spid="5"/>
                                        </p:tgtEl>
                                        <p:attrNameLst>
                                          <p:attrName>ppt_h</p:attrName>
                                        </p:attrNameLst>
                                      </p:cBhvr>
                                      <p:tavLst>
                                        <p:tav tm="0">
                                          <p:val>
                                            <p:fltVal val="0"/>
                                          </p:val>
                                        </p:tav>
                                        <p:tav tm="100000">
                                          <p:val>
                                            <p:strVal val="#ppt_h"/>
                                          </p:val>
                                        </p:tav>
                                      </p:tavLst>
                                    </p:anim>
                                    <p:animEffect transition="in" filter="fade">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left)">
                                      <p:cBhvr>
                                        <p:cTn id="5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animBg="1"/>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0800" y="4191000"/>
            <a:ext cx="3124200" cy="523220"/>
          </a:xfrm>
          <a:prstGeom prst="rect">
            <a:avLst/>
          </a:prstGeom>
          <a:noFill/>
        </p:spPr>
        <p:txBody>
          <a:bodyPr wrap="square" rtlCol="0">
            <a:spAutoFit/>
          </a:bodyPr>
          <a:lstStyle/>
          <a:p>
            <a:pPr algn="ctr"/>
            <a:r>
              <a:rPr lang="en-US" sz="2800" b="1" dirty="0"/>
              <a:t>They are happy.</a:t>
            </a:r>
            <a:endParaRPr lang="en-US" sz="2800" b="1" dirty="0"/>
          </a:p>
        </p:txBody>
      </p:sp>
      <p:sp>
        <p:nvSpPr>
          <p:cNvPr id="5" name="TextBox 4"/>
          <p:cNvSpPr txBox="1"/>
          <p:nvPr/>
        </p:nvSpPr>
        <p:spPr>
          <a:xfrm>
            <a:off x="6096000" y="4191000"/>
            <a:ext cx="3276600" cy="523220"/>
          </a:xfrm>
          <a:prstGeom prst="rect">
            <a:avLst/>
          </a:prstGeom>
          <a:noFill/>
        </p:spPr>
        <p:txBody>
          <a:bodyPr wrap="square" rtlCol="0">
            <a:spAutoFit/>
          </a:bodyPr>
          <a:lstStyle/>
          <a:p>
            <a:pPr algn="ctr"/>
            <a:r>
              <a:rPr lang="en-US" sz="2800" b="1" dirty="0"/>
              <a:t>They are unhappy.</a:t>
            </a:r>
            <a:endParaRPr lang="en-US" sz="2800" b="1" dirty="0"/>
          </a:p>
        </p:txBody>
      </p:sp>
      <p:sp>
        <p:nvSpPr>
          <p:cNvPr id="6" name="TextBox 5"/>
          <p:cNvSpPr txBox="1"/>
          <p:nvPr/>
        </p:nvSpPr>
        <p:spPr>
          <a:xfrm>
            <a:off x="4114800" y="457201"/>
            <a:ext cx="4343400" cy="584775"/>
          </a:xfrm>
          <a:prstGeom prst="rect">
            <a:avLst/>
          </a:prstGeom>
          <a:solidFill>
            <a:schemeClr val="accent3">
              <a:lumMod val="40000"/>
              <a:lumOff val="60000"/>
            </a:schemeClr>
          </a:solidFill>
          <a:ln w="3175">
            <a:solidFill>
              <a:schemeClr val="tx1"/>
            </a:solidFill>
          </a:ln>
        </p:spPr>
        <p:txBody>
          <a:bodyPr wrap="square" rtlCol="0">
            <a:spAutoFit/>
          </a:bodyPr>
          <a:lstStyle/>
          <a:p>
            <a:pPr algn="ctr"/>
            <a:r>
              <a:rPr lang="en-US" sz="3200" b="1" dirty="0">
                <a:latin typeface="Times New Roman" pitchFamily="18" charset="0"/>
                <a:cs typeface="Times New Roman" pitchFamily="18" charset="0"/>
              </a:rPr>
              <a:t>Language Focus</a:t>
            </a:r>
            <a:endParaRPr lang="en-US" sz="3200" b="1" dirty="0">
              <a:latin typeface="Times New Roman" pitchFamily="18" charset="0"/>
              <a:cs typeface="Times New Roman" pitchFamily="18" charset="0"/>
            </a:endParaRPr>
          </a:p>
        </p:txBody>
      </p:sp>
      <p:sp>
        <p:nvSpPr>
          <p:cNvPr id="7" name="TextBox 6"/>
          <p:cNvSpPr txBox="1"/>
          <p:nvPr/>
        </p:nvSpPr>
        <p:spPr>
          <a:xfrm>
            <a:off x="2895600" y="5029201"/>
            <a:ext cx="2209800" cy="584775"/>
          </a:xfrm>
          <a:prstGeom prst="rect">
            <a:avLst/>
          </a:prstGeom>
          <a:solidFill>
            <a:schemeClr val="accent2">
              <a:lumMod val="60000"/>
              <a:lumOff val="40000"/>
            </a:schemeClr>
          </a:solidFill>
          <a:ln w="3175">
            <a:solidFill>
              <a:schemeClr val="tx1"/>
            </a:solidFill>
          </a:ln>
        </p:spPr>
        <p:txBody>
          <a:bodyPr wrap="square" rtlCol="0">
            <a:spAutoFit/>
          </a:bodyPr>
          <a:lstStyle/>
          <a:p>
            <a:pPr algn="ctr"/>
            <a:r>
              <a:rPr lang="en-US" sz="3200" b="1" dirty="0"/>
              <a:t>Happy</a:t>
            </a:r>
            <a:endParaRPr lang="en-US" sz="3200" b="1" dirty="0"/>
          </a:p>
        </p:txBody>
      </p:sp>
      <p:sp>
        <p:nvSpPr>
          <p:cNvPr id="8" name="TextBox 7"/>
          <p:cNvSpPr txBox="1"/>
          <p:nvPr/>
        </p:nvSpPr>
        <p:spPr>
          <a:xfrm>
            <a:off x="6553200" y="4953001"/>
            <a:ext cx="2209800" cy="584775"/>
          </a:xfrm>
          <a:prstGeom prst="rect">
            <a:avLst/>
          </a:prstGeom>
          <a:solidFill>
            <a:schemeClr val="accent2">
              <a:lumMod val="60000"/>
              <a:lumOff val="40000"/>
            </a:schemeClr>
          </a:solidFill>
          <a:ln w="3175">
            <a:solidFill>
              <a:schemeClr val="tx1"/>
            </a:solidFill>
          </a:ln>
        </p:spPr>
        <p:txBody>
          <a:bodyPr wrap="square" rtlCol="0">
            <a:spAutoFit/>
          </a:bodyPr>
          <a:lstStyle/>
          <a:p>
            <a:pPr algn="ctr"/>
            <a:r>
              <a:rPr lang="en-US" sz="3200" b="1" dirty="0"/>
              <a:t>Unhappy</a:t>
            </a:r>
            <a:endParaRPr lang="en-US" sz="3200" b="1" dirty="0"/>
          </a:p>
        </p:txBody>
      </p:sp>
      <p:sp>
        <p:nvSpPr>
          <p:cNvPr id="9" name="TextBox 8"/>
          <p:cNvSpPr txBox="1"/>
          <p:nvPr/>
        </p:nvSpPr>
        <p:spPr>
          <a:xfrm>
            <a:off x="1981200" y="1295400"/>
            <a:ext cx="8229600" cy="523220"/>
          </a:xfrm>
          <a:prstGeom prst="rect">
            <a:avLst/>
          </a:prstGeom>
          <a:solidFill>
            <a:schemeClr val="accent5">
              <a:lumMod val="40000"/>
              <a:lumOff val="60000"/>
            </a:schemeClr>
          </a:solidFill>
          <a:ln w="3175">
            <a:solidFill>
              <a:schemeClr val="tx1"/>
            </a:solidFill>
          </a:ln>
        </p:spPr>
        <p:txBody>
          <a:bodyPr wrap="square" rtlCol="0">
            <a:spAutoFit/>
          </a:bodyPr>
          <a:lstStyle/>
          <a:p>
            <a:pPr algn="ctr"/>
            <a:r>
              <a:rPr lang="en-US" sz="2800" b="1" dirty="0"/>
              <a:t>Before adjective/verb we use ‘un’ to make opposite</a:t>
            </a:r>
            <a:endParaRPr lang="en-US" sz="2800" b="1" dirty="0"/>
          </a:p>
        </p:txBody>
      </p:sp>
      <p:pic>
        <p:nvPicPr>
          <p:cNvPr id="18434" name="Picture 2" descr="C:\Users\user\Downloads\gfrty.jpg"/>
          <p:cNvPicPr>
            <a:picLocks noChangeAspect="1" noChangeArrowheads="1"/>
          </p:cNvPicPr>
          <p:nvPr/>
        </p:nvPicPr>
        <p:blipFill>
          <a:blip r:embed="rId3"/>
          <a:srcRect/>
          <a:stretch>
            <a:fillRect/>
          </a:stretch>
        </p:blipFill>
        <p:spPr bwMode="auto">
          <a:xfrm>
            <a:off x="2819400" y="1981200"/>
            <a:ext cx="2990850" cy="2057400"/>
          </a:xfrm>
          <a:prstGeom prst="rect">
            <a:avLst/>
          </a:prstGeom>
          <a:noFill/>
        </p:spPr>
      </p:pic>
      <p:pic>
        <p:nvPicPr>
          <p:cNvPr id="18435" name="Picture 3" descr="C:\Users\user\Downloads\grip.jpg"/>
          <p:cNvPicPr>
            <a:picLocks noChangeAspect="1" noChangeArrowheads="1"/>
          </p:cNvPicPr>
          <p:nvPr/>
        </p:nvPicPr>
        <p:blipFill>
          <a:blip r:embed="rId4"/>
          <a:srcRect/>
          <a:stretch>
            <a:fillRect/>
          </a:stretch>
        </p:blipFill>
        <p:spPr bwMode="auto">
          <a:xfrm>
            <a:off x="6477000" y="1981201"/>
            <a:ext cx="2571750" cy="1981200"/>
          </a:xfrm>
          <a:prstGeom prst="rect">
            <a:avLst/>
          </a:prstGeom>
          <a:noFill/>
        </p:spPr>
      </p:pic>
      <p:sp>
        <p:nvSpPr>
          <p:cNvPr id="10" name="Rectangle 9"/>
          <p:cNvSpPr/>
          <p:nvPr/>
        </p:nvSpPr>
        <p:spPr>
          <a:xfrm>
            <a:off x="152400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3412568"/>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0-#ppt_w/2"/>
                                          </p:val>
                                        </p:tav>
                                        <p:tav tm="100000">
                                          <p:val>
                                            <p:strVal val="#ppt_x"/>
                                          </p:val>
                                        </p:tav>
                                      </p:tavLst>
                                    </p:anim>
                                    <p:anim calcmode="lin" valueType="num">
                                      <p:cBhvr additive="base">
                                        <p:cTn id="1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18434"/>
                                        </p:tgtEl>
                                        <p:attrNameLst>
                                          <p:attrName>style.visibility</p:attrName>
                                        </p:attrNameLst>
                                      </p:cBhvr>
                                      <p:to>
                                        <p:strVal val="visible"/>
                                      </p:to>
                                    </p:set>
                                    <p:anim calcmode="lin" valueType="num">
                                      <p:cBhvr additive="base">
                                        <p:cTn id="20" dur="500" fill="hold"/>
                                        <p:tgtEl>
                                          <p:spTgt spid="18434"/>
                                        </p:tgtEl>
                                        <p:attrNameLst>
                                          <p:attrName>ppt_x</p:attrName>
                                        </p:attrNameLst>
                                      </p:cBhvr>
                                      <p:tavLst>
                                        <p:tav tm="0">
                                          <p:val>
                                            <p:strVal val="0-#ppt_w/2"/>
                                          </p:val>
                                        </p:tav>
                                        <p:tav tm="100000">
                                          <p:val>
                                            <p:strVal val="#ppt_x"/>
                                          </p:val>
                                        </p:tav>
                                      </p:tavLst>
                                    </p:anim>
                                    <p:anim calcmode="lin" valueType="num">
                                      <p:cBhvr additive="base">
                                        <p:cTn id="21" dur="500" fill="hold"/>
                                        <p:tgtEl>
                                          <p:spTgt spid="18434"/>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18435"/>
                                        </p:tgtEl>
                                        <p:attrNameLst>
                                          <p:attrName>style.visibility</p:attrName>
                                        </p:attrNameLst>
                                      </p:cBhvr>
                                      <p:to>
                                        <p:strVal val="visible"/>
                                      </p:to>
                                    </p:set>
                                    <p:anim calcmode="lin" valueType="num">
                                      <p:cBhvr additive="base">
                                        <p:cTn id="26" dur="500" fill="hold"/>
                                        <p:tgtEl>
                                          <p:spTgt spid="18435"/>
                                        </p:tgtEl>
                                        <p:attrNameLst>
                                          <p:attrName>ppt_x</p:attrName>
                                        </p:attrNameLst>
                                      </p:cBhvr>
                                      <p:tavLst>
                                        <p:tav tm="0">
                                          <p:val>
                                            <p:strVal val="1+#ppt_w/2"/>
                                          </p:val>
                                        </p:tav>
                                        <p:tav tm="100000">
                                          <p:val>
                                            <p:strVal val="#ppt_x"/>
                                          </p:val>
                                        </p:tav>
                                      </p:tavLst>
                                    </p:anim>
                                    <p:anim calcmode="lin" valueType="num">
                                      <p:cBhvr additive="base">
                                        <p:cTn id="27" dur="500" fill="hold"/>
                                        <p:tgtEl>
                                          <p:spTgt spid="18435"/>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fltVal val="0"/>
                                          </p:val>
                                        </p:tav>
                                        <p:tav tm="100000">
                                          <p:val>
                                            <p:strVal val="#ppt_w"/>
                                          </p:val>
                                        </p:tav>
                                      </p:tavLst>
                                    </p:anim>
                                    <p:anim calcmode="lin" valueType="num">
                                      <p:cBhvr>
                                        <p:cTn id="39" dur="500" fill="hold"/>
                                        <p:tgtEl>
                                          <p:spTgt spid="5"/>
                                        </p:tgtEl>
                                        <p:attrNameLst>
                                          <p:attrName>ppt_h</p:attrName>
                                        </p:attrNameLst>
                                      </p:cBhvr>
                                      <p:tavLst>
                                        <p:tav tm="0">
                                          <p:val>
                                            <p:fltVal val="0"/>
                                          </p:val>
                                        </p:tav>
                                        <p:tav tm="100000">
                                          <p:val>
                                            <p:strVal val="#ppt_h"/>
                                          </p:val>
                                        </p:tav>
                                      </p:tavLst>
                                    </p:anim>
                                    <p:animEffect transition="in" filter="fade">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left)">
                                      <p:cBhvr>
                                        <p:cTn id="5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4191000"/>
            <a:ext cx="4114800" cy="523220"/>
          </a:xfrm>
          <a:prstGeom prst="rect">
            <a:avLst/>
          </a:prstGeom>
          <a:noFill/>
        </p:spPr>
        <p:txBody>
          <a:bodyPr wrap="square" rtlCol="0">
            <a:spAutoFit/>
          </a:bodyPr>
          <a:lstStyle/>
          <a:p>
            <a:pPr algn="ctr"/>
            <a:r>
              <a:rPr lang="en-US" sz="2800" b="1" dirty="0"/>
              <a:t>We like to play football.</a:t>
            </a:r>
            <a:endParaRPr lang="en-US" sz="2800" b="1" dirty="0"/>
          </a:p>
        </p:txBody>
      </p:sp>
      <p:sp>
        <p:nvSpPr>
          <p:cNvPr id="5" name="TextBox 4"/>
          <p:cNvSpPr txBox="1"/>
          <p:nvPr/>
        </p:nvSpPr>
        <p:spPr>
          <a:xfrm>
            <a:off x="6248400" y="4191000"/>
            <a:ext cx="3657600" cy="523220"/>
          </a:xfrm>
          <a:prstGeom prst="rect">
            <a:avLst/>
          </a:prstGeom>
          <a:noFill/>
        </p:spPr>
        <p:txBody>
          <a:bodyPr wrap="square" rtlCol="0">
            <a:spAutoFit/>
          </a:bodyPr>
          <a:lstStyle/>
          <a:p>
            <a:pPr algn="ctr"/>
            <a:r>
              <a:rPr lang="en-US" sz="2800" b="1" dirty="0"/>
              <a:t>We dislike smoking.</a:t>
            </a:r>
            <a:endParaRPr lang="en-US" sz="2800" b="1" dirty="0"/>
          </a:p>
        </p:txBody>
      </p:sp>
      <p:sp>
        <p:nvSpPr>
          <p:cNvPr id="6" name="TextBox 5"/>
          <p:cNvSpPr txBox="1"/>
          <p:nvPr/>
        </p:nvSpPr>
        <p:spPr>
          <a:xfrm>
            <a:off x="4114800" y="457201"/>
            <a:ext cx="4343400" cy="584775"/>
          </a:xfrm>
          <a:prstGeom prst="rect">
            <a:avLst/>
          </a:prstGeom>
          <a:solidFill>
            <a:schemeClr val="accent3">
              <a:lumMod val="40000"/>
              <a:lumOff val="60000"/>
            </a:schemeClr>
          </a:solidFill>
          <a:ln w="3175">
            <a:solidFill>
              <a:schemeClr val="tx1"/>
            </a:solidFill>
          </a:ln>
        </p:spPr>
        <p:txBody>
          <a:bodyPr wrap="square" rtlCol="0">
            <a:spAutoFit/>
          </a:bodyPr>
          <a:lstStyle/>
          <a:p>
            <a:pPr algn="ctr"/>
            <a:r>
              <a:rPr lang="en-US" sz="3200" b="1" dirty="0">
                <a:latin typeface="Times New Roman" pitchFamily="18" charset="0"/>
                <a:cs typeface="Times New Roman" pitchFamily="18" charset="0"/>
              </a:rPr>
              <a:t>Language Focus</a:t>
            </a:r>
            <a:endParaRPr lang="en-US" sz="3200" b="1" dirty="0">
              <a:latin typeface="Times New Roman" pitchFamily="18" charset="0"/>
              <a:cs typeface="Times New Roman" pitchFamily="18" charset="0"/>
            </a:endParaRPr>
          </a:p>
        </p:txBody>
      </p:sp>
      <p:sp>
        <p:nvSpPr>
          <p:cNvPr id="7" name="TextBox 6"/>
          <p:cNvSpPr txBox="1"/>
          <p:nvPr/>
        </p:nvSpPr>
        <p:spPr>
          <a:xfrm>
            <a:off x="2895600" y="5029201"/>
            <a:ext cx="2209800" cy="584775"/>
          </a:xfrm>
          <a:prstGeom prst="rect">
            <a:avLst/>
          </a:prstGeom>
          <a:solidFill>
            <a:schemeClr val="accent2">
              <a:lumMod val="60000"/>
              <a:lumOff val="40000"/>
            </a:schemeClr>
          </a:solidFill>
          <a:ln w="3175">
            <a:solidFill>
              <a:schemeClr val="tx1"/>
            </a:solidFill>
          </a:ln>
        </p:spPr>
        <p:txBody>
          <a:bodyPr wrap="square" rtlCol="0">
            <a:spAutoFit/>
          </a:bodyPr>
          <a:lstStyle/>
          <a:p>
            <a:pPr algn="ctr"/>
            <a:r>
              <a:rPr lang="en-US" sz="3200" b="1" dirty="0"/>
              <a:t>Like</a:t>
            </a:r>
            <a:endParaRPr lang="en-US" sz="3200" b="1" dirty="0"/>
          </a:p>
        </p:txBody>
      </p:sp>
      <p:sp>
        <p:nvSpPr>
          <p:cNvPr id="8" name="TextBox 7"/>
          <p:cNvSpPr txBox="1"/>
          <p:nvPr/>
        </p:nvSpPr>
        <p:spPr>
          <a:xfrm>
            <a:off x="6553200" y="4953001"/>
            <a:ext cx="2209800" cy="584775"/>
          </a:xfrm>
          <a:prstGeom prst="rect">
            <a:avLst/>
          </a:prstGeom>
          <a:solidFill>
            <a:schemeClr val="accent2">
              <a:lumMod val="60000"/>
              <a:lumOff val="40000"/>
            </a:schemeClr>
          </a:solidFill>
          <a:ln w="3175">
            <a:solidFill>
              <a:schemeClr val="tx1"/>
            </a:solidFill>
          </a:ln>
        </p:spPr>
        <p:txBody>
          <a:bodyPr wrap="square" rtlCol="0">
            <a:spAutoFit/>
          </a:bodyPr>
          <a:lstStyle/>
          <a:p>
            <a:pPr algn="ctr"/>
            <a:r>
              <a:rPr lang="en-US" sz="3200" b="1" dirty="0"/>
              <a:t>Dislike</a:t>
            </a:r>
            <a:endParaRPr lang="en-US" sz="3200" b="1" dirty="0"/>
          </a:p>
        </p:txBody>
      </p:sp>
      <p:sp>
        <p:nvSpPr>
          <p:cNvPr id="9" name="TextBox 8"/>
          <p:cNvSpPr txBox="1"/>
          <p:nvPr/>
        </p:nvSpPr>
        <p:spPr>
          <a:xfrm>
            <a:off x="2057400" y="1295400"/>
            <a:ext cx="8077200" cy="523220"/>
          </a:xfrm>
          <a:prstGeom prst="rect">
            <a:avLst/>
          </a:prstGeom>
          <a:solidFill>
            <a:schemeClr val="accent6">
              <a:lumMod val="40000"/>
              <a:lumOff val="60000"/>
            </a:schemeClr>
          </a:solidFill>
          <a:ln w="3175">
            <a:solidFill>
              <a:schemeClr val="tx1"/>
            </a:solidFill>
          </a:ln>
        </p:spPr>
        <p:txBody>
          <a:bodyPr wrap="square" rtlCol="0">
            <a:spAutoFit/>
          </a:bodyPr>
          <a:lstStyle/>
          <a:p>
            <a:pPr algn="ctr"/>
            <a:r>
              <a:rPr lang="en-US" sz="2800" b="1" dirty="0"/>
              <a:t>Before adjective/verb we use ‘</a:t>
            </a:r>
            <a:r>
              <a:rPr lang="en-US" sz="2800" b="1" dirty="0" err="1"/>
              <a:t>dis</a:t>
            </a:r>
            <a:r>
              <a:rPr lang="en-US" sz="2800" b="1" dirty="0"/>
              <a:t>’ to make opposite</a:t>
            </a:r>
            <a:endParaRPr lang="en-US" sz="2800" b="1" dirty="0"/>
          </a:p>
        </p:txBody>
      </p:sp>
      <p:pic>
        <p:nvPicPr>
          <p:cNvPr id="11" name="Picture 10" descr="samiul.jpg"/>
          <p:cNvPicPr>
            <a:picLocks noChangeAspect="1"/>
          </p:cNvPicPr>
          <p:nvPr/>
        </p:nvPicPr>
        <p:blipFill>
          <a:blip r:embed="rId3"/>
          <a:stretch>
            <a:fillRect/>
          </a:stretch>
        </p:blipFill>
        <p:spPr>
          <a:xfrm>
            <a:off x="2667000" y="2133600"/>
            <a:ext cx="2895600"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a:picLocks noChangeAspect="1"/>
          </p:cNvPicPr>
          <p:nvPr/>
        </p:nvPicPr>
        <p:blipFill>
          <a:blip r:embed="rId4"/>
          <a:stretch>
            <a:fillRect/>
          </a:stretch>
        </p:blipFill>
        <p:spPr>
          <a:xfrm>
            <a:off x="6324601" y="2133600"/>
            <a:ext cx="2987259" cy="1905000"/>
          </a:xfrm>
          <a:prstGeom prst="rect">
            <a:avLst/>
          </a:prstGeom>
        </p:spPr>
      </p:pic>
      <p:sp>
        <p:nvSpPr>
          <p:cNvPr id="10" name="Rectangle 9"/>
          <p:cNvSpPr/>
          <p:nvPr/>
        </p:nvSpPr>
        <p:spPr>
          <a:xfrm>
            <a:off x="152400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6702908"/>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0-#ppt_w/2"/>
                                          </p:val>
                                        </p:tav>
                                        <p:tav tm="100000">
                                          <p:val>
                                            <p:strVal val="#ppt_x"/>
                                          </p:val>
                                        </p:tav>
                                      </p:tavLst>
                                    </p:anim>
                                    <p:anim calcmode="lin" valueType="num">
                                      <p:cBhvr additive="base">
                                        <p:cTn id="1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0-#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1+#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500" fill="hold"/>
                                        <p:tgtEl>
                                          <p:spTgt spid="5"/>
                                        </p:tgtEl>
                                        <p:attrNameLst>
                                          <p:attrName>ppt_w</p:attrName>
                                        </p:attrNameLst>
                                      </p:cBhvr>
                                      <p:tavLst>
                                        <p:tav tm="0">
                                          <p:val>
                                            <p:fltVal val="0"/>
                                          </p:val>
                                        </p:tav>
                                        <p:tav tm="100000">
                                          <p:val>
                                            <p:strVal val="#ppt_w"/>
                                          </p:val>
                                        </p:tav>
                                      </p:tavLst>
                                    </p:anim>
                                    <p:anim calcmode="lin" valueType="num">
                                      <p:cBhvr>
                                        <p:cTn id="40" dur="500" fill="hold"/>
                                        <p:tgtEl>
                                          <p:spTgt spid="5"/>
                                        </p:tgtEl>
                                        <p:attrNameLst>
                                          <p:attrName>ppt_h</p:attrName>
                                        </p:attrNameLst>
                                      </p:cBhvr>
                                      <p:tavLst>
                                        <p:tav tm="0">
                                          <p:val>
                                            <p:fltVal val="0"/>
                                          </p:val>
                                        </p:tav>
                                        <p:tav tm="100000">
                                          <p:val>
                                            <p:strVal val="#ppt_h"/>
                                          </p:val>
                                        </p:tav>
                                      </p:tavLst>
                                    </p:anim>
                                    <p:animEffect transition="in" filter="fade">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animBg="1"/>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800" y="609601"/>
            <a:ext cx="5334000" cy="646331"/>
          </a:xfrm>
          <a:prstGeom prst="rect">
            <a:avLst/>
          </a:prstGeom>
          <a:solidFill>
            <a:schemeClr val="accent3">
              <a:lumMod val="60000"/>
              <a:lumOff val="40000"/>
            </a:schemeClr>
          </a:solidFill>
          <a:ln w="3175">
            <a:solidFill>
              <a:schemeClr val="tx1"/>
            </a:solidFill>
          </a:ln>
        </p:spPr>
        <p:txBody>
          <a:bodyPr wrap="square" rtlCol="0">
            <a:spAutoFit/>
          </a:bodyPr>
          <a:lstStyle/>
          <a:p>
            <a:pPr algn="ctr"/>
            <a:r>
              <a:rPr lang="en-US" sz="3600" b="1" dirty="0"/>
              <a:t>Individual / Group Works</a:t>
            </a:r>
            <a:endParaRPr lang="en-US" sz="3600" b="1" dirty="0"/>
          </a:p>
        </p:txBody>
      </p:sp>
      <p:sp>
        <p:nvSpPr>
          <p:cNvPr id="3" name="TextBox 2"/>
          <p:cNvSpPr txBox="1"/>
          <p:nvPr/>
        </p:nvSpPr>
        <p:spPr>
          <a:xfrm>
            <a:off x="2057400" y="4343401"/>
            <a:ext cx="7848600" cy="1384995"/>
          </a:xfrm>
          <a:prstGeom prst="rect">
            <a:avLst/>
          </a:prstGeom>
          <a:solidFill>
            <a:schemeClr val="accent6">
              <a:lumMod val="40000"/>
              <a:lumOff val="60000"/>
            </a:schemeClr>
          </a:solidFill>
          <a:ln w="3175">
            <a:solidFill>
              <a:schemeClr val="tx1"/>
            </a:solidFill>
          </a:ln>
        </p:spPr>
        <p:txBody>
          <a:bodyPr wrap="square" rtlCol="0">
            <a:spAutoFit/>
          </a:bodyPr>
          <a:lstStyle/>
          <a:p>
            <a:pPr algn="ctr"/>
            <a:r>
              <a:rPr lang="en-US" sz="2800" b="1" dirty="0"/>
              <a:t>Now go to section – A3. Read the sentences  ‘a – d’  attentively. Then fill in each blank with a suitable new word.</a:t>
            </a:r>
            <a:endParaRPr lang="en-US" sz="2800" b="1" dirty="0"/>
          </a:p>
        </p:txBody>
      </p:sp>
      <p:pic>
        <p:nvPicPr>
          <p:cNvPr id="4" name="Picture 3"/>
          <p:cNvPicPr>
            <a:picLocks noChangeAspect="1"/>
          </p:cNvPicPr>
          <p:nvPr/>
        </p:nvPicPr>
        <p:blipFill>
          <a:blip r:embed="rId3"/>
          <a:stretch>
            <a:fillRect/>
          </a:stretch>
        </p:blipFill>
        <p:spPr>
          <a:xfrm>
            <a:off x="4495801" y="1371600"/>
            <a:ext cx="2831857" cy="3761432"/>
          </a:xfrm>
          <a:prstGeom prst="rect">
            <a:avLst/>
          </a:prstGeom>
        </p:spPr>
      </p:pic>
      <p:sp>
        <p:nvSpPr>
          <p:cNvPr id="5" name="Rectangle 4"/>
          <p:cNvSpPr/>
          <p:nvPr/>
        </p:nvSpPr>
        <p:spPr>
          <a:xfrm>
            <a:off x="152400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869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4)">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rved Up Ribbon 1"/>
          <p:cNvSpPr/>
          <p:nvPr/>
        </p:nvSpPr>
        <p:spPr>
          <a:xfrm>
            <a:off x="3200400" y="457200"/>
            <a:ext cx="5867400" cy="1066800"/>
          </a:xfrm>
          <a:prstGeom prst="ellipseRibbon2">
            <a:avLst/>
          </a:prstGeom>
          <a:solidFill>
            <a:schemeClr val="accent3">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70C0"/>
                </a:solidFill>
                <a:latin typeface="Elephant" pitchFamily="18" charset="0"/>
                <a:cs typeface="Times New Roman" pitchFamily="18" charset="0"/>
              </a:rPr>
              <a:t>IDENTITY</a:t>
            </a:r>
            <a:endParaRPr lang="en-US" sz="3200" dirty="0">
              <a:solidFill>
                <a:srgbClr val="0070C0"/>
              </a:solidFill>
              <a:latin typeface="Elephant" pitchFamily="18" charset="0"/>
              <a:cs typeface="Times New Roman" pitchFamily="18" charset="0"/>
            </a:endParaRPr>
          </a:p>
        </p:txBody>
      </p:sp>
      <p:sp>
        <p:nvSpPr>
          <p:cNvPr id="6" name="TextBox 5"/>
          <p:cNvSpPr txBox="1"/>
          <p:nvPr/>
        </p:nvSpPr>
        <p:spPr>
          <a:xfrm>
            <a:off x="2565779" y="1981201"/>
            <a:ext cx="7096836" cy="1692771"/>
          </a:xfrm>
          <a:prstGeom prst="rect">
            <a:avLst/>
          </a:prstGeom>
          <a:solidFill>
            <a:schemeClr val="accent3">
              <a:lumMod val="40000"/>
              <a:lumOff val="60000"/>
            </a:schemeClr>
          </a:solidFill>
          <a:ln w="3175">
            <a:solidFill>
              <a:schemeClr val="tx1"/>
            </a:solidFill>
          </a:ln>
          <a:effectLst>
            <a:outerShdw blurRad="44450" dist="27940" dir="5400000" algn="ctr">
              <a:srgbClr val="000000">
                <a:alpha val="32000"/>
              </a:srgbClr>
            </a:outerShdw>
          </a:effectLst>
        </p:spPr>
        <p:txBody>
          <a:bodyPr wrap="square" rtlCol="0">
            <a:spAutoFit/>
          </a:bodyPr>
          <a:lstStyle/>
          <a:p>
            <a:pPr algn="ct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SHAH MOHAMMED LUTFUL HAIDER </a:t>
            </a:r>
            <a:endParaRPr lang="en-US" sz="2400" b="1" dirty="0">
              <a:latin typeface="Times New Roman" pitchFamily="18" charset="0"/>
              <a:cs typeface="Times New Roman" pitchFamily="18" charset="0"/>
            </a:endParaRPr>
          </a:p>
          <a:p>
            <a:pPr algn="ct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Assist: Teacher</a:t>
            </a:r>
          </a:p>
          <a:p>
            <a:pPr algn="ct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Lutfunnesa Girl’s </a:t>
            </a:r>
            <a:r>
              <a:rPr lang="en-US" sz="2400" b="1" dirty="0">
                <a:latin typeface="Times New Roman" pitchFamily="18" charset="0"/>
                <a:cs typeface="Times New Roman" pitchFamily="18" charset="0"/>
              </a:rPr>
              <a:t>High School,    </a:t>
            </a:r>
          </a:p>
          <a:p>
            <a:pPr algn="ct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Pagla.Gaffargaon,Mymensing </a:t>
            </a:r>
            <a:endParaRPr lang="en-US" sz="2400" b="1" dirty="0">
              <a:latin typeface="Times New Roman" pitchFamily="18" charset="0"/>
              <a:cs typeface="Times New Roman" pitchFamily="18" charset="0"/>
            </a:endParaRPr>
          </a:p>
        </p:txBody>
      </p:sp>
      <p:sp>
        <p:nvSpPr>
          <p:cNvPr id="7" name="TextBox 6"/>
          <p:cNvSpPr txBox="1"/>
          <p:nvPr/>
        </p:nvSpPr>
        <p:spPr>
          <a:xfrm>
            <a:off x="3276600" y="3886201"/>
            <a:ext cx="5791200" cy="1692771"/>
          </a:xfrm>
          <a:prstGeom prst="rect">
            <a:avLst/>
          </a:prstGeom>
          <a:solidFill>
            <a:schemeClr val="accent6">
              <a:lumMod val="40000"/>
              <a:lumOff val="60000"/>
            </a:schemeClr>
          </a:solidFill>
          <a:ln w="3175">
            <a:solidFill>
              <a:schemeClr val="tx1"/>
            </a:solidFill>
          </a:ln>
          <a:effectLst>
            <a:outerShdw blurRad="44450" dist="27940" dir="5400000" algn="ctr">
              <a:srgbClr val="000000">
                <a:alpha val="32000"/>
              </a:srgbClr>
            </a:outerShdw>
          </a:effectLst>
        </p:spPr>
        <p:txBody>
          <a:bodyPr wrap="square" rtlCol="0">
            <a:spAutoFit/>
          </a:bodyPr>
          <a:lstStyle/>
          <a:p>
            <a:pPr algn="ctr"/>
            <a:r>
              <a:rPr lang="en-US" sz="2400" b="1" dirty="0">
                <a:latin typeface="Times New Roman" pitchFamily="18" charset="0"/>
                <a:cs typeface="Times New Roman" pitchFamily="18" charset="0"/>
              </a:rPr>
              <a:t>Lesson</a:t>
            </a:r>
          </a:p>
          <a:p>
            <a:pPr algn="ctr"/>
            <a:r>
              <a:rPr lang="en-US" sz="3200" b="1" dirty="0">
                <a:latin typeface="Times New Roman" pitchFamily="18" charset="0"/>
                <a:cs typeface="Times New Roman" pitchFamily="18" charset="0"/>
              </a:rPr>
              <a:t>            ENGLISH FOR TODAY</a:t>
            </a:r>
          </a:p>
          <a:p>
            <a:pPr algn="ctr"/>
            <a:r>
              <a:rPr lang="en-US" sz="2400" b="1" dirty="0">
                <a:latin typeface="Times New Roman" pitchFamily="18" charset="0"/>
                <a:cs typeface="Times New Roman" pitchFamily="18" charset="0"/>
              </a:rPr>
              <a:t>           CLASS : SIX</a:t>
            </a:r>
          </a:p>
          <a:p>
            <a:pPr algn="ctr"/>
            <a:r>
              <a:rPr lang="en-US" sz="2400" b="1" dirty="0">
                <a:latin typeface="Times New Roman" pitchFamily="18" charset="0"/>
                <a:cs typeface="Times New Roman" pitchFamily="18" charset="0"/>
              </a:rPr>
              <a:t>       UNI – 16    </a:t>
            </a:r>
          </a:p>
        </p:txBody>
      </p:sp>
      <p:pic>
        <p:nvPicPr>
          <p:cNvPr id="5" name="Picture 4" descr="viii.jpg"/>
          <p:cNvPicPr>
            <a:picLocks noChangeAspect="1"/>
          </p:cNvPicPr>
          <p:nvPr/>
        </p:nvPicPr>
        <p:blipFill>
          <a:blip r:embed="rId3"/>
          <a:stretch>
            <a:fillRect/>
          </a:stretch>
        </p:blipFill>
        <p:spPr>
          <a:xfrm>
            <a:off x="3581401" y="4038600"/>
            <a:ext cx="858253" cy="1371600"/>
          </a:xfrm>
          <a:prstGeom prst="rect">
            <a:avLst/>
          </a:prstGeom>
        </p:spPr>
      </p:pic>
      <p:sp>
        <p:nvSpPr>
          <p:cNvPr id="9" name="Rectangle 8"/>
          <p:cNvSpPr/>
          <p:nvPr/>
        </p:nvSpPr>
        <p:spPr>
          <a:xfrm>
            <a:off x="152400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2674958" y="2169994"/>
            <a:ext cx="1587272" cy="1405719"/>
          </a:xfrm>
          <a:prstGeom prst="round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296511"/>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par>
                                <p:cTn id="19" presetID="21"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heel(4)">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me.jpg"/>
          <p:cNvPicPr>
            <a:picLocks noChangeAspect="1"/>
          </p:cNvPicPr>
          <p:nvPr/>
        </p:nvPicPr>
        <p:blipFill>
          <a:blip r:embed="rId3"/>
          <a:stretch>
            <a:fillRect/>
          </a:stretch>
        </p:blipFill>
        <p:spPr>
          <a:xfrm>
            <a:off x="2971801" y="1371600"/>
            <a:ext cx="4136571" cy="28599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Cloud Callout 2"/>
          <p:cNvSpPr/>
          <p:nvPr/>
        </p:nvSpPr>
        <p:spPr>
          <a:xfrm>
            <a:off x="7315200" y="609600"/>
            <a:ext cx="2819400" cy="2133600"/>
          </a:xfrm>
          <a:prstGeom prst="cloudCallout">
            <a:avLst>
              <a:gd name="adj1" fmla="val -91186"/>
              <a:gd name="adj2" fmla="val 53269"/>
            </a:avLst>
          </a:prstGeom>
          <a:solidFill>
            <a:schemeClr val="accent3">
              <a:lumMod val="40000"/>
              <a:lumOff val="60000"/>
            </a:schemeClr>
          </a:solidFill>
          <a:ln w="12700">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latin typeface="Stencil" pitchFamily="82" charset="0"/>
                <a:cs typeface="Times New Roman" pitchFamily="18" charset="0"/>
              </a:rPr>
              <a:t>HOME WORK</a:t>
            </a:r>
            <a:endParaRPr lang="en-US" sz="3600" dirty="0">
              <a:solidFill>
                <a:srgbClr val="002060"/>
              </a:solidFill>
              <a:latin typeface="Stencil" pitchFamily="82" charset="0"/>
              <a:cs typeface="Times New Roman" pitchFamily="18" charset="0"/>
            </a:endParaRPr>
          </a:p>
        </p:txBody>
      </p:sp>
      <p:sp>
        <p:nvSpPr>
          <p:cNvPr id="4" name="Rectangle 3"/>
          <p:cNvSpPr/>
          <p:nvPr/>
        </p:nvSpPr>
        <p:spPr>
          <a:xfrm>
            <a:off x="2362200" y="4572000"/>
            <a:ext cx="7391400" cy="1524000"/>
          </a:xfrm>
          <a:prstGeom prst="rect">
            <a:avLst/>
          </a:prstGeom>
          <a:solidFill>
            <a:schemeClr val="accent3">
              <a:lumMod val="60000"/>
              <a:lumOff val="40000"/>
            </a:schemeClr>
          </a:solidFill>
          <a:ln w="12700">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Times New Roman" pitchFamily="18" charset="0"/>
                <a:cs typeface="Times New Roman" pitchFamily="18" charset="0"/>
              </a:rPr>
              <a:t>Write down the moral of this story. </a:t>
            </a:r>
            <a:endParaRPr lang="en-US" sz="3600" b="1" dirty="0">
              <a:solidFill>
                <a:srgbClr val="002060"/>
              </a:solidFill>
              <a:latin typeface="Times New Roman" pitchFamily="18" charset="0"/>
              <a:cs typeface="Times New Roman" pitchFamily="18" charset="0"/>
            </a:endParaRPr>
          </a:p>
        </p:txBody>
      </p:sp>
      <p:sp>
        <p:nvSpPr>
          <p:cNvPr id="5" name="Rectangle 4"/>
          <p:cNvSpPr/>
          <p:nvPr/>
        </p:nvSpPr>
        <p:spPr>
          <a:xfrm>
            <a:off x="152400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stretch>
            <a:fillRect/>
          </a:stretch>
        </p:blipFill>
        <p:spPr>
          <a:xfrm>
            <a:off x="6019800" y="3352800"/>
            <a:ext cx="152400" cy="152400"/>
          </a:xfrm>
          <a:prstGeom prst="rect">
            <a:avLst/>
          </a:prstGeom>
        </p:spPr>
      </p:pic>
    </p:spTree>
    <p:extLst>
      <p:ext uri="{BB962C8B-B14F-4D97-AF65-F5344CB8AC3E}">
        <p14:creationId xmlns:p14="http://schemas.microsoft.com/office/powerpoint/2010/main" val="2044346684"/>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ppt_x</p:attrName>
                                        </p:attrNameLst>
                                      </p:cBhvr>
                                      <p:tavLst>
                                        <p:tav tm="0">
                                          <p:val>
                                            <p:strVal val="#ppt_x-.2"/>
                                          </p:val>
                                        </p:tav>
                                        <p:tav tm="100000">
                                          <p:val>
                                            <p:strVal val="#ppt_x"/>
                                          </p:val>
                                        </p:tav>
                                      </p:tavLst>
                                    </p:anim>
                                    <p:anim calcmode="lin" valueType="num">
                                      <p:cBhvr>
                                        <p:cTn id="14"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55622" cy="6858000"/>
          </a:xfrm>
          <a:prstGeom prst="rect">
            <a:avLst/>
          </a:prstGeom>
        </p:spPr>
      </p:pic>
      <p:sp>
        <p:nvSpPr>
          <p:cNvPr id="3" name="TextBox 2"/>
          <p:cNvSpPr txBox="1"/>
          <p:nvPr/>
        </p:nvSpPr>
        <p:spPr>
          <a:xfrm>
            <a:off x="436728" y="245660"/>
            <a:ext cx="3125338" cy="1107996"/>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6600" b="1" dirty="0" smtClean="0"/>
              <a:t>THANKS </a:t>
            </a:r>
            <a:endParaRPr lang="en-US" sz="6600" b="1" dirty="0"/>
          </a:p>
        </p:txBody>
      </p:sp>
    </p:spTree>
    <p:extLst>
      <p:ext uri="{BB962C8B-B14F-4D97-AF65-F5344CB8AC3E}">
        <p14:creationId xmlns:p14="http://schemas.microsoft.com/office/powerpoint/2010/main" val="205590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09800" y="4800600"/>
            <a:ext cx="7924800" cy="1066800"/>
          </a:xfrm>
          <a:prstGeom prst="rect">
            <a:avLst/>
          </a:prstGeom>
          <a:solidFill>
            <a:schemeClr val="accent3">
              <a:lumMod val="40000"/>
              <a:lumOff val="60000"/>
            </a:schemeClr>
          </a:solidFill>
          <a:ln w="12700">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Times New Roman" pitchFamily="18" charset="0"/>
                <a:cs typeface="Times New Roman" pitchFamily="18" charset="0"/>
              </a:rPr>
              <a:t>T: Do you know what about the video?</a:t>
            </a:r>
            <a:endParaRPr lang="en-US" sz="2800" b="1" dirty="0">
              <a:solidFill>
                <a:srgbClr val="002060"/>
              </a:solidFill>
              <a:latin typeface="Times New Roman" pitchFamily="18" charset="0"/>
              <a:cs typeface="Times New Roman" pitchFamily="18" charset="0"/>
            </a:endParaRPr>
          </a:p>
        </p:txBody>
      </p:sp>
      <p:sp>
        <p:nvSpPr>
          <p:cNvPr id="8" name="Rectangle 7"/>
          <p:cNvSpPr/>
          <p:nvPr/>
        </p:nvSpPr>
        <p:spPr>
          <a:xfrm>
            <a:off x="2209800" y="4800600"/>
            <a:ext cx="8001000" cy="1066800"/>
          </a:xfrm>
          <a:prstGeom prst="rect">
            <a:avLst/>
          </a:prstGeom>
          <a:solidFill>
            <a:schemeClr val="accent3">
              <a:lumMod val="60000"/>
              <a:lumOff val="40000"/>
            </a:schemeClr>
          </a:solidFill>
          <a:ln w="12700">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Times New Roman" pitchFamily="18" charset="0"/>
                <a:cs typeface="Times New Roman" pitchFamily="18" charset="0"/>
              </a:rPr>
              <a:t>S: Sir, It a Aesop`s fable “ Unity is strength”.</a:t>
            </a:r>
            <a:endParaRPr lang="en-US" sz="3200" b="1" dirty="0">
              <a:solidFill>
                <a:srgbClr val="002060"/>
              </a:solidFill>
              <a:latin typeface="Times New Roman" pitchFamily="18" charset="0"/>
              <a:cs typeface="Times New Roman" pitchFamily="18" charset="0"/>
            </a:endParaRPr>
          </a:p>
        </p:txBody>
      </p:sp>
      <p:sp>
        <p:nvSpPr>
          <p:cNvPr id="9" name="Down Arrow Callout 8"/>
          <p:cNvSpPr/>
          <p:nvPr/>
        </p:nvSpPr>
        <p:spPr>
          <a:xfrm>
            <a:off x="4038600" y="1066800"/>
            <a:ext cx="4114800" cy="990600"/>
          </a:xfrm>
          <a:prstGeom prst="downArrow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a:solidFill>
                  <a:srgbClr val="002060"/>
                </a:solidFill>
                <a:latin typeface="Times New Roman" pitchFamily="18" charset="0"/>
                <a:cs typeface="Times New Roman" pitchFamily="18" charset="0"/>
              </a:rPr>
              <a:t>Let`s enjoy a video clip</a:t>
            </a:r>
            <a:endParaRPr lang="en-US" sz="3200" i="1" dirty="0">
              <a:solidFill>
                <a:srgbClr val="002060"/>
              </a:solidFill>
              <a:latin typeface="Times New Roman" pitchFamily="18" charset="0"/>
              <a:cs typeface="Times New Roman" pitchFamily="18" charset="0"/>
            </a:endParaRPr>
          </a:p>
        </p:txBody>
      </p:sp>
      <p:graphicFrame>
        <p:nvGraphicFramePr>
          <p:cNvPr id="11" name="Object 10">
            <a:hlinkClick r:id="" action="ppaction://ole?verb=0"/>
          </p:cNvPr>
          <p:cNvGraphicFramePr>
            <a:graphicFrameLocks noChangeAspect="1"/>
          </p:cNvGraphicFramePr>
          <p:nvPr>
            <p:extLst>
              <p:ext uri="{D42A27DB-BD31-4B8C-83A1-F6EECF244321}">
                <p14:modId xmlns:p14="http://schemas.microsoft.com/office/powerpoint/2010/main" val="863582262"/>
              </p:ext>
            </p:extLst>
          </p:nvPr>
        </p:nvGraphicFramePr>
        <p:xfrm>
          <a:off x="5257800" y="2438400"/>
          <a:ext cx="1676400" cy="1447800"/>
        </p:xfrm>
        <a:graphic>
          <a:graphicData uri="http://schemas.openxmlformats.org/presentationml/2006/ole">
            <mc:AlternateContent xmlns:mc="http://schemas.openxmlformats.org/markup-compatibility/2006">
              <mc:Choice xmlns:v="urn:schemas-microsoft-com:vml" Requires="v">
                <p:oleObj spid="_x0000_s1028" name="Packager Shell Object" showAsIcon="1" r:id="rId4" imgW="914400" imgH="771480" progId="Package">
                  <p:embed/>
                </p:oleObj>
              </mc:Choice>
              <mc:Fallback>
                <p:oleObj name="Packager Shell Object" showAsIcon="1" r:id="rId4" imgW="914400" imgH="771480" progId="Package">
                  <p:embed/>
                  <p:pic>
                    <p:nvPicPr>
                      <p:cNvPr id="0" name=""/>
                      <p:cNvPicPr>
                        <a:picLocks noChangeAspect="1" noChangeArrowheads="1"/>
                      </p:cNvPicPr>
                      <p:nvPr/>
                    </p:nvPicPr>
                    <p:blipFill>
                      <a:blip r:embed="rId5"/>
                      <a:srcRect/>
                      <a:stretch>
                        <a:fillRect/>
                      </a:stretch>
                    </p:blipFill>
                    <p:spPr bwMode="auto">
                      <a:xfrm>
                        <a:off x="5257800" y="2438400"/>
                        <a:ext cx="1676400" cy="144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p:nvSpPr>
        <p:spPr>
          <a:xfrm>
            <a:off x="152400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109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0400" y="381001"/>
            <a:ext cx="5867400" cy="954107"/>
          </a:xfrm>
          <a:prstGeom prst="rect">
            <a:avLst/>
          </a:prstGeom>
          <a:solidFill>
            <a:schemeClr val="accent3">
              <a:lumMod val="40000"/>
              <a:lumOff val="60000"/>
            </a:schemeClr>
          </a:solidFill>
          <a:ln w="3175">
            <a:solidFill>
              <a:schemeClr val="tx1"/>
            </a:solidFill>
          </a:ln>
        </p:spPr>
        <p:txBody>
          <a:bodyPr wrap="square" rtlCol="0">
            <a:spAutoFit/>
          </a:bodyPr>
          <a:lstStyle/>
          <a:p>
            <a:pPr algn="ctr"/>
            <a:r>
              <a:rPr lang="en-US" sz="2800" b="1" dirty="0">
                <a:latin typeface="Times New Roman" pitchFamily="18" charset="0"/>
                <a:cs typeface="Times New Roman" pitchFamily="18" charset="0"/>
              </a:rPr>
              <a:t>Look at the pictures and  talk your partner about the pictures.</a:t>
            </a:r>
            <a:endParaRPr lang="en-US" sz="2800" b="1" dirty="0">
              <a:latin typeface="Times New Roman" pitchFamily="18" charset="0"/>
              <a:cs typeface="Times New Roman" pitchFamily="18" charset="0"/>
            </a:endParaRPr>
          </a:p>
        </p:txBody>
      </p:sp>
      <p:pic>
        <p:nvPicPr>
          <p:cNvPr id="3" name="Picture 2" descr="great.jpg"/>
          <p:cNvPicPr>
            <a:picLocks noChangeAspect="1"/>
          </p:cNvPicPr>
          <p:nvPr/>
        </p:nvPicPr>
        <p:blipFill>
          <a:blip r:embed="rId3"/>
          <a:stretch>
            <a:fillRect/>
          </a:stretch>
        </p:blipFill>
        <p:spPr>
          <a:xfrm>
            <a:off x="4648200" y="1600200"/>
            <a:ext cx="2971800" cy="335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descr="Greatful.jpg"/>
          <p:cNvPicPr>
            <a:picLocks noChangeAspect="1"/>
          </p:cNvPicPr>
          <p:nvPr/>
        </p:nvPicPr>
        <p:blipFill>
          <a:blip r:embed="rId4"/>
          <a:stretch>
            <a:fillRect/>
          </a:stretch>
        </p:blipFill>
        <p:spPr>
          <a:xfrm>
            <a:off x="2057401" y="1828800"/>
            <a:ext cx="2505075" cy="3124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strok.jpg"/>
          <p:cNvPicPr>
            <a:picLocks noChangeAspect="1"/>
          </p:cNvPicPr>
          <p:nvPr/>
        </p:nvPicPr>
        <p:blipFill>
          <a:blip r:embed="rId5"/>
          <a:stretch>
            <a:fillRect/>
          </a:stretch>
        </p:blipFill>
        <p:spPr>
          <a:xfrm>
            <a:off x="7772400" y="1828800"/>
            <a:ext cx="2514600" cy="3124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2286000" y="5486400"/>
            <a:ext cx="7467600" cy="523220"/>
          </a:xfrm>
          <a:prstGeom prst="rect">
            <a:avLst/>
          </a:prstGeom>
          <a:solidFill>
            <a:schemeClr val="accent6">
              <a:lumMod val="40000"/>
              <a:lumOff val="60000"/>
            </a:schemeClr>
          </a:solidFill>
          <a:ln w="3175">
            <a:solidFill>
              <a:schemeClr val="tx1"/>
            </a:solidFill>
          </a:ln>
        </p:spPr>
        <p:txBody>
          <a:bodyPr wrap="square" rtlCol="0">
            <a:spAutoFit/>
          </a:bodyPr>
          <a:lstStyle/>
          <a:p>
            <a:pPr algn="ctr"/>
            <a:r>
              <a:rPr lang="en-US" sz="2800" b="1" dirty="0">
                <a:latin typeface="Times New Roman" pitchFamily="18" charset="0"/>
                <a:cs typeface="Times New Roman" pitchFamily="18" charset="0"/>
              </a:rPr>
              <a:t>Do you know what about the pictures ?</a:t>
            </a:r>
            <a:endParaRPr lang="en-US" sz="2800" b="1" dirty="0">
              <a:latin typeface="Times New Roman" pitchFamily="18" charset="0"/>
              <a:cs typeface="Times New Roman" pitchFamily="18" charset="0"/>
            </a:endParaRPr>
          </a:p>
        </p:txBody>
      </p:sp>
      <p:sp>
        <p:nvSpPr>
          <p:cNvPr id="7" name="TextBox 6"/>
          <p:cNvSpPr txBox="1"/>
          <p:nvPr/>
        </p:nvSpPr>
        <p:spPr>
          <a:xfrm>
            <a:off x="2286000" y="5486400"/>
            <a:ext cx="7467600" cy="523220"/>
          </a:xfrm>
          <a:prstGeom prst="rect">
            <a:avLst/>
          </a:prstGeom>
          <a:solidFill>
            <a:schemeClr val="accent3">
              <a:lumMod val="40000"/>
              <a:lumOff val="60000"/>
            </a:schemeClr>
          </a:solidFill>
          <a:ln w="3175">
            <a:solidFill>
              <a:schemeClr val="tx1"/>
            </a:solidFill>
          </a:ln>
        </p:spPr>
        <p:txBody>
          <a:bodyPr wrap="square" rtlCol="0">
            <a:spAutoFit/>
          </a:bodyPr>
          <a:lstStyle/>
          <a:p>
            <a:pPr algn="ctr"/>
            <a:r>
              <a:rPr lang="en-US" sz="2800" b="1" dirty="0">
                <a:latin typeface="Times New Roman" pitchFamily="18" charset="0"/>
                <a:cs typeface="Times New Roman" pitchFamily="18" charset="0"/>
              </a:rPr>
              <a:t>S: Sir, These are fables by Aesop.</a:t>
            </a:r>
            <a:endParaRPr lang="en-US" sz="2800" b="1" dirty="0">
              <a:latin typeface="Times New Roman" pitchFamily="18" charset="0"/>
              <a:cs typeface="Times New Roman" pitchFamily="18" charset="0"/>
            </a:endParaRPr>
          </a:p>
        </p:txBody>
      </p:sp>
      <p:sp>
        <p:nvSpPr>
          <p:cNvPr id="8" name="Rectangle 7"/>
          <p:cNvSpPr/>
          <p:nvPr/>
        </p:nvSpPr>
        <p:spPr>
          <a:xfrm>
            <a:off x="152400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4108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2000" fill="hold"/>
                                        <p:tgtEl>
                                          <p:spTgt spid="4"/>
                                        </p:tgtEl>
                                        <p:attrNameLst>
                                          <p:attrName>ppt_x</p:attrName>
                                        </p:attrNameLst>
                                      </p:cBhvr>
                                      <p:tavLst>
                                        <p:tav tm="0">
                                          <p:val>
                                            <p:strVal val="0-#ppt_w/2"/>
                                          </p:val>
                                        </p:tav>
                                        <p:tav tm="100000">
                                          <p:val>
                                            <p:strVal val="#ppt_x"/>
                                          </p:val>
                                        </p:tav>
                                      </p:tavLst>
                                    </p:anim>
                                    <p:anim calcmode="lin" valueType="num">
                                      <p:cBhvr additive="base">
                                        <p:cTn id="14" dur="2000" fill="hold"/>
                                        <p:tgtEl>
                                          <p:spTgt spid="4"/>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2000" fill="hold"/>
                                        <p:tgtEl>
                                          <p:spTgt spid="5"/>
                                        </p:tgtEl>
                                        <p:attrNameLst>
                                          <p:attrName>ppt_x</p:attrName>
                                        </p:attrNameLst>
                                      </p:cBhvr>
                                      <p:tavLst>
                                        <p:tav tm="0">
                                          <p:val>
                                            <p:strVal val="1+#ppt_w/2"/>
                                          </p:val>
                                        </p:tav>
                                        <p:tav tm="100000">
                                          <p:val>
                                            <p:strVal val="#ppt_x"/>
                                          </p:val>
                                        </p:tav>
                                      </p:tavLst>
                                    </p:anim>
                                    <p:anim calcmode="lin" valueType="num">
                                      <p:cBhvr additive="base">
                                        <p:cTn id="18" dur="2000" fill="hold"/>
                                        <p:tgtEl>
                                          <p:spTgt spid="5"/>
                                        </p:tgtEl>
                                        <p:attrNameLst>
                                          <p:attrName>ppt_y</p:attrName>
                                        </p:attrNameLst>
                                      </p:cBhvr>
                                      <p:tavLst>
                                        <p:tav tm="0">
                                          <p:val>
                                            <p:strVal val="#ppt_y"/>
                                          </p:val>
                                        </p:tav>
                                        <p:tav tm="100000">
                                          <p:val>
                                            <p:strVal val="#ppt_y"/>
                                          </p:val>
                                        </p:tav>
                                      </p:tavLst>
                                    </p:anim>
                                  </p:childTnLst>
                                </p:cTn>
                              </p:par>
                              <p:par>
                                <p:cTn id="19" presetID="2" presetClass="entr" presetSubtype="1"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1000" fill="hold"/>
                                        <p:tgtEl>
                                          <p:spTgt spid="3"/>
                                        </p:tgtEl>
                                        <p:attrNameLst>
                                          <p:attrName>ppt_x</p:attrName>
                                        </p:attrNameLst>
                                      </p:cBhvr>
                                      <p:tavLst>
                                        <p:tav tm="0">
                                          <p:val>
                                            <p:strVal val="#ppt_x"/>
                                          </p:val>
                                        </p:tav>
                                        <p:tav tm="100000">
                                          <p:val>
                                            <p:strVal val="#ppt_x"/>
                                          </p:val>
                                        </p:tav>
                                      </p:tavLst>
                                    </p:anim>
                                    <p:anim calcmode="lin" valueType="num">
                                      <p:cBhvr additive="base">
                                        <p:cTn id="22"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2000" fill="hold"/>
                                        <p:tgtEl>
                                          <p:spTgt spid="6"/>
                                        </p:tgtEl>
                                        <p:attrNameLst>
                                          <p:attrName>ppt_x</p:attrName>
                                        </p:attrNameLst>
                                      </p:cBhvr>
                                      <p:tavLst>
                                        <p:tav tm="0">
                                          <p:val>
                                            <p:strVal val="0-#ppt_w/2"/>
                                          </p:val>
                                        </p:tav>
                                        <p:tav tm="100000">
                                          <p:val>
                                            <p:strVal val="#ppt_x"/>
                                          </p:val>
                                        </p:tav>
                                      </p:tavLst>
                                    </p:anim>
                                    <p:anim calcmode="lin" valueType="num">
                                      <p:cBhvr additive="base">
                                        <p:cTn id="28"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1+#ppt_w/2"/>
                                          </p:val>
                                        </p:tav>
                                        <p:tav tm="100000">
                                          <p:val>
                                            <p:strVal val="#ppt_x"/>
                                          </p:val>
                                        </p:tav>
                                      </p:tavLst>
                                    </p:anim>
                                    <p:anim calcmode="lin" valueType="num">
                                      <p:cBhvr additive="base">
                                        <p:cTn id="3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924300" y="533400"/>
            <a:ext cx="4343400" cy="1066800"/>
          </a:xfrm>
          <a:prstGeom prst="rect">
            <a:avLst/>
          </a:prstGeom>
          <a:noFill/>
          <a:ln w="31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70C0"/>
                </a:solidFill>
                <a:latin typeface="Elephant" pitchFamily="18" charset="0"/>
                <a:cs typeface="Times New Roman" pitchFamily="18" charset="0"/>
              </a:rPr>
              <a:t>Today`s topic</a:t>
            </a:r>
            <a:endParaRPr lang="en-US" sz="2800" dirty="0">
              <a:solidFill>
                <a:srgbClr val="0070C0"/>
              </a:solidFill>
              <a:latin typeface="Elephant" pitchFamily="18" charset="0"/>
              <a:cs typeface="Times New Roman" pitchFamily="18" charset="0"/>
            </a:endParaRPr>
          </a:p>
        </p:txBody>
      </p:sp>
      <p:sp>
        <p:nvSpPr>
          <p:cNvPr id="14" name="TextBox 13"/>
          <p:cNvSpPr txBox="1"/>
          <p:nvPr/>
        </p:nvSpPr>
        <p:spPr>
          <a:xfrm>
            <a:off x="3162300" y="5486401"/>
            <a:ext cx="6019799" cy="769441"/>
          </a:xfrm>
          <a:prstGeom prst="rect">
            <a:avLst/>
          </a:prstGeom>
          <a:solidFill>
            <a:schemeClr val="accent5">
              <a:lumMod val="60000"/>
              <a:lumOff val="40000"/>
            </a:schemeClr>
          </a:solidFill>
          <a:ln w="38100">
            <a:solidFill>
              <a:schemeClr val="tx1"/>
            </a:solidFill>
          </a:ln>
        </p:spPr>
        <p:txBody>
          <a:bodyPr wrap="square" rtlCol="0">
            <a:spAutoFit/>
          </a:bodyPr>
          <a:lstStyle/>
          <a:p>
            <a:pPr algn="ctr"/>
            <a:r>
              <a:rPr lang="en-US" sz="4400" dirty="0">
                <a:latin typeface="Elephant" pitchFamily="18" charset="0"/>
              </a:rPr>
              <a:t>Aesop`s fable.</a:t>
            </a:r>
            <a:endParaRPr lang="en-US" sz="4400" dirty="0">
              <a:latin typeface="Elephant" pitchFamily="18" charset="0"/>
            </a:endParaRPr>
          </a:p>
        </p:txBody>
      </p:sp>
      <p:pic>
        <p:nvPicPr>
          <p:cNvPr id="5" name="Picture 4" descr="try1.jpg"/>
          <p:cNvPicPr>
            <a:picLocks noChangeAspect="1"/>
          </p:cNvPicPr>
          <p:nvPr/>
        </p:nvPicPr>
        <p:blipFill>
          <a:blip r:embed="rId3"/>
          <a:stretch>
            <a:fillRect/>
          </a:stretch>
        </p:blipFill>
        <p:spPr>
          <a:xfrm>
            <a:off x="3810001" y="1828800"/>
            <a:ext cx="4724399" cy="3429000"/>
          </a:xfrm>
          <a:prstGeom prst="rect">
            <a:avLst/>
          </a:prstGeom>
          <a:ln w="38100">
            <a:solidFill>
              <a:schemeClr val="tx1"/>
            </a:solidFill>
          </a:ln>
        </p:spPr>
      </p:pic>
      <p:sp>
        <p:nvSpPr>
          <p:cNvPr id="6" name="Rectangle 5"/>
          <p:cNvSpPr/>
          <p:nvPr/>
        </p:nvSpPr>
        <p:spPr>
          <a:xfrm>
            <a:off x="152400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453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2000" fill="hold"/>
                                        <p:tgtEl>
                                          <p:spTgt spid="14"/>
                                        </p:tgtEl>
                                        <p:attrNameLst>
                                          <p:attrName>ppt_x</p:attrName>
                                        </p:attrNameLst>
                                      </p:cBhvr>
                                      <p:tavLst>
                                        <p:tav tm="0">
                                          <p:val>
                                            <p:strVal val="1+#ppt_w/2"/>
                                          </p:val>
                                        </p:tav>
                                        <p:tav tm="100000">
                                          <p:val>
                                            <p:strVal val="#ppt_x"/>
                                          </p:val>
                                        </p:tav>
                                      </p:tavLst>
                                    </p:anim>
                                    <p:anim calcmode="lin" valueType="num">
                                      <p:cBhvr additive="base">
                                        <p:cTn id="14" dur="2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3352800" y="685800"/>
            <a:ext cx="5638800" cy="762000"/>
          </a:xfrm>
          <a:prstGeom prst="round2DiagRect">
            <a:avLst/>
          </a:prstGeom>
          <a:solidFill>
            <a:schemeClr val="accent3">
              <a:lumMod val="40000"/>
              <a:lumOff val="60000"/>
            </a:schemeClr>
          </a:solidFill>
          <a:ln w="3175">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Times New Roman" pitchFamily="18" charset="0"/>
                <a:cs typeface="Times New Roman" pitchFamily="18" charset="0"/>
              </a:rPr>
              <a:t>Learning  outcomes</a:t>
            </a:r>
            <a:endParaRPr lang="en-US" sz="3600" b="1" dirty="0">
              <a:solidFill>
                <a:srgbClr val="002060"/>
              </a:solidFill>
              <a:latin typeface="Times New Roman" pitchFamily="18" charset="0"/>
              <a:cs typeface="Times New Roman" pitchFamily="18" charset="0"/>
            </a:endParaRPr>
          </a:p>
        </p:txBody>
      </p:sp>
      <p:sp>
        <p:nvSpPr>
          <p:cNvPr id="3" name="Rounded Rectangle 2"/>
          <p:cNvSpPr/>
          <p:nvPr/>
        </p:nvSpPr>
        <p:spPr>
          <a:xfrm>
            <a:off x="2667000" y="1905000"/>
            <a:ext cx="7010400" cy="3962400"/>
          </a:xfrm>
          <a:prstGeom prst="roundRect">
            <a:avLst/>
          </a:prstGeom>
          <a:solidFill>
            <a:schemeClr val="accent3">
              <a:lumMod val="60000"/>
              <a:lumOff val="40000"/>
            </a:schemeClr>
          </a:solidFill>
          <a:ln w="3175">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002060"/>
                </a:solidFill>
                <a:latin typeface="Times New Roman" pitchFamily="18" charset="0"/>
                <a:cs typeface="Times New Roman" pitchFamily="18" charset="0"/>
              </a:rPr>
              <a:t>After completing this lesson, students will be  able to-</a:t>
            </a:r>
          </a:p>
          <a:p>
            <a:endParaRPr lang="en-US" sz="2400" b="1" dirty="0">
              <a:solidFill>
                <a:srgbClr val="002060"/>
              </a:solidFill>
              <a:latin typeface="Times New Roman" pitchFamily="18" charset="0"/>
              <a:cs typeface="Times New Roman" pitchFamily="18" charset="0"/>
            </a:endParaRPr>
          </a:p>
          <a:p>
            <a:pPr>
              <a:buFont typeface="Wingdings" pitchFamily="2" charset="2"/>
              <a:buChar char="Ø"/>
            </a:pPr>
            <a:r>
              <a:rPr lang="en-US" sz="2400" b="1" dirty="0">
                <a:solidFill>
                  <a:srgbClr val="002060"/>
                </a:solidFill>
                <a:latin typeface="Times New Roman" pitchFamily="18" charset="0"/>
                <a:cs typeface="Times New Roman" pitchFamily="18" charset="0"/>
              </a:rPr>
              <a:t> read and understand texts</a:t>
            </a:r>
          </a:p>
          <a:p>
            <a:pPr>
              <a:buFont typeface="Wingdings" pitchFamily="2" charset="2"/>
              <a:buChar char="Ø"/>
            </a:pPr>
            <a:r>
              <a:rPr lang="en-US" sz="2400" b="1" dirty="0">
                <a:solidFill>
                  <a:srgbClr val="002060"/>
                </a:solidFill>
                <a:latin typeface="Times New Roman" pitchFamily="18" charset="0"/>
                <a:cs typeface="Times New Roman" pitchFamily="18" charset="0"/>
              </a:rPr>
              <a:t> infer meaning from context </a:t>
            </a:r>
          </a:p>
          <a:p>
            <a:pPr>
              <a:buFont typeface="Wingdings" pitchFamily="2" charset="2"/>
              <a:buChar char="Ø"/>
            </a:pPr>
            <a:r>
              <a:rPr lang="en-US" sz="2400" b="1" dirty="0">
                <a:solidFill>
                  <a:srgbClr val="002060"/>
                </a:solidFill>
                <a:latin typeface="Times New Roman" pitchFamily="18" charset="0"/>
                <a:cs typeface="Times New Roman" pitchFamily="18" charset="0"/>
              </a:rPr>
              <a:t>ask and answer questions</a:t>
            </a:r>
          </a:p>
          <a:p>
            <a:pPr>
              <a:buFont typeface="Wingdings" pitchFamily="2" charset="2"/>
              <a:buChar char="Ø"/>
            </a:pPr>
            <a:r>
              <a:rPr lang="en-US" sz="2400" b="1" dirty="0">
                <a:solidFill>
                  <a:srgbClr val="002060"/>
                </a:solidFill>
                <a:latin typeface="Times New Roman" pitchFamily="18" charset="0"/>
                <a:cs typeface="Times New Roman" pitchFamily="18" charset="0"/>
              </a:rPr>
              <a:t>Write answers to questions.</a:t>
            </a:r>
            <a:endParaRPr lang="en-US" sz="2400" b="1" dirty="0">
              <a:solidFill>
                <a:srgbClr val="002060"/>
              </a:solidFill>
              <a:latin typeface="Times New Roman" pitchFamily="18" charset="0"/>
              <a:cs typeface="Times New Roman" pitchFamily="18" charset="0"/>
            </a:endParaRPr>
          </a:p>
        </p:txBody>
      </p:sp>
      <p:sp>
        <p:nvSpPr>
          <p:cNvPr id="4" name="Rectangle 3"/>
          <p:cNvSpPr/>
          <p:nvPr/>
        </p:nvSpPr>
        <p:spPr>
          <a:xfrm>
            <a:off x="152400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0709943"/>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3400" y="457201"/>
            <a:ext cx="4038600" cy="646331"/>
          </a:xfrm>
          <a:prstGeom prst="rect">
            <a:avLst/>
          </a:prstGeom>
          <a:solidFill>
            <a:schemeClr val="accent3">
              <a:lumMod val="40000"/>
              <a:lumOff val="60000"/>
            </a:schemeClr>
          </a:solidFill>
          <a:ln w="3175">
            <a:solidFill>
              <a:schemeClr val="tx1"/>
            </a:solidFill>
          </a:ln>
        </p:spPr>
        <p:txBody>
          <a:bodyPr wrap="square" rtlCol="0">
            <a:spAutoFit/>
          </a:bodyPr>
          <a:lstStyle/>
          <a:p>
            <a:pPr algn="ctr"/>
            <a:r>
              <a:rPr lang="en-US" sz="3600" b="1" dirty="0"/>
              <a:t>Section - A</a:t>
            </a:r>
            <a:endParaRPr lang="en-US" sz="3600" b="1" dirty="0"/>
          </a:p>
        </p:txBody>
      </p:sp>
      <p:sp>
        <p:nvSpPr>
          <p:cNvPr id="3" name="TextBox 2"/>
          <p:cNvSpPr txBox="1"/>
          <p:nvPr/>
        </p:nvSpPr>
        <p:spPr>
          <a:xfrm>
            <a:off x="2514601" y="1431668"/>
            <a:ext cx="7423245" cy="954107"/>
          </a:xfrm>
          <a:prstGeom prst="rect">
            <a:avLst/>
          </a:prstGeom>
          <a:solidFill>
            <a:schemeClr val="accent5">
              <a:lumMod val="20000"/>
              <a:lumOff val="80000"/>
            </a:schemeClr>
          </a:solidFill>
          <a:ln w="3175">
            <a:solidFill>
              <a:schemeClr val="tx1"/>
            </a:solidFill>
          </a:ln>
        </p:spPr>
        <p:txBody>
          <a:bodyPr wrap="square" rtlCol="0">
            <a:spAutoFit/>
          </a:bodyPr>
          <a:lstStyle/>
          <a:p>
            <a:pPr algn="ctr"/>
            <a:r>
              <a:rPr lang="en-US" sz="2800" b="1" dirty="0"/>
              <a:t>Go to the text – Read the introduction first and </a:t>
            </a:r>
          </a:p>
          <a:p>
            <a:pPr algn="ctr"/>
            <a:r>
              <a:rPr lang="en-US" sz="2800" b="1" dirty="0"/>
              <a:t>then the story below.</a:t>
            </a:r>
            <a:endParaRPr lang="en-US" sz="2800" b="1" dirty="0"/>
          </a:p>
        </p:txBody>
      </p:sp>
      <p:pic>
        <p:nvPicPr>
          <p:cNvPr id="4" name="Picture 3"/>
          <p:cNvPicPr>
            <a:picLocks noChangeAspect="1"/>
          </p:cNvPicPr>
          <p:nvPr/>
        </p:nvPicPr>
        <p:blipFill rotWithShape="1">
          <a:blip r:embed="rId3"/>
          <a:srcRect l="17962" t="11765" r="7427" b="11765"/>
          <a:stretch/>
        </p:blipFill>
        <p:spPr>
          <a:xfrm>
            <a:off x="4191000" y="2819400"/>
            <a:ext cx="4114800" cy="2971800"/>
          </a:xfrm>
          <a:prstGeom prst="rect">
            <a:avLst/>
          </a:prstGeom>
          <a:ln w="3175">
            <a:solidFill>
              <a:schemeClr val="tx1"/>
            </a:solidFill>
          </a:ln>
        </p:spPr>
      </p:pic>
      <p:sp>
        <p:nvSpPr>
          <p:cNvPr id="5" name="Rectangle 4"/>
          <p:cNvSpPr/>
          <p:nvPr/>
        </p:nvSpPr>
        <p:spPr>
          <a:xfrm>
            <a:off x="152400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283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4)">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895475" y="4567536"/>
            <a:ext cx="8401050" cy="461665"/>
          </a:xfrm>
          <a:prstGeom prst="rect">
            <a:avLst/>
          </a:prstGeom>
          <a:solidFill>
            <a:schemeClr val="accent6">
              <a:lumMod val="40000"/>
              <a:lumOff val="60000"/>
            </a:schemeClr>
          </a:solidFill>
          <a:ln w="3175">
            <a:solidFill>
              <a:schemeClr val="tx1"/>
            </a:solidFill>
          </a:ln>
        </p:spPr>
        <p:txBody>
          <a:bodyPr wrap="square" rtlCol="0">
            <a:spAutoFit/>
          </a:bodyPr>
          <a:lstStyle/>
          <a:p>
            <a:r>
              <a:rPr lang="en-US" sz="2400" b="1" dirty="0">
                <a:latin typeface="Times New Roman" pitchFamily="18" charset="0"/>
                <a:cs typeface="Times New Roman" pitchFamily="18" charset="0"/>
              </a:rPr>
              <a:t>Try to say the meaning and  make sentence of  following word :</a:t>
            </a:r>
            <a:endParaRPr lang="en-US" sz="2400" b="1" dirty="0">
              <a:latin typeface="Times New Roman" pitchFamily="18" charset="0"/>
              <a:cs typeface="Times New Roman" pitchFamily="18" charset="0"/>
            </a:endParaRPr>
          </a:p>
        </p:txBody>
      </p:sp>
      <p:sp>
        <p:nvSpPr>
          <p:cNvPr id="12" name="TextBox 11"/>
          <p:cNvSpPr txBox="1"/>
          <p:nvPr/>
        </p:nvSpPr>
        <p:spPr>
          <a:xfrm>
            <a:off x="6192253" y="5695173"/>
            <a:ext cx="1600200" cy="646331"/>
          </a:xfrm>
          <a:prstGeom prst="rect">
            <a:avLst/>
          </a:prstGeom>
          <a:solidFill>
            <a:schemeClr val="accent5">
              <a:lumMod val="40000"/>
              <a:lumOff val="60000"/>
            </a:schemeClr>
          </a:solidFill>
          <a:ln w="3175">
            <a:solidFill>
              <a:schemeClr val="tx1"/>
            </a:solidFill>
          </a:ln>
        </p:spPr>
        <p:txBody>
          <a:bodyPr wrap="square" rtlCol="0">
            <a:spAutoFit/>
          </a:bodyPr>
          <a:lstStyle/>
          <a:p>
            <a:pPr algn="ctr"/>
            <a:r>
              <a:rPr lang="en-US" sz="3600" b="1" dirty="0">
                <a:latin typeface="+mj-lt"/>
                <a:cs typeface="Times New Roman" pitchFamily="18" charset="0"/>
              </a:rPr>
              <a:t>Bale </a:t>
            </a:r>
            <a:endParaRPr lang="en-US" sz="3600" b="1" dirty="0">
              <a:latin typeface="+mj-lt"/>
              <a:cs typeface="Times New Roman" pitchFamily="18" charset="0"/>
            </a:endParaRPr>
          </a:p>
        </p:txBody>
      </p:sp>
      <p:pic>
        <p:nvPicPr>
          <p:cNvPr id="13" name="Picture 12" descr="bandle.jpg"/>
          <p:cNvPicPr>
            <a:picLocks noChangeAspect="1"/>
          </p:cNvPicPr>
          <p:nvPr/>
        </p:nvPicPr>
        <p:blipFill>
          <a:blip r:embed="rId3"/>
          <a:stretch>
            <a:fillRect/>
          </a:stretch>
        </p:blipFill>
        <p:spPr>
          <a:xfrm>
            <a:off x="4379494" y="1593576"/>
            <a:ext cx="3733800" cy="2743200"/>
          </a:xfrm>
          <a:prstGeom prst="rect">
            <a:avLst/>
          </a:prstGeom>
        </p:spPr>
      </p:pic>
      <p:sp>
        <p:nvSpPr>
          <p:cNvPr id="2" name="TextBox 1"/>
          <p:cNvSpPr txBox="1"/>
          <p:nvPr/>
        </p:nvSpPr>
        <p:spPr>
          <a:xfrm>
            <a:off x="5293894" y="528141"/>
            <a:ext cx="1905000" cy="707886"/>
          </a:xfrm>
          <a:prstGeom prst="rect">
            <a:avLst/>
          </a:prstGeom>
          <a:noFill/>
          <a:ln w="3175">
            <a:noFill/>
          </a:ln>
        </p:spPr>
        <p:txBody>
          <a:bodyPr wrap="square" rtlCol="0">
            <a:prstTxWarp prst="textChevronInverted">
              <a:avLst/>
            </a:prstTxWarp>
            <a:spAutoFit/>
          </a:bodyPr>
          <a:lstStyle/>
          <a:p>
            <a:pPr algn="ctr"/>
            <a:r>
              <a:rPr lang="en-US" sz="4000" b="1" dirty="0">
                <a:effectLst>
                  <a:glow rad="63500">
                    <a:schemeClr val="accent2">
                      <a:satMod val="175000"/>
                      <a:alpha val="40000"/>
                    </a:schemeClr>
                  </a:glow>
                </a:effectLst>
              </a:rPr>
              <a:t>Bundle</a:t>
            </a:r>
            <a:endParaRPr lang="en-US" sz="4000" b="1" dirty="0">
              <a:effectLst>
                <a:glow rad="63500">
                  <a:schemeClr val="accent2">
                    <a:satMod val="175000"/>
                    <a:alpha val="40000"/>
                  </a:schemeClr>
                </a:glow>
              </a:effectLst>
            </a:endParaRPr>
          </a:p>
        </p:txBody>
      </p:sp>
      <p:sp>
        <p:nvSpPr>
          <p:cNvPr id="3" name="TextBox 2"/>
          <p:cNvSpPr txBox="1"/>
          <p:nvPr/>
        </p:nvSpPr>
        <p:spPr>
          <a:xfrm>
            <a:off x="3660537" y="4383649"/>
            <a:ext cx="6080029" cy="954107"/>
          </a:xfrm>
          <a:prstGeom prst="rect">
            <a:avLst/>
          </a:prstGeom>
          <a:solidFill>
            <a:schemeClr val="accent3">
              <a:lumMod val="60000"/>
              <a:lumOff val="40000"/>
            </a:schemeClr>
          </a:solidFill>
          <a:ln w="3175">
            <a:solidFill>
              <a:schemeClr val="tx1"/>
            </a:solidFill>
          </a:ln>
        </p:spPr>
        <p:txBody>
          <a:bodyPr wrap="square" rtlCol="0">
            <a:spAutoFit/>
          </a:bodyPr>
          <a:lstStyle/>
          <a:p>
            <a:pPr algn="ctr"/>
            <a:r>
              <a:rPr lang="en-US" sz="2800" b="1" dirty="0"/>
              <a:t>The wise </a:t>
            </a:r>
            <a:r>
              <a:rPr lang="en-US" sz="2800" b="1" dirty="0" err="1"/>
              <a:t>farmar`s</a:t>
            </a:r>
            <a:r>
              <a:rPr lang="en-US" sz="2800" b="1" dirty="0"/>
              <a:t> sons could not break the bundle.</a:t>
            </a:r>
            <a:endParaRPr lang="en-US" sz="2800" b="1" dirty="0"/>
          </a:p>
        </p:txBody>
      </p:sp>
      <p:sp>
        <p:nvSpPr>
          <p:cNvPr id="8" name="Rectangle 7"/>
          <p:cNvSpPr/>
          <p:nvPr/>
        </p:nvSpPr>
        <p:spPr>
          <a:xfrm>
            <a:off x="152400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2132597" y="528142"/>
            <a:ext cx="1638300" cy="1436179"/>
            <a:chOff x="628650" y="762000"/>
            <a:chExt cx="1600200" cy="1368615"/>
          </a:xfrm>
        </p:grpSpPr>
        <p:sp>
          <p:nvSpPr>
            <p:cNvPr id="14" name="Rectangle 13"/>
            <p:cNvSpPr/>
            <p:nvPr/>
          </p:nvSpPr>
          <p:spPr>
            <a:xfrm>
              <a:off x="838200" y="762000"/>
              <a:ext cx="1219200" cy="1066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Key word</a:t>
              </a:r>
              <a:endParaRPr lang="en-US" b="1" dirty="0"/>
            </a:p>
          </p:txBody>
        </p:sp>
      </p:grpSp>
      <p:sp>
        <p:nvSpPr>
          <p:cNvPr id="16" name="Rounded Rectangle 15"/>
          <p:cNvSpPr/>
          <p:nvPr/>
        </p:nvSpPr>
        <p:spPr>
          <a:xfrm>
            <a:off x="4415589" y="5588977"/>
            <a:ext cx="1447800" cy="858721"/>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Meaning</a:t>
            </a:r>
          </a:p>
          <a:p>
            <a:pPr algn="ctr"/>
            <a:r>
              <a:rPr lang="en-US" sz="1400" b="1" dirty="0">
                <a:solidFill>
                  <a:srgbClr val="FFFF00"/>
                </a:solidFill>
              </a:rPr>
              <a:t>(Click here)</a:t>
            </a:r>
            <a:endParaRPr lang="en-US" sz="1400" b="1" dirty="0">
              <a:solidFill>
                <a:srgbClr val="FFFF00"/>
              </a:solidFill>
            </a:endParaRPr>
          </a:p>
        </p:txBody>
      </p:sp>
    </p:spTree>
    <p:extLst>
      <p:ext uri="{BB962C8B-B14F-4D97-AF65-F5344CB8AC3E}">
        <p14:creationId xmlns:p14="http://schemas.microsoft.com/office/powerpoint/2010/main" val="160227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4)">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heel(4)">
                                      <p:cBhvr>
                                        <p:cTn id="18" dur="2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animEffect transition="in" filter="fade">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6"/>
                    </p:tgtEl>
                  </p:cond>
                </p:stCondLst>
                <p:endSync evt="end" delay="0">
                  <p:rtn val="all"/>
                </p:endSync>
                <p:childTnLst>
                  <p:par>
                    <p:cTn id="38" fill="hold">
                      <p:stCondLst>
                        <p:cond delay="0"/>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6"/>
                  </p:tgtEl>
                </p:cond>
              </p:nextCondLst>
            </p:seq>
          </p:childTnLst>
        </p:cTn>
      </p:par>
    </p:tnLst>
    <p:bldLst>
      <p:bldP spid="11" grpId="0" animBg="1"/>
      <p:bldP spid="12" grpId="0" animBg="1"/>
      <p:bldP spid="2" grpId="0"/>
      <p:bldP spid="3"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try1.jpg"/>
          <p:cNvPicPr>
            <a:picLocks noChangeAspect="1"/>
          </p:cNvPicPr>
          <p:nvPr/>
        </p:nvPicPr>
        <p:blipFill>
          <a:blip r:embed="rId3"/>
          <a:stretch>
            <a:fillRect/>
          </a:stretch>
        </p:blipFill>
        <p:spPr>
          <a:xfrm>
            <a:off x="4648200" y="1701899"/>
            <a:ext cx="3352800" cy="2500195"/>
          </a:xfrm>
          <a:prstGeom prst="rect">
            <a:avLst/>
          </a:prstGeom>
          <a:ln w="381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0" name="TextBox 9"/>
          <p:cNvSpPr txBox="1"/>
          <p:nvPr/>
        </p:nvSpPr>
        <p:spPr>
          <a:xfrm>
            <a:off x="2971800" y="4482534"/>
            <a:ext cx="6705600" cy="523220"/>
          </a:xfrm>
          <a:prstGeom prst="rect">
            <a:avLst/>
          </a:prstGeom>
          <a:solidFill>
            <a:schemeClr val="accent3">
              <a:lumMod val="60000"/>
              <a:lumOff val="40000"/>
            </a:schemeClr>
          </a:solidFill>
          <a:ln w="3175">
            <a:solidFill>
              <a:schemeClr val="tx1"/>
            </a:solidFill>
          </a:ln>
        </p:spPr>
        <p:txBody>
          <a:bodyPr wrap="square" rtlCol="0">
            <a:spAutoFit/>
          </a:bodyPr>
          <a:lstStyle/>
          <a:p>
            <a:pPr algn="ctr"/>
            <a:r>
              <a:rPr lang="en-US" sz="2800" b="1" dirty="0">
                <a:latin typeface="Times New Roman" pitchFamily="18" charset="0"/>
                <a:cs typeface="Times New Roman" pitchFamily="18" charset="0"/>
              </a:rPr>
              <a:t>They could not break the bundle</a:t>
            </a:r>
            <a:endParaRPr lang="en-US" sz="2800" b="1" dirty="0">
              <a:latin typeface="Times New Roman" pitchFamily="18" charset="0"/>
              <a:cs typeface="Times New Roman" pitchFamily="18" charset="0"/>
            </a:endParaRPr>
          </a:p>
        </p:txBody>
      </p:sp>
      <p:sp>
        <p:nvSpPr>
          <p:cNvPr id="2" name="TextBox 1"/>
          <p:cNvSpPr txBox="1"/>
          <p:nvPr/>
        </p:nvSpPr>
        <p:spPr>
          <a:xfrm>
            <a:off x="5029200" y="533400"/>
            <a:ext cx="2819400" cy="969974"/>
          </a:xfrm>
          <a:prstGeom prst="rect">
            <a:avLst/>
          </a:prstGeom>
          <a:noFill/>
          <a:ln w="3175">
            <a:noFill/>
          </a:ln>
        </p:spPr>
        <p:txBody>
          <a:bodyPr wrap="square" rtlCol="0">
            <a:prstTxWarp prst="textWave1">
              <a:avLst/>
            </a:prstTxWarp>
            <a:spAutoFit/>
          </a:bodyPr>
          <a:lstStyle/>
          <a:p>
            <a:pPr algn="ctr"/>
            <a:r>
              <a:rPr lang="en-US" sz="4000" b="1" dirty="0">
                <a:effectLst>
                  <a:glow rad="63500">
                    <a:schemeClr val="accent3">
                      <a:satMod val="175000"/>
                      <a:alpha val="40000"/>
                    </a:schemeClr>
                  </a:glow>
                </a:effectLst>
                <a:latin typeface="Times New Roman" panose="02020603050405020304" pitchFamily="18" charset="0"/>
                <a:cs typeface="Times New Roman" panose="02020603050405020304" pitchFamily="18" charset="0"/>
              </a:rPr>
              <a:t>Break</a:t>
            </a:r>
            <a:endParaRPr lang="en-US" sz="4000" b="1" dirty="0">
              <a:effectLst>
                <a:glow rad="63500">
                  <a:schemeClr val="accent3">
                    <a:satMod val="175000"/>
                    <a:alpha val="40000"/>
                  </a:schemeClr>
                </a:glo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5363690" y="5657295"/>
            <a:ext cx="3333524" cy="584775"/>
          </a:xfrm>
          <a:prstGeom prst="rect">
            <a:avLst/>
          </a:prstGeom>
          <a:solidFill>
            <a:schemeClr val="accent5">
              <a:lumMod val="40000"/>
              <a:lumOff val="60000"/>
            </a:schemeClr>
          </a:solidFill>
          <a:ln w="3175">
            <a:solidFill>
              <a:schemeClr val="tx1"/>
            </a:solidFill>
          </a:ln>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Interruption</a:t>
            </a:r>
            <a:r>
              <a:rPr lang="en-US" sz="2400" b="1" dirty="0">
                <a:latin typeface="Times New Roman" panose="02020603050405020304" pitchFamily="18" charset="0"/>
                <a:cs typeface="Times New Roman" panose="02020603050405020304" pitchFamily="18" charset="0"/>
              </a:rPr>
              <a:t> / halt</a:t>
            </a:r>
            <a:endParaRPr lang="en-US" sz="24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903084" y="4406205"/>
            <a:ext cx="6934200" cy="523220"/>
          </a:xfrm>
          <a:prstGeom prst="rect">
            <a:avLst/>
          </a:prstGeom>
          <a:solidFill>
            <a:schemeClr val="accent5">
              <a:lumMod val="20000"/>
              <a:lumOff val="80000"/>
            </a:schemeClr>
          </a:solidFill>
          <a:ln w="3175">
            <a:solidFill>
              <a:schemeClr val="tx1"/>
            </a:solidFill>
          </a:ln>
        </p:spPr>
        <p:txBody>
          <a:bodyPr wrap="square" rtlCol="0">
            <a:spAutoFit/>
          </a:bodyPr>
          <a:lstStyle/>
          <a:p>
            <a:pPr algn="ctr"/>
            <a:r>
              <a:rPr lang="en-US" sz="2400" b="1" dirty="0"/>
              <a:t>Try to say the word meaning and </a:t>
            </a:r>
            <a:r>
              <a:rPr lang="en-US" sz="2800" b="1" dirty="0"/>
              <a:t>make</a:t>
            </a:r>
            <a:r>
              <a:rPr lang="en-US" sz="2400" b="1" dirty="0"/>
              <a:t> sentence.</a:t>
            </a:r>
            <a:endParaRPr lang="en-US" sz="2400" b="1" dirty="0"/>
          </a:p>
        </p:txBody>
      </p:sp>
      <p:sp>
        <p:nvSpPr>
          <p:cNvPr id="8" name="Rectangle 7"/>
          <p:cNvSpPr/>
          <p:nvPr/>
        </p:nvSpPr>
        <p:spPr>
          <a:xfrm>
            <a:off x="152400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2286000" y="697422"/>
            <a:ext cx="1638300" cy="1436179"/>
            <a:chOff x="628650" y="762000"/>
            <a:chExt cx="1600200" cy="1368615"/>
          </a:xfrm>
        </p:grpSpPr>
        <p:sp>
          <p:nvSpPr>
            <p:cNvPr id="11" name="Rectangle 10"/>
            <p:cNvSpPr/>
            <p:nvPr/>
          </p:nvSpPr>
          <p:spPr>
            <a:xfrm>
              <a:off x="838200" y="762000"/>
              <a:ext cx="1219200" cy="1066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Key word</a:t>
              </a:r>
              <a:endParaRPr lang="en-US" b="1" dirty="0"/>
            </a:p>
          </p:txBody>
        </p:sp>
      </p:grpSp>
      <p:sp>
        <p:nvSpPr>
          <p:cNvPr id="13" name="Rounded Rectangle 12"/>
          <p:cNvSpPr/>
          <p:nvPr/>
        </p:nvSpPr>
        <p:spPr>
          <a:xfrm>
            <a:off x="3553326" y="5393069"/>
            <a:ext cx="1447800" cy="1001286"/>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Meaning</a:t>
            </a:r>
          </a:p>
          <a:p>
            <a:pPr algn="ctr"/>
            <a:r>
              <a:rPr lang="en-US" sz="1400" b="1" dirty="0">
                <a:solidFill>
                  <a:srgbClr val="FFFF00"/>
                </a:solidFill>
              </a:rPr>
              <a:t>(Click here)</a:t>
            </a:r>
            <a:endParaRPr lang="en-US" sz="1400" b="1" dirty="0">
              <a:solidFill>
                <a:srgbClr val="FFFF00"/>
              </a:solidFill>
            </a:endParaRPr>
          </a:p>
        </p:txBody>
      </p:sp>
    </p:spTree>
    <p:extLst>
      <p:ext uri="{BB962C8B-B14F-4D97-AF65-F5344CB8AC3E}">
        <p14:creationId xmlns:p14="http://schemas.microsoft.com/office/powerpoint/2010/main" val="110858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4)">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heel(4)">
                                      <p:cBhvr>
                                        <p:cTn id="18" dur="2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p:cTn id="41" dur="500" fill="hold"/>
                                        <p:tgtEl>
                                          <p:spTgt spid="3"/>
                                        </p:tgtEl>
                                        <p:attrNameLst>
                                          <p:attrName>ppt_w</p:attrName>
                                        </p:attrNameLst>
                                      </p:cBhvr>
                                      <p:tavLst>
                                        <p:tav tm="0">
                                          <p:val>
                                            <p:fltVal val="0"/>
                                          </p:val>
                                        </p:tav>
                                        <p:tav tm="100000">
                                          <p:val>
                                            <p:strVal val="#ppt_w"/>
                                          </p:val>
                                        </p:tav>
                                      </p:tavLst>
                                    </p:anim>
                                    <p:anim calcmode="lin" valueType="num">
                                      <p:cBhvr>
                                        <p:cTn id="42"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3"/>
                  </p:tgtEl>
                </p:cond>
              </p:nextCondLst>
            </p:seq>
          </p:childTnLst>
        </p:cTn>
      </p:par>
    </p:tnLst>
    <p:bldLst>
      <p:bldP spid="10" grpId="0" animBg="1"/>
      <p:bldP spid="2" grpId="0"/>
      <p:bldP spid="3" grpId="0" animBg="1"/>
      <p:bldP spid="5" grpId="0" animBg="1"/>
      <p:bldP spid="13" grpId="0" animBg="1"/>
    </p:bld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18</TotalTime>
  <Words>1056</Words>
  <Application>Microsoft Office PowerPoint</Application>
  <PresentationFormat>Widescreen</PresentationFormat>
  <Paragraphs>134</Paragraphs>
  <Slides>21</Slides>
  <Notes>19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1" baseType="lpstr">
      <vt:lpstr>Calibri</vt:lpstr>
      <vt:lpstr>Century Gothic</vt:lpstr>
      <vt:lpstr>Elephant</vt:lpstr>
      <vt:lpstr>Impact</vt:lpstr>
      <vt:lpstr>Stencil</vt:lpstr>
      <vt:lpstr>Times New Roman</vt:lpstr>
      <vt:lpstr>Wingdings</vt:lpstr>
      <vt:lpstr>Wingdings 3</vt:lpstr>
      <vt:lpstr>Slice</vt:lpstr>
      <vt:lpstr>Package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PERSONAL</dc:creator>
  <cp:lastModifiedBy>PERSONAL</cp:lastModifiedBy>
  <cp:revision>3</cp:revision>
  <dcterms:created xsi:type="dcterms:W3CDTF">2019-12-09T02:12:20Z</dcterms:created>
  <dcterms:modified xsi:type="dcterms:W3CDTF">2019-12-09T02:31:08Z</dcterms:modified>
</cp:coreProperties>
</file>