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7" r:id="rId2"/>
    <p:sldId id="297" r:id="rId3"/>
    <p:sldId id="270" r:id="rId4"/>
    <p:sldId id="298" r:id="rId5"/>
    <p:sldId id="273" r:id="rId6"/>
    <p:sldId id="266" r:id="rId7"/>
    <p:sldId id="299" r:id="rId8"/>
    <p:sldId id="262" r:id="rId9"/>
    <p:sldId id="263" r:id="rId10"/>
    <p:sldId id="260" r:id="rId11"/>
    <p:sldId id="261" r:id="rId12"/>
    <p:sldId id="258" r:id="rId13"/>
    <p:sldId id="259" r:id="rId14"/>
    <p:sldId id="275" r:id="rId15"/>
    <p:sldId id="279" r:id="rId16"/>
    <p:sldId id="280" r:id="rId17"/>
    <p:sldId id="281" r:id="rId18"/>
    <p:sldId id="292" r:id="rId19"/>
    <p:sldId id="283" r:id="rId20"/>
    <p:sldId id="282" r:id="rId21"/>
    <p:sldId id="256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00FF"/>
    <a:srgbClr val="FFFF99"/>
    <a:srgbClr val="66FFFF"/>
    <a:srgbClr val="FEFDD1"/>
    <a:srgbClr val="FC9CEE"/>
    <a:srgbClr val="CCFF33"/>
    <a:srgbClr val="9DB4FD"/>
    <a:srgbClr val="6CE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672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ln w="15875"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38100" dir="2700000" algn="tl" rotWithShape="0">
                    <a:schemeClr val="accent1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chemeClr val="accent1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2684AC3-BE03-4200-B7F2-E9A0B49B3A3C}" type="datetimeFigureOut">
              <a:rPr lang="en-GB" smtClean="0"/>
              <a:t>09/12/2019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CE2E82A-CE72-46F4-9A7B-76EF267522C8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4653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4AC3-BE03-4200-B7F2-E9A0B49B3A3C}" type="datetimeFigureOut">
              <a:rPr lang="en-GB" smtClean="0"/>
              <a:t>09/12/2019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2E82A-CE72-46F4-9A7B-76EF267522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086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4AC3-BE03-4200-B7F2-E9A0B49B3A3C}" type="datetimeFigureOut">
              <a:rPr lang="en-GB" smtClean="0"/>
              <a:t>09/12/2019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2E82A-CE72-46F4-9A7B-76EF267522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350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4AC3-BE03-4200-B7F2-E9A0B49B3A3C}" type="datetimeFigureOut">
              <a:rPr lang="en-GB" smtClean="0"/>
              <a:t>09/12/2019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2E82A-CE72-46F4-9A7B-76EF267522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294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lang="en-US" sz="6000" b="1" kern="1200" cap="all" baseline="0" dirty="0">
                <a:ln w="15875"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38100" dir="2700000" algn="tl" rotWithShape="0">
                    <a:schemeClr val="accent1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4AC3-BE03-4200-B7F2-E9A0B49B3A3C}" type="datetimeFigureOut">
              <a:rPr lang="en-GB" smtClean="0"/>
              <a:t>09/12/2019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2E82A-CE72-46F4-9A7B-76EF267522C8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7728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4AC3-BE03-4200-B7F2-E9A0B49B3A3C}" type="datetimeFigureOut">
              <a:rPr lang="en-GB" smtClean="0"/>
              <a:t>09/12/2019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2E82A-CE72-46F4-9A7B-76EF267522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381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4AC3-BE03-4200-B7F2-E9A0B49B3A3C}" type="datetimeFigureOut">
              <a:rPr lang="en-GB" smtClean="0"/>
              <a:t>09/12/2019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2E82A-CE72-46F4-9A7B-76EF267522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8787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4AC3-BE03-4200-B7F2-E9A0B49B3A3C}" type="datetimeFigureOut">
              <a:rPr lang="en-GB" smtClean="0"/>
              <a:t>09/12/2019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2E82A-CE72-46F4-9A7B-76EF267522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582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4AC3-BE03-4200-B7F2-E9A0B49B3A3C}" type="datetimeFigureOut">
              <a:rPr lang="en-GB" smtClean="0"/>
              <a:t>09/12/2019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2E82A-CE72-46F4-9A7B-76EF267522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862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4AC3-BE03-4200-B7F2-E9A0B49B3A3C}" type="datetimeFigureOut">
              <a:rPr lang="en-GB" smtClean="0"/>
              <a:t>09/12/2019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2E82A-CE72-46F4-9A7B-76EF267522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0158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4AC3-BE03-4200-B7F2-E9A0B49B3A3C}" type="datetimeFigureOut">
              <a:rPr lang="en-GB" smtClean="0"/>
              <a:t>09/12/2019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2E82A-CE72-46F4-9A7B-76EF267522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703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D2684AC3-BE03-4200-B7F2-E9A0B49B3A3C}" type="datetimeFigureOut">
              <a:rPr lang="en-GB" smtClean="0"/>
              <a:t>09/12/2019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CE2E82A-CE72-46F4-9A7B-76EF267522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952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2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39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izan.mafu@gmail.co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10" Type="http://schemas.openxmlformats.org/officeDocument/2006/relationships/image" Target="../media/image19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gif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7D4409-D47D-4326-B288-EA239E74A6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" t="638" r="1161" b="1127"/>
          <a:stretch/>
        </p:blipFill>
        <p:spPr>
          <a:xfrm>
            <a:off x="294362" y="291230"/>
            <a:ext cx="8486384" cy="62755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46374F-C2E5-4069-9A0F-94B8939F80BB}"/>
              </a:ext>
            </a:extLst>
          </p:cNvPr>
          <p:cNvSpPr txBox="1"/>
          <p:nvPr/>
        </p:nvSpPr>
        <p:spPr>
          <a:xfrm>
            <a:off x="2026939" y="4229012"/>
            <a:ext cx="3868535" cy="13234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elaxedModerately" fov="3000000">
              <a:rot lat="2090634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  <a:scene3d>
              <a:camera prst="perspectiveRelaxedModerately" fov="3000000">
                <a:rot lat="2090634" lon="0" rev="0"/>
              </a:camera>
              <a:lightRig rig="harsh" dir="t"/>
            </a:scene3d>
            <a:flatTx/>
          </a:bodyPr>
          <a:lstStyle/>
          <a:p>
            <a:pPr algn="ctr"/>
            <a:r>
              <a:rPr lang="en-US" sz="4000" b="1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glow>
                    <a:schemeClr val="accent1">
                      <a:alpha val="92000"/>
                    </a:schemeClr>
                  </a:glow>
                  <a:outerShdw blurRad="38100" dist="12700" dir="3840000" algn="ctr" rotWithShape="0">
                    <a:srgbClr val="000000"/>
                  </a:outerShdw>
                  <a:reflection endPos="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40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glow>
                    <a:schemeClr val="accent1">
                      <a:alpha val="92000"/>
                    </a:schemeClr>
                  </a:glow>
                  <a:outerShdw blurRad="38100" dist="12700" dir="3840000" algn="ctr" rotWithShape="0">
                    <a:srgbClr val="000000"/>
                  </a:outerShdw>
                  <a:reflection endPos="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glow>
                    <a:schemeClr val="accent1">
                      <a:alpha val="92000"/>
                    </a:schemeClr>
                  </a:glow>
                  <a:outerShdw blurRad="38100" dist="12700" dir="3840000" algn="ctr" rotWithShape="0">
                    <a:srgbClr val="000000"/>
                  </a:outerShdw>
                  <a:reflection endPos="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0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glow>
                    <a:schemeClr val="accent1">
                      <a:alpha val="92000"/>
                    </a:schemeClr>
                  </a:glow>
                  <a:outerShdw blurRad="38100" dist="12700" dir="3840000" algn="ctr" rotWithShape="0">
                    <a:srgbClr val="000000"/>
                  </a:outerShdw>
                  <a:reflection endPos="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স</a:t>
            </a:r>
            <a:r>
              <a:rPr lang="as-IN" sz="40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glow>
                    <a:schemeClr val="accent1">
                      <a:alpha val="92000"/>
                    </a:schemeClr>
                  </a:glow>
                  <a:outerShdw blurRad="38100" dist="12700" dir="3840000" algn="ctr" rotWithShape="0">
                    <a:srgbClr val="000000"/>
                  </a:outerShdw>
                  <a:reflection endPos="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0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glow>
                    <a:schemeClr val="accent1">
                      <a:alpha val="92000"/>
                    </a:schemeClr>
                  </a:glow>
                  <a:outerShdw blurRad="38100" dist="12700" dir="3840000" algn="ctr" rotWithShape="0">
                    <a:srgbClr val="000000"/>
                  </a:outerShdw>
                  <a:reflection endPos="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glow>
                    <a:schemeClr val="accent1">
                      <a:alpha val="92000"/>
                    </a:schemeClr>
                  </a:glow>
                  <a:outerShdw blurRad="38100" dist="12700" dir="3840000" algn="ctr" rotWithShape="0">
                    <a:srgbClr val="000000"/>
                  </a:outerShdw>
                  <a:reflection endPos="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40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glow>
                    <a:schemeClr val="accent1">
                      <a:alpha val="92000"/>
                    </a:schemeClr>
                  </a:glow>
                  <a:outerShdw blurRad="38100" dist="12700" dir="3840000" algn="ctr" rotWithShape="0">
                    <a:srgbClr val="000000"/>
                  </a:outerShdw>
                  <a:reflection endPos="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40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glow>
                    <a:schemeClr val="accent1">
                      <a:alpha val="92000"/>
                    </a:schemeClr>
                  </a:glow>
                  <a:outerShdw blurRad="38100" dist="12700" dir="3840000" algn="ctr" rotWithShape="0">
                    <a:srgbClr val="000000"/>
                  </a:outerShdw>
                  <a:reflection endPos="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0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glow>
                    <a:schemeClr val="accent1">
                      <a:alpha val="92000"/>
                    </a:schemeClr>
                  </a:glow>
                  <a:outerShdw blurRad="38100" dist="12700" dir="3840000" algn="ctr" rotWithShape="0">
                    <a:srgbClr val="000000"/>
                  </a:outerShdw>
                  <a:reflection endPos="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glow>
                    <a:schemeClr val="accent1">
                      <a:alpha val="92000"/>
                    </a:schemeClr>
                  </a:glow>
                  <a:outerShdw blurRad="38100" dist="12700" dir="3840000" algn="ctr" rotWithShape="0">
                    <a:srgbClr val="000000"/>
                  </a:outerShdw>
                  <a:reflection endPos="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4000" b="1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glow>
                    <a:schemeClr val="accent1">
                      <a:alpha val="92000"/>
                    </a:schemeClr>
                  </a:glow>
                  <a:outerShdw blurRad="38100" dist="12700" dir="3840000" algn="ctr" rotWithShape="0">
                    <a:srgbClr val="000000"/>
                  </a:outerShdw>
                  <a:reflection endPos="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্বাগতম</a:t>
            </a:r>
            <a:endParaRPr lang="en-GB" sz="4000" b="1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>
                <a:glow>
                  <a:schemeClr val="accent1">
                    <a:alpha val="92000"/>
                  </a:schemeClr>
                </a:glow>
                <a:outerShdw blurRad="38100" dist="12700" dir="3840000" algn="ctr" rotWithShape="0">
                  <a:srgbClr val="000000"/>
                </a:outerShdw>
                <a:reflection endPos="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6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DDF3AF-D9D1-4D9B-9330-34E825686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89" y="3006958"/>
            <a:ext cx="2736937" cy="1701988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66A958-1BAA-48D6-82CC-27ACDE661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88" y="354512"/>
            <a:ext cx="2736938" cy="1546477"/>
          </a:xfrm>
          <a:prstGeom prst="rect">
            <a:avLst/>
          </a:prstGeom>
          <a:ln w="889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CD15CA-9476-4581-830F-5A55D3451D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11" b="19154"/>
          <a:stretch/>
        </p:blipFill>
        <p:spPr>
          <a:xfrm>
            <a:off x="3473574" y="341375"/>
            <a:ext cx="2533650" cy="1546477"/>
          </a:xfrm>
          <a:prstGeom prst="rect">
            <a:avLst/>
          </a:prstGeom>
          <a:ln w="889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FEF48D-853B-4323-B9D3-2445A8DA0D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35" b="17882"/>
          <a:stretch/>
        </p:blipFill>
        <p:spPr>
          <a:xfrm>
            <a:off x="6329811" y="354512"/>
            <a:ext cx="2432602" cy="1546477"/>
          </a:xfrm>
          <a:prstGeom prst="rect">
            <a:avLst/>
          </a:prstGeom>
          <a:ln w="889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A6B6A04-2233-4057-9154-6046642A43F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67"/>
          <a:stretch/>
        </p:blipFill>
        <p:spPr>
          <a:xfrm>
            <a:off x="3479795" y="3017553"/>
            <a:ext cx="2515397" cy="1663939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619259A-F479-4097-B7A0-82BABFAB5C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811" y="3017553"/>
            <a:ext cx="2432603" cy="1627843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A654E41-03CF-46E7-AE1E-C2A115ECE01E}"/>
              </a:ext>
            </a:extLst>
          </p:cNvPr>
          <p:cNvSpPr txBox="1"/>
          <p:nvPr/>
        </p:nvSpPr>
        <p:spPr>
          <a:xfrm>
            <a:off x="3833412" y="4886315"/>
            <a:ext cx="171314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শিং মাছ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508D38-D7A9-4C49-853E-D6CBC54B9269}"/>
              </a:ext>
            </a:extLst>
          </p:cNvPr>
          <p:cNvSpPr txBox="1"/>
          <p:nvPr/>
        </p:nvSpPr>
        <p:spPr>
          <a:xfrm>
            <a:off x="662685" y="4913496"/>
            <a:ext cx="1982244" cy="646331"/>
          </a:xfrm>
          <a:prstGeom prst="rect">
            <a:avLst/>
          </a:prstGeom>
          <a:solidFill>
            <a:srgbClr val="FFFF00"/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বোয়াল মাছ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545D8A-DD95-411F-8ADB-426EC0E32CBE}"/>
              </a:ext>
            </a:extLst>
          </p:cNvPr>
          <p:cNvSpPr txBox="1"/>
          <p:nvPr/>
        </p:nvSpPr>
        <p:spPr>
          <a:xfrm>
            <a:off x="677684" y="2155803"/>
            <a:ext cx="1560193" cy="646331"/>
          </a:xfrm>
          <a:prstGeom prst="rect">
            <a:avLst/>
          </a:prstGeom>
          <a:solidFill>
            <a:srgbClr val="FC9CEE"/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রুই মাছ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3C4EEE-89B6-4CC7-8692-CCBCB50417AF}"/>
              </a:ext>
            </a:extLst>
          </p:cNvPr>
          <p:cNvSpPr txBox="1"/>
          <p:nvPr/>
        </p:nvSpPr>
        <p:spPr>
          <a:xfrm>
            <a:off x="3737162" y="2104708"/>
            <a:ext cx="1839554" cy="646331"/>
          </a:xfrm>
          <a:prstGeom prst="rect">
            <a:avLst/>
          </a:prstGeom>
          <a:solidFill>
            <a:srgbClr val="CCFF99"/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কাতলা মাছ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69E75F-4E3B-4603-A2F8-00A079450A73}"/>
              </a:ext>
            </a:extLst>
          </p:cNvPr>
          <p:cNvSpPr txBox="1"/>
          <p:nvPr/>
        </p:nvSpPr>
        <p:spPr>
          <a:xfrm>
            <a:off x="6656544" y="2108666"/>
            <a:ext cx="183955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চিতল মাছ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BF97A9-718D-4AC8-A341-024E4624336E}"/>
              </a:ext>
            </a:extLst>
          </p:cNvPr>
          <p:cNvSpPr txBox="1"/>
          <p:nvPr/>
        </p:nvSpPr>
        <p:spPr>
          <a:xfrm>
            <a:off x="304073" y="5809662"/>
            <a:ext cx="8458341" cy="769441"/>
          </a:xfrm>
          <a:prstGeom prst="rect">
            <a:avLst/>
          </a:prstGeom>
          <a:solidFill>
            <a:srgbClr val="66FFFF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দেশের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নদীতে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রকমের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।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D9B458-BD73-44A2-8359-69B2D00DC6C3}"/>
              </a:ext>
            </a:extLst>
          </p:cNvPr>
          <p:cNvSpPr txBox="1"/>
          <p:nvPr/>
        </p:nvSpPr>
        <p:spPr>
          <a:xfrm>
            <a:off x="6531390" y="4866809"/>
            <a:ext cx="1982244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পুঁটি মাছ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19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1" grpId="0" animBg="1"/>
      <p:bldP spid="13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3F9978-79DD-4D15-A26A-B80E91BF83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49" b="21585"/>
          <a:stretch/>
        </p:blipFill>
        <p:spPr>
          <a:xfrm>
            <a:off x="450938" y="501041"/>
            <a:ext cx="8242126" cy="4546948"/>
          </a:xfrm>
          <a:prstGeom prst="rect">
            <a:avLst/>
          </a:prstGeom>
          <a:ln w="228600" cap="sq" cmpd="thickThin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9D6A49-6413-4396-BD19-00D4C287858A}"/>
              </a:ext>
            </a:extLst>
          </p:cNvPr>
          <p:cNvSpPr txBox="1"/>
          <p:nvPr/>
        </p:nvSpPr>
        <p:spPr>
          <a:xfrm>
            <a:off x="563671" y="5576170"/>
            <a:ext cx="8066761" cy="830997"/>
          </a:xfrm>
          <a:prstGeom prst="rect">
            <a:avLst/>
          </a:prstGeom>
          <a:solidFill>
            <a:srgbClr val="9DB4FD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8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ইলিশ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জাতীয়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মা</a:t>
            </a:r>
            <a:r>
              <a:rPr lang="en-US" sz="48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ছ।</a:t>
            </a:r>
          </a:p>
        </p:txBody>
      </p:sp>
    </p:spTree>
    <p:extLst>
      <p:ext uri="{BB962C8B-B14F-4D97-AF65-F5344CB8AC3E}">
        <p14:creationId xmlns:p14="http://schemas.microsoft.com/office/powerpoint/2010/main" val="209206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71BF9F7-4A1B-47F8-AA1C-D3FDED4B2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81" y="363122"/>
            <a:ext cx="2590800" cy="16964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98AB8C-F515-4170-80F9-66BAD02A23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21" y="362274"/>
            <a:ext cx="2738905" cy="16450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F49C3E3-5767-4B0E-A6E8-55E72A4F0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626" y="310921"/>
            <a:ext cx="2551793" cy="16964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D45A42-FFF2-4201-A7D4-81C0DC6381FB}"/>
              </a:ext>
            </a:extLst>
          </p:cNvPr>
          <p:cNvSpPr txBox="1"/>
          <p:nvPr/>
        </p:nvSpPr>
        <p:spPr>
          <a:xfrm>
            <a:off x="352203" y="5809662"/>
            <a:ext cx="8495309" cy="769441"/>
          </a:xfrm>
          <a:prstGeom prst="rect">
            <a:avLst/>
          </a:prstGeom>
          <a:solidFill>
            <a:srgbClr val="FFFF99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বনে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নানা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পশু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466144-D2C3-4183-A0F4-6914EC901572}"/>
              </a:ext>
            </a:extLst>
          </p:cNvPr>
          <p:cNvSpPr txBox="1"/>
          <p:nvPr/>
        </p:nvSpPr>
        <p:spPr>
          <a:xfrm>
            <a:off x="729169" y="5104703"/>
            <a:ext cx="1676329" cy="584775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ভালুক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59437C-F557-4C60-8E6E-00913FA6E26A}"/>
              </a:ext>
            </a:extLst>
          </p:cNvPr>
          <p:cNvSpPr txBox="1"/>
          <p:nvPr/>
        </p:nvSpPr>
        <p:spPr>
          <a:xfrm>
            <a:off x="893601" y="2294264"/>
            <a:ext cx="1676329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বানর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F443D4-D1DB-480D-9FE3-7A8DC22DA3B7}"/>
              </a:ext>
            </a:extLst>
          </p:cNvPr>
          <p:cNvSpPr txBox="1"/>
          <p:nvPr/>
        </p:nvSpPr>
        <p:spPr>
          <a:xfrm>
            <a:off x="3767616" y="5067220"/>
            <a:ext cx="1676329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শিয়াল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3333F3-9736-4692-A46B-4A9B5C0C79A8}"/>
              </a:ext>
            </a:extLst>
          </p:cNvPr>
          <p:cNvSpPr txBox="1"/>
          <p:nvPr/>
        </p:nvSpPr>
        <p:spPr>
          <a:xfrm>
            <a:off x="3679680" y="2239786"/>
            <a:ext cx="1676329" cy="584775"/>
          </a:xfrm>
          <a:prstGeom prst="rect">
            <a:avLst/>
          </a:prstGeom>
          <a:solidFill>
            <a:srgbClr val="FF66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হাতি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AF88B0-5B7E-4359-91F4-1CFF70EA8FB8}"/>
              </a:ext>
            </a:extLst>
          </p:cNvPr>
          <p:cNvSpPr txBox="1"/>
          <p:nvPr/>
        </p:nvSpPr>
        <p:spPr>
          <a:xfrm>
            <a:off x="6694581" y="2184884"/>
            <a:ext cx="1676329" cy="584775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হরিণ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4AE1FD-A1D1-44F9-8E13-BF0239316DD4}"/>
              </a:ext>
            </a:extLst>
          </p:cNvPr>
          <p:cNvSpPr txBox="1"/>
          <p:nvPr/>
        </p:nvSpPr>
        <p:spPr>
          <a:xfrm>
            <a:off x="6720827" y="5085598"/>
            <a:ext cx="1676329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কুমির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1B49E4-654C-425C-8869-F3FC3101CE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709" y="3096577"/>
            <a:ext cx="2590800" cy="17621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5B89D1-D628-4FBE-A959-D6F4FD09E1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84" y="3119750"/>
            <a:ext cx="2586795" cy="17954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014FBFB-4695-4792-93D2-1347D498CF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626" y="3119308"/>
            <a:ext cx="2547790" cy="16964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353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2A11DD-6847-4539-8388-B73005BB9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89" y="475989"/>
            <a:ext cx="8192022" cy="4897677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632625-6262-4063-8CDE-F990EECE2E88}"/>
              </a:ext>
            </a:extLst>
          </p:cNvPr>
          <p:cNvSpPr txBox="1"/>
          <p:nvPr/>
        </p:nvSpPr>
        <p:spPr>
          <a:xfrm>
            <a:off x="563671" y="5726482"/>
            <a:ext cx="8066761" cy="830997"/>
          </a:xfrm>
          <a:prstGeom prst="rect">
            <a:avLst/>
          </a:prstGeom>
          <a:solidFill>
            <a:srgbClr val="CCFF33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বাঘ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পশু</a:t>
            </a:r>
            <a:r>
              <a:rPr lang="en-US" sz="4800" dirty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31881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802978D-E0DD-4A7D-9AD4-9A39F9782FBE}"/>
              </a:ext>
            </a:extLst>
          </p:cNvPr>
          <p:cNvGrpSpPr/>
          <p:nvPr/>
        </p:nvGrpSpPr>
        <p:grpSpPr>
          <a:xfrm>
            <a:off x="385011" y="1954784"/>
            <a:ext cx="8506326" cy="4558750"/>
            <a:chOff x="1184920" y="1954784"/>
            <a:chExt cx="5772078" cy="378213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7BC3C908-070F-4FFB-9514-BF988ED442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2761"/>
            <a:stretch/>
          </p:blipFill>
          <p:spPr>
            <a:xfrm>
              <a:off x="1184920" y="1954784"/>
              <a:ext cx="2886039" cy="3782137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E9147A0-DD13-429E-A620-3BD46EB3B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671" r="1912"/>
            <a:stretch/>
          </p:blipFill>
          <p:spPr>
            <a:xfrm>
              <a:off x="4070960" y="1979837"/>
              <a:ext cx="2886038" cy="3669402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0CB2AC8-24D3-4E82-967F-7FDF31237E5C}"/>
              </a:ext>
            </a:extLst>
          </p:cNvPr>
          <p:cNvSpPr txBox="1"/>
          <p:nvPr/>
        </p:nvSpPr>
        <p:spPr>
          <a:xfrm>
            <a:off x="2819400" y="312816"/>
            <a:ext cx="3352800" cy="79704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prstTxWarp prst="textChevron">
              <a:avLst/>
            </a:prstTxWarp>
            <a:spAutoFit/>
          </a:bodyPr>
          <a:lstStyle/>
          <a:p>
            <a:pPr algn="ctr"/>
            <a:r>
              <a:rPr lang="bn-IN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শিক্ষকের আদর্শ পাঠ </a:t>
            </a:r>
            <a:endParaRPr lang="en-US" sz="32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BCF027-7C37-4A6F-883A-0BFBE98CC28E}"/>
              </a:ext>
            </a:extLst>
          </p:cNvPr>
          <p:cNvSpPr txBox="1"/>
          <p:nvPr/>
        </p:nvSpPr>
        <p:spPr>
          <a:xfrm>
            <a:off x="762000" y="1222152"/>
            <a:ext cx="7772400" cy="600164"/>
          </a:xfrm>
          <a:prstGeom prst="rect">
            <a:avLst/>
          </a:prstGeom>
          <a:solidFill>
            <a:srgbClr val="FC9CE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300" dirty="0"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পড়ি</a:t>
            </a:r>
            <a:endParaRPr lang="en-US" sz="33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0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965" y="1569026"/>
            <a:ext cx="4148505" cy="4831774"/>
          </a:xfrm>
          <a:prstGeom prst="rect">
            <a:avLst/>
          </a:prstGeom>
        </p:spPr>
      </p:pic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F7D895DE-0606-4B05-84E8-05F4AC92A543}"/>
              </a:ext>
            </a:extLst>
          </p:cNvPr>
          <p:cNvSpPr/>
          <p:nvPr/>
        </p:nvSpPr>
        <p:spPr>
          <a:xfrm>
            <a:off x="381000" y="228600"/>
            <a:ext cx="8305800" cy="1340425"/>
          </a:xfrm>
          <a:prstGeom prst="irregularSeal2">
            <a:avLst/>
          </a:prstGeom>
          <a:solidFill>
            <a:srgbClr val="FEFD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Plain">
              <a:avLst/>
            </a:prstTxWarp>
            <a:noAutofit/>
          </a:bodyPr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bn-BD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র্থীর সরব পাঠ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57764CF-8695-4B46-B91A-DBDC7B5BD332}"/>
              </a:ext>
            </a:extLst>
          </p:cNvPr>
          <p:cNvGrpSpPr/>
          <p:nvPr/>
        </p:nvGrpSpPr>
        <p:grpSpPr>
          <a:xfrm>
            <a:off x="4678471" y="1569026"/>
            <a:ext cx="4008329" cy="4944508"/>
            <a:chOff x="4070959" y="1954784"/>
            <a:chExt cx="2886039" cy="378213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98BD958-93C8-438E-87E6-D55D242CB7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761"/>
            <a:stretch/>
          </p:blipFill>
          <p:spPr>
            <a:xfrm flipH="1">
              <a:off x="4070959" y="1954784"/>
              <a:ext cx="89218" cy="378213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A5B539B-8BC3-4893-9777-743D422551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671" r="1912"/>
            <a:stretch/>
          </p:blipFill>
          <p:spPr>
            <a:xfrm>
              <a:off x="4070960" y="1979837"/>
              <a:ext cx="2886038" cy="36694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3295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7EBCBC4C-A35A-45EB-B3D3-0134FABE03B1}"/>
              </a:ext>
            </a:extLst>
          </p:cNvPr>
          <p:cNvGrpSpPr/>
          <p:nvPr/>
        </p:nvGrpSpPr>
        <p:grpSpPr>
          <a:xfrm>
            <a:off x="2467628" y="4496844"/>
            <a:ext cx="5874706" cy="1741117"/>
            <a:chOff x="2467628" y="4496844"/>
            <a:chExt cx="5461344" cy="174111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94EBE6B-33C0-46B0-989A-7DA19A007493}"/>
                </a:ext>
              </a:extLst>
            </p:cNvPr>
            <p:cNvSpPr/>
            <p:nvPr/>
          </p:nvSpPr>
          <p:spPr>
            <a:xfrm>
              <a:off x="5611684" y="4496844"/>
              <a:ext cx="2317288" cy="1741117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2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মাছের নাম </a:t>
              </a:r>
              <a:r>
                <a:rPr lang="bn-BD" sz="3600" b="1" dirty="0">
                  <a:solidFill>
                    <a:srgbClr val="00B0F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ইলিশ</a:t>
              </a:r>
              <a:endParaRPr lang="en-GB" sz="36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EF4A44E1-9FB1-4FAC-9C9E-2F535F51D4D0}"/>
                </a:ext>
              </a:extLst>
            </p:cNvPr>
            <p:cNvCxnSpPr>
              <a:cxnSpLocks/>
              <a:endCxn id="10" idx="2"/>
            </p:cNvCxnSpPr>
            <p:nvPr/>
          </p:nvCxnSpPr>
          <p:spPr>
            <a:xfrm flipV="1">
              <a:off x="2467628" y="5367403"/>
              <a:ext cx="3144056" cy="8905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A2CB6FF-65A7-49AA-B0A5-2308EED2E93A}"/>
              </a:ext>
            </a:extLst>
          </p:cNvPr>
          <p:cNvGrpSpPr/>
          <p:nvPr/>
        </p:nvGrpSpPr>
        <p:grpSpPr>
          <a:xfrm>
            <a:off x="2467628" y="1189974"/>
            <a:ext cx="5874706" cy="1377861"/>
            <a:chOff x="2467628" y="1189974"/>
            <a:chExt cx="5874706" cy="1377861"/>
          </a:xfrm>
        </p:grpSpPr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4820077B-008B-43FB-8F69-AB57A4AC69FF}"/>
                </a:ext>
              </a:extLst>
            </p:cNvPr>
            <p:cNvCxnSpPr>
              <a:cxnSpLocks/>
            </p:cNvCxnSpPr>
            <p:nvPr/>
          </p:nvCxnSpPr>
          <p:spPr>
            <a:xfrm>
              <a:off x="2467628" y="1929007"/>
              <a:ext cx="3382026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B75E5D9-1A05-43C3-A141-232DC095AB74}"/>
                </a:ext>
              </a:extLst>
            </p:cNvPr>
            <p:cNvSpPr/>
            <p:nvPr/>
          </p:nvSpPr>
          <p:spPr>
            <a:xfrm>
              <a:off x="5849654" y="1189974"/>
              <a:ext cx="2492680" cy="137786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200" b="1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ফলের নাম </a:t>
              </a:r>
              <a:r>
                <a:rPr lang="bn-BD" sz="36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কাঁঠাল</a:t>
              </a:r>
              <a:endParaRPr lang="en-GB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8CA4938-D729-46BB-B4CB-AC9E3878227B}"/>
              </a:ext>
            </a:extLst>
          </p:cNvPr>
          <p:cNvGrpSpPr/>
          <p:nvPr/>
        </p:nvGrpSpPr>
        <p:grpSpPr>
          <a:xfrm>
            <a:off x="2467628" y="2818522"/>
            <a:ext cx="5874706" cy="1531495"/>
            <a:chOff x="2467628" y="2818522"/>
            <a:chExt cx="5874706" cy="1531495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75CE4A5-9061-48CB-9BE8-978BDA133A01}"/>
                </a:ext>
              </a:extLst>
            </p:cNvPr>
            <p:cNvSpPr/>
            <p:nvPr/>
          </p:nvSpPr>
          <p:spPr>
            <a:xfrm>
              <a:off x="5849654" y="2818522"/>
              <a:ext cx="2492680" cy="153149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পশুর নাম </a:t>
              </a:r>
              <a:r>
                <a:rPr lang="bn-BD" sz="3600" b="1" dirty="0">
                  <a:solidFill>
                    <a:srgbClr val="FFFF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বাঘ</a:t>
              </a:r>
              <a:endParaRPr lang="en-GB" sz="36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F6F05DB2-941F-4BD6-AF94-65C5B4066BBC}"/>
                </a:ext>
              </a:extLst>
            </p:cNvPr>
            <p:cNvCxnSpPr>
              <a:cxnSpLocks/>
            </p:cNvCxnSpPr>
            <p:nvPr/>
          </p:nvCxnSpPr>
          <p:spPr>
            <a:xfrm>
              <a:off x="2467628" y="3707385"/>
              <a:ext cx="3382026" cy="847"/>
            </a:xfrm>
            <a:prstGeom prst="straightConnector1">
              <a:avLst/>
            </a:prstGeom>
            <a:ln w="381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60C34BC5-0D26-499C-90D5-7C1E06EA6D14}"/>
              </a:ext>
            </a:extLst>
          </p:cNvPr>
          <p:cNvSpPr/>
          <p:nvPr/>
        </p:nvSpPr>
        <p:spPr>
          <a:xfrm>
            <a:off x="1215028" y="1089764"/>
            <a:ext cx="1252600" cy="51607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BD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</a:p>
          <a:p>
            <a:pPr lvl="0" algn="ctr"/>
            <a:r>
              <a:rPr lang="bn-BD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</a:t>
            </a:r>
          </a:p>
          <a:p>
            <a:pPr lvl="0" algn="ctr"/>
            <a:r>
              <a:rPr lang="bn-BD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</a:t>
            </a:r>
          </a:p>
          <a:p>
            <a:pPr lvl="0" algn="ctr"/>
            <a:r>
              <a:rPr lang="bn-BD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</a:p>
          <a:p>
            <a:pPr lvl="0" algn="ctr"/>
            <a:r>
              <a:rPr lang="bn-BD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জা</a:t>
            </a:r>
          </a:p>
          <a:p>
            <a:pPr lvl="0" algn="ctr"/>
            <a:r>
              <a:rPr lang="bn-BD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তী</a:t>
            </a:r>
          </a:p>
          <a:p>
            <a:pPr lvl="0" algn="ctr"/>
            <a:r>
              <a:rPr lang="bn-BD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endParaRPr lang="en-GB" sz="44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6190E1A-E4E8-479A-AF79-1DCB24A9C080}"/>
              </a:ext>
            </a:extLst>
          </p:cNvPr>
          <p:cNvSpPr txBox="1"/>
          <p:nvPr/>
        </p:nvSpPr>
        <p:spPr>
          <a:xfrm>
            <a:off x="2868460" y="363255"/>
            <a:ext cx="3682651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আবার পড়ি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62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4936" y="316282"/>
            <a:ext cx="4713962" cy="923330"/>
          </a:xfrm>
          <a:prstGeom prst="rect">
            <a:avLst/>
          </a:prstGeom>
          <a:solidFill>
            <a:srgbClr val="00B050"/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466590"/>
            <a:ext cx="7239000" cy="707886"/>
          </a:xfrm>
          <a:prstGeom prst="rect">
            <a:avLst/>
          </a:prstGeom>
          <a:solidFill>
            <a:srgbClr val="FFFF00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koshBAN" pitchFamily="2" charset="0"/>
                <a:cs typeface="NikoshBAN" pitchFamily="2" charset="0"/>
              </a:rPr>
              <a:t>৫টি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ফল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, মাছ ও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পশুর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3124200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295004"/>
              </p:ext>
            </p:extLst>
          </p:nvPr>
        </p:nvGraphicFramePr>
        <p:xfrm>
          <a:off x="3186824" y="2430048"/>
          <a:ext cx="2693094" cy="4058012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828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4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9057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NikoshBAN" pitchFamily="2" charset="0"/>
                          <a:cs typeface="NikoshBAN" pitchFamily="2" charset="0"/>
                        </a:rPr>
                        <a:t>ক্রমিক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     </a:t>
                      </a:r>
                      <a:r>
                        <a:rPr lang="bn-BD" sz="4000" dirty="0">
                          <a:latin typeface="NikoshBAN" pitchFamily="2" charset="0"/>
                          <a:cs typeface="NikoshBAN" pitchFamily="2" charset="0"/>
                        </a:rPr>
                        <a:t>মাছ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791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১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791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791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791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9791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</a:p>
                  </a:txBody>
                  <a:tcPr>
                    <a:solidFill>
                      <a:srgbClr val="91E38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91E3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693774"/>
              </p:ext>
            </p:extLst>
          </p:nvPr>
        </p:nvGraphicFramePr>
        <p:xfrm>
          <a:off x="238006" y="2442574"/>
          <a:ext cx="2693094" cy="410811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832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1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5804">
                <a:tc>
                  <a:txBody>
                    <a:bodyPr/>
                    <a:lstStyle/>
                    <a:p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ক্রমিক</a:t>
                      </a:r>
                      <a:endParaRPr lang="en-US" sz="280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      </a:t>
                      </a:r>
                      <a:r>
                        <a:rPr lang="bn-BD" sz="40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ফল</a:t>
                      </a:r>
                      <a:endParaRPr lang="en-US" sz="400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2647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১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2647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2647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2647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</a:p>
                  </a:txBody>
                  <a:tcPr>
                    <a:solidFill>
                      <a:srgbClr val="91E38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91E3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2647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DFF41A1-38CF-4174-844F-382020BF6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363627"/>
              </p:ext>
            </p:extLst>
          </p:nvPr>
        </p:nvGraphicFramePr>
        <p:xfrm>
          <a:off x="6164892" y="2382032"/>
          <a:ext cx="2693094" cy="410811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832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1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5804">
                <a:tc>
                  <a:txBody>
                    <a:bodyPr/>
                    <a:lstStyle/>
                    <a:p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ক্রমিক</a:t>
                      </a:r>
                      <a:endParaRPr lang="en-US" sz="28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     প</a:t>
                      </a:r>
                      <a:r>
                        <a:rPr lang="bn-BD" sz="400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শ</a:t>
                      </a:r>
                      <a:r>
                        <a:rPr lang="en-US" sz="400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ু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2647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১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2647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2647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2647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</a:p>
                  </a:txBody>
                  <a:tcPr>
                    <a:solidFill>
                      <a:srgbClr val="91E38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91E3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2647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534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7056" y="247390"/>
            <a:ext cx="2974144" cy="854080"/>
          </a:xfrm>
          <a:prstGeom prst="rect">
            <a:avLst/>
          </a:prstGeom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prstTxWarp prst="textChevron">
              <a:avLst/>
            </a:prstTxWarp>
            <a:spAutoFit/>
          </a:bodyPr>
          <a:lstStyle/>
          <a:p>
            <a:pPr algn="ctr"/>
            <a:r>
              <a:rPr lang="bn-BD" sz="4950" dirty="0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bn-IN" sz="4950" dirty="0">
                <a:latin typeface="NikoshBAN" panose="02000000000000000000" pitchFamily="2" charset="0"/>
                <a:cs typeface="NikoshBAN" panose="02000000000000000000" pitchFamily="2" charset="0"/>
              </a:rPr>
              <a:t> কাজ</a:t>
            </a:r>
            <a:endParaRPr lang="en-US" sz="495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BAF4744-2E50-489E-BCBA-434DE952DCE8}"/>
              </a:ext>
            </a:extLst>
          </p:cNvPr>
          <p:cNvSpPr/>
          <p:nvPr/>
        </p:nvSpPr>
        <p:spPr>
          <a:xfrm>
            <a:off x="479120" y="2967410"/>
            <a:ext cx="7411234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১.আমাদের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ফলের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…….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19DACE4-0541-4FF2-9F2A-857E570B3885}"/>
              </a:ext>
            </a:extLst>
          </p:cNvPr>
          <p:cNvSpPr/>
          <p:nvPr/>
        </p:nvSpPr>
        <p:spPr>
          <a:xfrm>
            <a:off x="479120" y="4309123"/>
            <a:ext cx="792480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bn-BD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২.........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..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মাছ</a:t>
            </a:r>
            <a:r>
              <a:rPr lang="bn-BD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7D5D8BA-3930-4D06-9EB9-AA7858B49383}"/>
              </a:ext>
            </a:extLst>
          </p:cNvPr>
          <p:cNvSpPr/>
          <p:nvPr/>
        </p:nvSpPr>
        <p:spPr>
          <a:xfrm>
            <a:off x="506260" y="5684750"/>
            <a:ext cx="792480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bn-BD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পশুর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...........।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5229F5-623D-4B36-97BD-226ECA6B8973}"/>
              </a:ext>
            </a:extLst>
          </p:cNvPr>
          <p:cNvSpPr txBox="1"/>
          <p:nvPr/>
        </p:nvSpPr>
        <p:spPr>
          <a:xfrm>
            <a:off x="5298507" y="2922197"/>
            <a:ext cx="1340289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কাঁঠাল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6E017A-FB84-4624-8FC2-7FFA8A0FEEBB}"/>
              </a:ext>
            </a:extLst>
          </p:cNvPr>
          <p:cNvSpPr txBox="1"/>
          <p:nvPr/>
        </p:nvSpPr>
        <p:spPr>
          <a:xfrm>
            <a:off x="6435862" y="5689078"/>
            <a:ext cx="128887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ইলিশ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C717BB-D45B-4E55-AE45-BDA0ECDF992B}"/>
              </a:ext>
            </a:extLst>
          </p:cNvPr>
          <p:cNvSpPr txBox="1"/>
          <p:nvPr/>
        </p:nvSpPr>
        <p:spPr>
          <a:xfrm>
            <a:off x="953022" y="4293552"/>
            <a:ext cx="1251559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বাঘ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8A4243-40D5-4C34-8966-1AAE4EC703CF}"/>
              </a:ext>
            </a:extLst>
          </p:cNvPr>
          <p:cNvSpPr txBox="1"/>
          <p:nvPr/>
        </p:nvSpPr>
        <p:spPr>
          <a:xfrm>
            <a:off x="1590805" y="1503123"/>
            <a:ext cx="5699343" cy="830997"/>
          </a:xfrm>
          <a:prstGeom prst="rect">
            <a:avLst/>
          </a:prstGeom>
          <a:solidFill>
            <a:srgbClr val="FF66FF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শূন্যস্থান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ণ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endParaRPr lang="en-GB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4" grpId="0" animBg="1"/>
      <p:bldP spid="26" grpId="0" animBg="1"/>
      <p:bldP spid="8" grpId="0" animBg="1"/>
      <p:bldP spid="9" grpId="0" animBg="1"/>
      <p:bldP spid="10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24C83E-22DD-43E5-A52A-9EF71B117213}"/>
              </a:ext>
            </a:extLst>
          </p:cNvPr>
          <p:cNvSpPr txBox="1"/>
          <p:nvPr/>
        </p:nvSpPr>
        <p:spPr>
          <a:xfrm>
            <a:off x="1198324" y="316282"/>
            <a:ext cx="6550048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atin typeface="NikoshBAN" pitchFamily="2" charset="0"/>
                <a:cs typeface="NikoshBAN" pitchFamily="2" charset="0"/>
              </a:rPr>
              <a:t>নামের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ছবির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মিল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করি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68B482-11BA-4CB4-83D6-A78981BB4B42}"/>
              </a:ext>
            </a:extLst>
          </p:cNvPr>
          <p:cNvSpPr/>
          <p:nvPr/>
        </p:nvSpPr>
        <p:spPr>
          <a:xfrm>
            <a:off x="619016" y="1966682"/>
            <a:ext cx="183608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bn-BD" sz="36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কাঁঠাল</a:t>
            </a:r>
            <a:r>
              <a:rPr lang="en-US" sz="24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GB" sz="3600" dirty="0">
              <a:solidFill>
                <a:srgbClr val="00B0F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590385-5E55-497E-B7B6-887C6944C649}"/>
              </a:ext>
            </a:extLst>
          </p:cNvPr>
          <p:cNvSpPr/>
          <p:nvPr/>
        </p:nvSpPr>
        <p:spPr>
          <a:xfrm>
            <a:off x="615697" y="3695270"/>
            <a:ext cx="1836085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bn-BD" sz="4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বাঘ</a:t>
            </a:r>
            <a:endParaRPr lang="en-GB" sz="4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2EA33A-6470-4C26-BCC6-6EE080D527D5}"/>
              </a:ext>
            </a:extLst>
          </p:cNvPr>
          <p:cNvSpPr/>
          <p:nvPr/>
        </p:nvSpPr>
        <p:spPr>
          <a:xfrm>
            <a:off x="593647" y="5436384"/>
            <a:ext cx="1836085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bn-BD" sz="4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ইলিশ</a:t>
            </a:r>
            <a:endParaRPr lang="en-GB" sz="4000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AFA9F8B-BFB8-4987-9959-9F9D20E7EE3C}"/>
              </a:ext>
            </a:extLst>
          </p:cNvPr>
          <p:cNvCxnSpPr/>
          <p:nvPr/>
        </p:nvCxnSpPr>
        <p:spPr>
          <a:xfrm>
            <a:off x="2451782" y="2289847"/>
            <a:ext cx="3986595" cy="34692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036F668-7E3A-4868-9A98-B45DD2477E19}"/>
              </a:ext>
            </a:extLst>
          </p:cNvPr>
          <p:cNvCxnSpPr>
            <a:stCxn id="5" idx="3"/>
          </p:cNvCxnSpPr>
          <p:nvPr/>
        </p:nvCxnSpPr>
        <p:spPr>
          <a:xfrm flipV="1">
            <a:off x="2451782" y="2264079"/>
            <a:ext cx="3986596" cy="178513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DCC976F-0112-404E-ADD9-660C64F26C20}"/>
              </a:ext>
            </a:extLst>
          </p:cNvPr>
          <p:cNvCxnSpPr/>
          <p:nvPr/>
        </p:nvCxnSpPr>
        <p:spPr>
          <a:xfrm flipV="1">
            <a:off x="2429731" y="4024481"/>
            <a:ext cx="3986596" cy="178513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BAFA4FE5-4F7C-433F-9962-C35CEB95E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27" y="1467796"/>
            <a:ext cx="1946777" cy="151896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0E42D65-1C1F-410C-A63D-518A214FD4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27" y="3288546"/>
            <a:ext cx="1946777" cy="151896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D3BEA1D-E212-46F5-81DF-B42E12428C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27" y="5074115"/>
            <a:ext cx="1990877" cy="143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38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loud 15">
            <a:extLst>
              <a:ext uri="{FF2B5EF4-FFF2-40B4-BE49-F238E27FC236}">
                <a16:creationId xmlns:a16="http://schemas.microsoft.com/office/drawing/2014/main" id="{155AB39C-ED53-471D-AE11-18329FE99F8D}"/>
              </a:ext>
            </a:extLst>
          </p:cNvPr>
          <p:cNvSpPr/>
          <p:nvPr/>
        </p:nvSpPr>
        <p:spPr>
          <a:xfrm>
            <a:off x="2362200" y="228600"/>
            <a:ext cx="4114800" cy="1371598"/>
          </a:xfrm>
          <a:prstGeom prst="cloud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Inflate">
              <a:avLst/>
            </a:prstTxWarp>
            <a:noAutofit/>
          </a:bodyPr>
          <a:lstStyle/>
          <a:p>
            <a:pPr algn="ctr"/>
            <a:r>
              <a:rPr lang="bn-IN" sz="4000" b="1" dirty="0">
                <a:ln w="0"/>
                <a:solidFill>
                  <a:srgbClr val="66003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GB" sz="4000" b="1" dirty="0">
              <a:ln w="0"/>
              <a:solidFill>
                <a:srgbClr val="66003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5F5590F-AB50-4882-8DC2-59F6DA008853}"/>
              </a:ext>
            </a:extLst>
          </p:cNvPr>
          <p:cNvGrpSpPr/>
          <p:nvPr/>
        </p:nvGrpSpPr>
        <p:grpSpPr>
          <a:xfrm>
            <a:off x="388829" y="1676400"/>
            <a:ext cx="8366341" cy="5455442"/>
            <a:chOff x="388829" y="1676400"/>
            <a:chExt cx="8366341" cy="545544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13BD21F-AD3C-430E-8840-7F457FE9885C}"/>
                </a:ext>
              </a:extLst>
            </p:cNvPr>
            <p:cNvGrpSpPr/>
            <p:nvPr/>
          </p:nvGrpSpPr>
          <p:grpSpPr>
            <a:xfrm>
              <a:off x="388829" y="1676400"/>
              <a:ext cx="8366341" cy="2895600"/>
              <a:chOff x="388829" y="3962400"/>
              <a:chExt cx="8366341" cy="2923877"/>
            </a:xfrm>
          </p:grpSpPr>
          <p:sp>
            <p:nvSpPr>
              <p:cNvPr id="2" name="Flowchart: Direct Access Storage 1">
                <a:extLst>
                  <a:ext uri="{FF2B5EF4-FFF2-40B4-BE49-F238E27FC236}">
                    <a16:creationId xmlns:a16="http://schemas.microsoft.com/office/drawing/2014/main" id="{6B355D02-BE8E-46F4-8110-B7740185F967}"/>
                  </a:ext>
                </a:extLst>
              </p:cNvPr>
              <p:cNvSpPr/>
              <p:nvPr/>
            </p:nvSpPr>
            <p:spPr>
              <a:xfrm>
                <a:off x="388829" y="3962400"/>
                <a:ext cx="8366341" cy="2362200"/>
              </a:xfrm>
              <a:prstGeom prst="flowChartMagneticDrum">
                <a:avLst/>
              </a:prstGeom>
              <a:solidFill>
                <a:srgbClr val="FFFF99"/>
              </a:solidFill>
              <a:ln w="38100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3975C87A-FD14-468E-89C3-4791FCD1F4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96000" y="4076700"/>
                <a:ext cx="2514600" cy="2133600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7BD3E5E-F3F7-4EBE-A44C-FA938BFB2CD0}"/>
                  </a:ext>
                </a:extLst>
              </p:cNvPr>
              <p:cNvSpPr/>
              <p:nvPr/>
            </p:nvSpPr>
            <p:spPr>
              <a:xfrm>
                <a:off x="693629" y="3962400"/>
                <a:ext cx="5478571" cy="29238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bn-BD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মোঃ মিজানুর রহমান</a:t>
                </a:r>
              </a:p>
              <a:p>
                <a:pPr algn="ctr"/>
                <a:r>
                  <a:rPr lang="bn-BD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সহকারি শিক্ষক </a:t>
                </a:r>
              </a:p>
              <a:p>
                <a:pPr algn="ctr"/>
                <a:r>
                  <a:rPr lang="bn-BD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দত্তগ্রাম সরকারি প্রাথমিক বিদ্যালয় </a:t>
                </a:r>
              </a:p>
              <a:p>
                <a:pPr algn="ctr"/>
                <a:r>
                  <a:rPr lang="bn-BD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কুলাউড়া, মৌলভীবাজার।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:r>
                  <a:rPr lang="bn-BD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i="1" dirty="0">
                    <a:ln/>
                    <a:latin typeface="NikoshBAN" pitchFamily="2" charset="0"/>
                    <a:cs typeface="NikoshBAN" pitchFamily="2" charset="0"/>
                  </a:rPr>
                  <a:t>E-mail: </a:t>
                </a:r>
                <a:r>
                  <a:rPr lang="en-US" sz="2000" b="1" i="1" dirty="0">
                    <a:ln/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  <a:hlinkClick r:id="rId3"/>
                  </a:rPr>
                  <a:t>mizan.mafu@gmail.com</a:t>
                </a:r>
                <a:endParaRPr lang="bn-BD" sz="2000" b="1" i="1" dirty="0">
                  <a:ln/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endParaRPr lang="en-GB" sz="3200" b="1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6434A58-328B-4829-8445-CBF36B9B92C6}"/>
                </a:ext>
              </a:extLst>
            </p:cNvPr>
            <p:cNvGrpSpPr/>
            <p:nvPr/>
          </p:nvGrpSpPr>
          <p:grpSpPr>
            <a:xfrm>
              <a:off x="465030" y="4114800"/>
              <a:ext cx="8221770" cy="3017042"/>
              <a:chOff x="465030" y="4114800"/>
              <a:chExt cx="8221770" cy="3017042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948A85A7-2C5D-42CB-B9DE-C4D3E74FA182}"/>
                  </a:ext>
                </a:extLst>
              </p:cNvPr>
              <p:cNvGrpSpPr/>
              <p:nvPr/>
            </p:nvGrpSpPr>
            <p:grpSpPr>
              <a:xfrm>
                <a:off x="465030" y="4114800"/>
                <a:ext cx="8221770" cy="3017042"/>
                <a:chOff x="465030" y="4122422"/>
                <a:chExt cx="8221770" cy="3017042"/>
              </a:xfrm>
            </p:grpSpPr>
            <p:sp>
              <p:nvSpPr>
                <p:cNvPr id="4" name="Flowchart: Direct Access Storage 3">
                  <a:extLst>
                    <a:ext uri="{FF2B5EF4-FFF2-40B4-BE49-F238E27FC236}">
                      <a16:creationId xmlns:a16="http://schemas.microsoft.com/office/drawing/2014/main" id="{229287D6-F5EA-472D-9356-EAA33FECA33A}"/>
                    </a:ext>
                  </a:extLst>
                </p:cNvPr>
                <p:cNvSpPr/>
                <p:nvPr/>
              </p:nvSpPr>
              <p:spPr>
                <a:xfrm rot="10800000">
                  <a:off x="465030" y="4122422"/>
                  <a:ext cx="8221770" cy="2430778"/>
                </a:xfrm>
                <a:prstGeom prst="flowChartMagneticDrum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38100"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cap="all" dirty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solidFill>
                      <a:srgbClr val="FF0000"/>
                    </a:solidFill>
                    <a:effectLst>
                      <a:reflection blurRad="12700" stA="28000" endPos="45000" dist="1000" dir="5400000" sy="-100000" algn="bl" rotWithShape="0"/>
                    </a:effectLst>
                    <a:latin typeface="NikoshBAN" pitchFamily="2" charset="0"/>
                    <a:cs typeface="NikoshBAN" pitchFamily="2" charset="0"/>
                  </a:endParaRPr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E996315-E058-43A4-A159-D44C1513E9AC}"/>
                    </a:ext>
                  </a:extLst>
                </p:cNvPr>
                <p:cNvSpPr txBox="1"/>
                <p:nvPr/>
              </p:nvSpPr>
              <p:spPr>
                <a:xfrm>
                  <a:off x="2743200" y="4154031"/>
                  <a:ext cx="5257800" cy="29854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bn-IN" sz="3200" dirty="0">
                      <a:ln w="0"/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শ্রেণিঃ </a:t>
                  </a:r>
                  <a:r>
                    <a:rPr lang="bn-BD" sz="3200" dirty="0">
                      <a:ln w="0"/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প্রথম</a:t>
                  </a:r>
                  <a:endParaRPr lang="bn-IN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  <a:p>
                  <a:pPr algn="ctr"/>
                  <a:r>
                    <a:rPr lang="bn-IN" sz="3200" dirty="0">
                      <a:ln w="0"/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বিষয়ঃ </a:t>
                  </a:r>
                  <a:r>
                    <a:rPr lang="bn-BD" sz="3200" dirty="0">
                      <a:ln w="0"/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বাংলা</a:t>
                  </a:r>
                  <a:endParaRPr lang="bn-IN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  <a:p>
                  <a:pPr algn="ctr"/>
                  <a:r>
                    <a:rPr lang="bn-IN" sz="3200" dirty="0">
                      <a:ln w="0"/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পাঠঃ </a:t>
                  </a:r>
                  <a:r>
                    <a:rPr lang="bn-BD" sz="3200" dirty="0">
                      <a:ln w="0"/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আমাদের দেশ।</a:t>
                  </a:r>
                  <a:endParaRPr lang="bn-IN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  <a:p>
                  <a:pPr algn="ctr"/>
                  <a:r>
                    <a:rPr lang="bn-IN" sz="3200" dirty="0">
                      <a:ln w="0"/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সময়ঃ ৩৫মিনিট </a:t>
                  </a:r>
                </a:p>
                <a:p>
                  <a:pPr algn="ctr"/>
                  <a:r>
                    <a:rPr lang="bn-IN" sz="3200" dirty="0">
                      <a:ln w="0"/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তারিখঃ </a:t>
                  </a:r>
                  <a:r>
                    <a:rPr lang="bn-BD" sz="3200" dirty="0" smtClean="0">
                      <a:ln w="0"/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09</a:t>
                  </a:r>
                  <a:r>
                    <a:rPr lang="bn-IN" sz="3200" dirty="0" smtClean="0">
                      <a:ln w="0"/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-</a:t>
                  </a:r>
                  <a:r>
                    <a:rPr lang="bn-BD" sz="3200" dirty="0" smtClean="0">
                      <a:ln w="0"/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12</a:t>
                  </a:r>
                  <a:r>
                    <a:rPr lang="bn-IN" sz="3200" dirty="0" smtClean="0">
                      <a:ln w="0"/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-২০১</a:t>
                  </a:r>
                  <a:r>
                    <a:rPr lang="en-US" sz="3200" dirty="0">
                      <a:ln w="0"/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9</a:t>
                  </a:r>
                  <a:r>
                    <a:rPr lang="bn-IN" sz="3200" dirty="0">
                      <a:ln w="0"/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endParaRPr lang="en-US" sz="32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  <a:p>
                  <a:pPr algn="ctr"/>
                  <a:endParaRPr lang="en-US" sz="2800" b="1" cap="all" dirty="0">
                    <a:ln w="90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>
                    <a:effectLst>
                      <a:reflection blurRad="12700" stA="28000" endPos="45000" dist="1000" dir="5400000" sy="-100000" algn="bl" rotWithShape="0"/>
                    </a:effectLst>
                    <a:latin typeface="NikoshBAN" pitchFamily="2" charset="0"/>
                    <a:cs typeface="NikoshBAN" pitchFamily="2" charset="0"/>
                  </a:endParaRPr>
                </a:p>
              </p:txBody>
            </p:sp>
          </p:grp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F475FBD8-94DB-407D-A44F-457E814A4F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3671" y="4189063"/>
                <a:ext cx="2547482" cy="2280315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</p:grpSp>
    </p:spTree>
    <p:extLst>
      <p:ext uri="{BB962C8B-B14F-4D97-AF65-F5344CB8AC3E}">
        <p14:creationId xmlns:p14="http://schemas.microsoft.com/office/powerpoint/2010/main" val="397785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57184" y="4022664"/>
            <a:ext cx="2486416" cy="707886"/>
          </a:xfrm>
          <a:prstGeom prst="rect">
            <a:avLst/>
          </a:prstGeom>
          <a:solidFill>
            <a:srgbClr val="FFFF99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koshBAN" pitchFamily="2" charset="0"/>
                <a:cs typeface="NikoshBAN" pitchFamily="2" charset="0"/>
              </a:rPr>
              <a:t>    ২.ইলিশ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57184" y="2291526"/>
            <a:ext cx="2623158" cy="707886"/>
          </a:xfrm>
          <a:prstGeom prst="rect">
            <a:avLst/>
          </a:prstGeom>
          <a:solidFill>
            <a:srgbClr val="FFFF99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koshBAN" pitchFamily="2" charset="0"/>
                <a:cs typeface="NikoshBAN" pitchFamily="2" charset="0"/>
              </a:rPr>
              <a:t>   ১.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কাঁঠাল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67000" y="304800"/>
            <a:ext cx="4038600" cy="923330"/>
          </a:xfrm>
          <a:prstGeom prst="rect">
            <a:avLst/>
          </a:prstGeom>
          <a:solidFill>
            <a:srgbClr val="66FFFF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2586" y="1454293"/>
            <a:ext cx="80010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১.আমাদের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ফলের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454068" y="3143525"/>
            <a:ext cx="79248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২.আমাদের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মাছের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AB3848-EEE8-4BE2-9397-DE899BC67191}"/>
              </a:ext>
            </a:extLst>
          </p:cNvPr>
          <p:cNvSpPr/>
          <p:nvPr/>
        </p:nvSpPr>
        <p:spPr>
          <a:xfrm>
            <a:off x="506260" y="4883086"/>
            <a:ext cx="79248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bn-BD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.আমাদের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পশুর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87858E-0346-4725-B81E-1C939A893011}"/>
              </a:ext>
            </a:extLst>
          </p:cNvPr>
          <p:cNvSpPr txBox="1"/>
          <p:nvPr/>
        </p:nvSpPr>
        <p:spPr>
          <a:xfrm>
            <a:off x="3459272" y="5772012"/>
            <a:ext cx="2486416" cy="707886"/>
          </a:xfrm>
          <a:prstGeom prst="rect">
            <a:avLst/>
          </a:prstGeom>
          <a:solidFill>
            <a:srgbClr val="FFFF99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koshBAN" pitchFamily="2" charset="0"/>
                <a:cs typeface="NikoshBAN" pitchFamily="2" charset="0"/>
              </a:rPr>
              <a:t>   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.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বাঘ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953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2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AB5AF2-1F14-46F9-A9BC-586F645EE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15" y="250521"/>
            <a:ext cx="8648764" cy="633816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2F4230-D5B7-40DA-A3AE-9C1264BD256B}"/>
              </a:ext>
            </a:extLst>
          </p:cNvPr>
          <p:cNvSpPr txBox="1"/>
          <p:nvPr/>
        </p:nvSpPr>
        <p:spPr>
          <a:xfrm rot="21183615">
            <a:off x="5181675" y="1153295"/>
            <a:ext cx="3273961" cy="646331"/>
          </a:xfrm>
          <a:prstGeom prst="rect">
            <a:avLst/>
          </a:prstGeom>
          <a:pattFill prst="pct5">
            <a:fgClr>
              <a:srgbClr val="FFFF99"/>
            </a:fgClr>
            <a:bgClr>
              <a:schemeClr val="bg1"/>
            </a:bgClr>
          </a:patt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pPr lvl="0" algn="ctr"/>
            <a:r>
              <a:rPr lang="bn-BD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ধন্যবাদ</a:t>
            </a:r>
            <a:endParaRPr lang="en-US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840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41365D7-4A70-4808-9546-E2704210BF7A}"/>
              </a:ext>
            </a:extLst>
          </p:cNvPr>
          <p:cNvGrpSpPr/>
          <p:nvPr/>
        </p:nvGrpSpPr>
        <p:grpSpPr>
          <a:xfrm>
            <a:off x="400833" y="338203"/>
            <a:ext cx="8505171" cy="1408621"/>
            <a:chOff x="400834" y="338203"/>
            <a:chExt cx="8104340" cy="1408621"/>
          </a:xfrm>
        </p:grpSpPr>
        <p:sp>
          <p:nvSpPr>
            <p:cNvPr id="2" name="Ribbon: Curved and Tilted Down 1">
              <a:extLst>
                <a:ext uri="{FF2B5EF4-FFF2-40B4-BE49-F238E27FC236}">
                  <a16:creationId xmlns:a16="http://schemas.microsoft.com/office/drawing/2014/main" id="{450B4B0F-0EC9-42D8-8A54-8DDE83FB8789}"/>
                </a:ext>
              </a:extLst>
            </p:cNvPr>
            <p:cNvSpPr/>
            <p:nvPr/>
          </p:nvSpPr>
          <p:spPr>
            <a:xfrm>
              <a:off x="400834" y="338203"/>
              <a:ext cx="8104340" cy="1402915"/>
            </a:xfrm>
            <a:prstGeom prst="ellipseRibbo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7EB4DDF-DC82-4083-ACA7-AE92D9E7D23A}"/>
                </a:ext>
              </a:extLst>
            </p:cNvPr>
            <p:cNvSpPr txBox="1"/>
            <p:nvPr/>
          </p:nvSpPr>
          <p:spPr>
            <a:xfrm>
              <a:off x="3144033" y="638828"/>
              <a:ext cx="283088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6600" dirty="0">
                  <a:latin typeface="NikoshBAN" panose="02000000000000000000" pitchFamily="2" charset="0"/>
                  <a:cs typeface="NikoshBAN" panose="02000000000000000000" pitchFamily="2" charset="0"/>
                </a:rPr>
                <a:t>শিখনফল</a:t>
              </a:r>
              <a:endParaRPr lang="en-GB" sz="6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3E0C7F7-E595-4024-AA74-AA1FDD00A780}"/>
              </a:ext>
            </a:extLst>
          </p:cNvPr>
          <p:cNvSpPr txBox="1"/>
          <p:nvPr/>
        </p:nvSpPr>
        <p:spPr>
          <a:xfrm>
            <a:off x="901874" y="2179526"/>
            <a:ext cx="7327726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  <a:prstDash val="lgDashDotDot"/>
          </a:ln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শোনাঃ ৩.৩.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-পরিচিত ফলের নাম শুনে মনে রাখতে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  ৩.৩.৪- পরিচিত পশুপাখির নাম মনে রাখতে পারবে।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বলাঃ ২.৬.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- পরিচিত ফলের নাম বলতে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২.৬.৪- পরিচিত পশুপাখির নাম বলতে পারবে।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পড়াঃ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২.৬.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- পরিচিত ফলের নাম পড়তে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২.৬.৪- পরিচিত পশুপাখির নাম পড়তে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লেখাঃ ২.৪.২- পরিচিত ফলের নাম লিখতে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২.৪.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4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- পরিচিত পশু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নাম লিখতে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২.৪.৩- পরিচিত রঙ্গের নাম লিখতে পারবে।</a:t>
            </a:r>
          </a:p>
        </p:txBody>
      </p:sp>
    </p:spTree>
    <p:extLst>
      <p:ext uri="{BB962C8B-B14F-4D97-AF65-F5344CB8AC3E}">
        <p14:creationId xmlns:p14="http://schemas.microsoft.com/office/powerpoint/2010/main" val="362436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04875A3-EE11-4A68-8EAB-D70458D1918F}"/>
              </a:ext>
            </a:extLst>
          </p:cNvPr>
          <p:cNvGrpSpPr/>
          <p:nvPr/>
        </p:nvGrpSpPr>
        <p:grpSpPr>
          <a:xfrm>
            <a:off x="469232" y="1897230"/>
            <a:ext cx="8006488" cy="1325753"/>
            <a:chOff x="623504" y="932728"/>
            <a:chExt cx="7852216" cy="1325753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D835611-12E6-44FF-96F4-5CCF40E67464}"/>
                </a:ext>
              </a:extLst>
            </p:cNvPr>
            <p:cNvSpPr/>
            <p:nvPr/>
          </p:nvSpPr>
          <p:spPr>
            <a:xfrm>
              <a:off x="623504" y="1159177"/>
              <a:ext cx="5292905" cy="707886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দোয়েল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আমাদের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জাতীয়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পাখি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।</a:t>
              </a:r>
              <a:r>
                <a:rPr lang="en-US" sz="4000" u="sng" dirty="0">
                  <a:latin typeface="NikoshBAN" pitchFamily="2" charset="0"/>
                  <a:cs typeface="NikoshBAN" pitchFamily="2" charset="0"/>
                </a:rPr>
                <a:t> </a:t>
              </a:r>
              <a:endParaRPr lang="en-US" sz="4000" dirty="0"/>
            </a:p>
          </p:txBody>
        </p:sp>
        <p:pic>
          <p:nvPicPr>
            <p:cNvPr id="3" name="Picture 2" descr="A_male_Oriental_magpie_robin,_in_Kochbihar,_India.JPG">
              <a:extLst>
                <a:ext uri="{FF2B5EF4-FFF2-40B4-BE49-F238E27FC236}">
                  <a16:creationId xmlns:a16="http://schemas.microsoft.com/office/drawing/2014/main" id="{79FF6098-8523-44BA-9F43-1A1BFF98A0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13698" t="18105" r="16857"/>
            <a:stretch/>
          </p:blipFill>
          <p:spPr>
            <a:xfrm>
              <a:off x="6000624" y="932728"/>
              <a:ext cx="2475096" cy="1325753"/>
            </a:xfrm>
            <a:prstGeom prst="rect">
              <a:avLst/>
            </a:prstGeom>
            <a:ln w="889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58EFCFC-FC3B-499B-9514-AE196837C4B0}"/>
              </a:ext>
            </a:extLst>
          </p:cNvPr>
          <p:cNvGrpSpPr/>
          <p:nvPr/>
        </p:nvGrpSpPr>
        <p:grpSpPr>
          <a:xfrm>
            <a:off x="469232" y="5067289"/>
            <a:ext cx="7988921" cy="1366178"/>
            <a:chOff x="318677" y="2474406"/>
            <a:chExt cx="7772307" cy="136617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31BB504-7648-4ACA-B349-955567199B7E}"/>
                </a:ext>
              </a:extLst>
            </p:cNvPr>
            <p:cNvSpPr txBox="1"/>
            <p:nvPr/>
          </p:nvSpPr>
          <p:spPr>
            <a:xfrm>
              <a:off x="318677" y="2850315"/>
              <a:ext cx="5150998" cy="70788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57150"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err="1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শাপলা</a:t>
              </a:r>
              <a:r>
                <a:rPr lang="en-US" sz="4000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আমাদের</a:t>
              </a:r>
              <a:r>
                <a:rPr lang="en-US" sz="4000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জাতীয়</a:t>
              </a:r>
              <a:r>
                <a:rPr lang="en-US" sz="4000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ফুল</a:t>
              </a:r>
              <a:r>
                <a:rPr lang="en-US" sz="4000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।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A6EDA36-E6E7-487A-BD21-CE718D848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5888" y="2474406"/>
              <a:ext cx="2475096" cy="1366178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chemeClr val="accent2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B6E599A-094F-43B5-A142-C8339FDF3F67}"/>
              </a:ext>
            </a:extLst>
          </p:cNvPr>
          <p:cNvGrpSpPr/>
          <p:nvPr/>
        </p:nvGrpSpPr>
        <p:grpSpPr>
          <a:xfrm>
            <a:off x="469232" y="3443115"/>
            <a:ext cx="8013033" cy="1366178"/>
            <a:chOff x="469232" y="5121599"/>
            <a:chExt cx="8013033" cy="136617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CAA5787-325F-4280-8E33-E3713A928EF9}"/>
                </a:ext>
              </a:extLst>
            </p:cNvPr>
            <p:cNvSpPr txBox="1"/>
            <p:nvPr/>
          </p:nvSpPr>
          <p:spPr>
            <a:xfrm>
              <a:off x="3042178" y="5449756"/>
              <a:ext cx="5440087" cy="707886"/>
            </a:xfrm>
            <a:prstGeom prst="rect">
              <a:avLst/>
            </a:prstGeom>
            <a:solidFill>
              <a:srgbClr val="92D050"/>
            </a:solidFill>
            <a:ln w="762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আম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গাছ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আমাদের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জাতীয়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গাছ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।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8A4CE78-3481-4078-B4E9-DC0CE2E7EE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26" r="15911"/>
            <a:stretch/>
          </p:blipFill>
          <p:spPr>
            <a:xfrm>
              <a:off x="469232" y="5121599"/>
              <a:ext cx="2572945" cy="1366178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0D9CE40-2574-42F6-8332-96B728EF99C4}"/>
              </a:ext>
            </a:extLst>
          </p:cNvPr>
          <p:cNvSpPr txBox="1"/>
          <p:nvPr/>
        </p:nvSpPr>
        <p:spPr>
          <a:xfrm>
            <a:off x="1615857" y="450937"/>
            <a:ext cx="6225435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গত ক্লাসে আমরা জেনেছিলাম</a:t>
            </a:r>
            <a:endParaRPr lang="en-GB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29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0D2ED26-60E7-4355-A177-4DFAB130D291}"/>
              </a:ext>
            </a:extLst>
          </p:cNvPr>
          <p:cNvGrpSpPr/>
          <p:nvPr/>
        </p:nvGrpSpPr>
        <p:grpSpPr>
          <a:xfrm>
            <a:off x="457199" y="1835972"/>
            <a:ext cx="8298493" cy="4683950"/>
            <a:chOff x="457199" y="1835972"/>
            <a:chExt cx="8298493" cy="468395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48A2772-31BB-4B3B-B81A-71795557AD13}"/>
                </a:ext>
              </a:extLst>
            </p:cNvPr>
            <p:cNvSpPr txBox="1"/>
            <p:nvPr/>
          </p:nvSpPr>
          <p:spPr>
            <a:xfrm>
              <a:off x="457199" y="3657600"/>
              <a:ext cx="8298493" cy="2862322"/>
            </a:xfrm>
            <a:prstGeom prst="rect">
              <a:avLst/>
            </a:prstGeom>
            <a:solidFill>
              <a:srgbClr val="FFC000"/>
            </a:solidFill>
            <a:ln w="5715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prstTxWarp prst="textCanUp">
                <a:avLst/>
              </a:prstTxWarp>
              <a:spAutoFit/>
              <a:scene3d>
                <a:camera prst="obliqueTopLeft"/>
                <a:lightRig rig="threePt" dir="t"/>
              </a:scene3d>
            </a:bodyPr>
            <a:lstStyle/>
            <a:p>
              <a:pPr algn="ctr"/>
              <a:r>
                <a:rPr lang="bn-BD" sz="6000" b="1" dirty="0">
                  <a:latin typeface="NikoshBAN" pitchFamily="2" charset="0"/>
                  <a:cs typeface="NikoshBAN" pitchFamily="2" charset="0"/>
                </a:rPr>
                <a:t>“পাঠ”</a:t>
              </a:r>
            </a:p>
            <a:p>
              <a:pPr algn="ctr"/>
              <a:r>
                <a:rPr lang="bn-BD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 আমাদের দেশ</a:t>
              </a:r>
            </a:p>
            <a:p>
              <a:pPr algn="ctr"/>
              <a:r>
                <a:rPr lang="bn-BD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পাঠ্যাংশঃ </a:t>
              </a:r>
              <a:r>
                <a:rPr lang="en-US" sz="40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গা</a:t>
              </a:r>
              <a:r>
                <a:rPr lang="as-IN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ছ</a:t>
              </a:r>
              <a:r>
                <a:rPr lang="bn-BD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ে গাছে..........জাতীয় পশু।</a:t>
              </a:r>
              <a:r>
                <a:rPr lang="en-US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GB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7E85492-1BA3-46E4-9123-B669BE2A3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8702" y="1835973"/>
              <a:ext cx="2318099" cy="1821627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32F5855-B2AE-4FF7-A32B-B810198F18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381" y="1835973"/>
              <a:ext cx="2893119" cy="178117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FE2E1F7-B5D7-4379-A0E9-5D999E01EA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9500" y="1835972"/>
              <a:ext cx="2999202" cy="1781175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A7C92A9-19B7-4CC5-9CD0-C03B5343F48A}"/>
              </a:ext>
            </a:extLst>
          </p:cNvPr>
          <p:cNvSpPr txBox="1"/>
          <p:nvPr/>
        </p:nvSpPr>
        <p:spPr>
          <a:xfrm>
            <a:off x="1905000" y="372070"/>
            <a:ext cx="5105400" cy="923330"/>
          </a:xfrm>
          <a:prstGeom prst="rect">
            <a:avLst/>
          </a:prstGeom>
          <a:ln w="76200"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prstTxWarp prst="textChevron">
              <a:avLst/>
            </a:prstTxWarp>
            <a:spAutoFit/>
          </a:bodyPr>
          <a:lstStyle/>
          <a:p>
            <a:pPr algn="ctr"/>
            <a:r>
              <a:rPr lang="bn-BD" sz="5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 ঘোষণা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75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D87E73-6638-4A5A-B107-A16C02790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551" y="3030499"/>
            <a:ext cx="2809874" cy="1381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813E68-C9F5-41FE-B145-04A81FC8C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9" t="8210" r="10219" b="6901"/>
          <a:stretch/>
        </p:blipFill>
        <p:spPr>
          <a:xfrm>
            <a:off x="3573379" y="4702533"/>
            <a:ext cx="2400718" cy="18749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A501DA-1665-468A-A21C-697753A311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560" y="4730260"/>
            <a:ext cx="2619375" cy="18192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65D517-8AB5-467B-80B0-E26F1F9D25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973" y="1062357"/>
            <a:ext cx="2619963" cy="16733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DECCCE-2173-4C4F-8E0D-E72707412C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54" y="1066248"/>
            <a:ext cx="2844748" cy="172229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F348C01-65F8-44E3-9679-E22AD2A79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75" y="2932752"/>
            <a:ext cx="2777106" cy="16287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58B2AE-CF32-43C1-8B90-4B499904C269}"/>
              </a:ext>
            </a:extLst>
          </p:cNvPr>
          <p:cNvSpPr txBox="1"/>
          <p:nvPr/>
        </p:nvSpPr>
        <p:spPr>
          <a:xfrm>
            <a:off x="449597" y="287870"/>
            <a:ext cx="8317935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এসো আমরা কিছু ছবি দেখি</a:t>
            </a:r>
            <a:endParaRPr lang="en-GB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F56470-B1FD-485A-9FBE-EAB07BA4E3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550" y="1066248"/>
            <a:ext cx="2809875" cy="16733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4B9C8A-01DE-4D97-8E61-97A8A357FE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973" y="2932752"/>
            <a:ext cx="2619963" cy="16287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A2AFDFC-8CE9-4010-A000-41E3433ED4F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2"/>
          <a:stretch/>
        </p:blipFill>
        <p:spPr>
          <a:xfrm>
            <a:off x="329075" y="4783549"/>
            <a:ext cx="2844749" cy="178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76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9C610D2-90CA-44FC-8323-E478B56B118B}"/>
              </a:ext>
            </a:extLst>
          </p:cNvPr>
          <p:cNvGrpSpPr/>
          <p:nvPr/>
        </p:nvGrpSpPr>
        <p:grpSpPr>
          <a:xfrm>
            <a:off x="388307" y="501040"/>
            <a:ext cx="8367386" cy="5849655"/>
            <a:chOff x="388307" y="1162991"/>
            <a:chExt cx="8367386" cy="46197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F3EC77F-2447-40D4-8213-B8FBC823B195}"/>
                </a:ext>
              </a:extLst>
            </p:cNvPr>
            <p:cNvSpPr txBox="1"/>
            <p:nvPr/>
          </p:nvSpPr>
          <p:spPr>
            <a:xfrm>
              <a:off x="1415441" y="1162991"/>
              <a:ext cx="5774499" cy="121695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 rtlCol="0">
              <a:prstTxWarp prst="textWave1">
                <a:avLst/>
              </a:prstTxWarp>
              <a:spAutoFit/>
            </a:bodyPr>
            <a:lstStyle/>
            <a:p>
              <a:pPr algn="ctr"/>
              <a:r>
                <a:rPr lang="bn-IN" sz="5400" dirty="0">
                  <a:latin typeface="NikoshBAN" panose="02000000000000000000" pitchFamily="2" charset="0"/>
                  <a:cs typeface="NikoshBAN" panose="02000000000000000000" pitchFamily="2" charset="0"/>
                </a:rPr>
                <a:t>উপস্থাপন</a:t>
              </a:r>
              <a:endParaRPr lang="en-US" sz="5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A7349B7-F881-4B1C-BA0B-B893B20A7A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03" t="24829" r="11675" b="10828"/>
            <a:stretch/>
          </p:blipFill>
          <p:spPr>
            <a:xfrm>
              <a:off x="388307" y="2472890"/>
              <a:ext cx="2780778" cy="3309801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6F22C84-F178-45BB-9210-7249C455F4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39" r="13350"/>
            <a:stretch/>
          </p:blipFill>
          <p:spPr>
            <a:xfrm>
              <a:off x="6115310" y="2472890"/>
              <a:ext cx="2640383" cy="330980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A688719-6283-4556-A4F5-BCAC2FA9E6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060" b="11382"/>
            <a:stretch/>
          </p:blipFill>
          <p:spPr>
            <a:xfrm>
              <a:off x="3169085" y="2472890"/>
              <a:ext cx="2926916" cy="33098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069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6A6A34-D7C2-482A-8B3B-5FF08A7A4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851" y="3239149"/>
            <a:ext cx="2559289" cy="17630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A11B9B-229A-4B2B-83D5-8ABAB171CB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77" y="3171223"/>
            <a:ext cx="2664912" cy="18223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A18818-1CB8-4717-94E8-28FF26A0CD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995" y="3107938"/>
            <a:ext cx="2559289" cy="18581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A65E52C-274B-4968-BBD4-40BCE2F3A0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981" y="353836"/>
            <a:ext cx="2619375" cy="17630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730F3F6-9942-4D4C-AA83-50CF9F3CDC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509" y="356710"/>
            <a:ext cx="2559289" cy="17630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43E2E98-59D9-4647-8EC4-2250CAE6DEA0}"/>
              </a:ext>
            </a:extLst>
          </p:cNvPr>
          <p:cNvSpPr txBox="1"/>
          <p:nvPr/>
        </p:nvSpPr>
        <p:spPr>
          <a:xfrm>
            <a:off x="733828" y="5914269"/>
            <a:ext cx="7852762" cy="646331"/>
          </a:xfrm>
          <a:prstGeom prst="rect">
            <a:avLst/>
          </a:prstGeom>
          <a:solidFill>
            <a:srgbClr val="FC9CEE"/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গাছে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গাছে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ফলে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নানা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রকমের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ফল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10" name="Picture 2" descr="C:\Users\pti mowlobibazar\Desktop\jOMIR AIi\Picture\m.gif">
            <a:extLst>
              <a:ext uri="{FF2B5EF4-FFF2-40B4-BE49-F238E27FC236}">
                <a16:creationId xmlns:a16="http://schemas.microsoft.com/office/drawing/2014/main" id="{BB4C4E76-DA0A-4694-94DD-403D0E64A2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/>
          <a:srcRect l="12547" t="2888" r="2650" b="3370"/>
          <a:stretch/>
        </p:blipFill>
        <p:spPr bwMode="auto">
          <a:xfrm>
            <a:off x="293644" y="353837"/>
            <a:ext cx="2559289" cy="17630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D246709-E874-438A-977A-02EE3CF2D301}"/>
              </a:ext>
            </a:extLst>
          </p:cNvPr>
          <p:cNvSpPr txBox="1"/>
          <p:nvPr/>
        </p:nvSpPr>
        <p:spPr>
          <a:xfrm>
            <a:off x="882223" y="2326718"/>
            <a:ext cx="137368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আম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564FD1-6C6A-4321-8A93-F673C321F015}"/>
              </a:ext>
            </a:extLst>
          </p:cNvPr>
          <p:cNvSpPr txBox="1"/>
          <p:nvPr/>
        </p:nvSpPr>
        <p:spPr>
          <a:xfrm>
            <a:off x="950392" y="5143204"/>
            <a:ext cx="1305513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ডালিম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22C7A2-BD74-46B6-A46D-0724C115C2E0}"/>
              </a:ext>
            </a:extLst>
          </p:cNvPr>
          <p:cNvSpPr txBox="1"/>
          <p:nvPr/>
        </p:nvSpPr>
        <p:spPr>
          <a:xfrm>
            <a:off x="6937502" y="2292710"/>
            <a:ext cx="137368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লিচু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205C33-6649-45FE-AAEB-E674F08C2C2A}"/>
              </a:ext>
            </a:extLst>
          </p:cNvPr>
          <p:cNvSpPr txBox="1"/>
          <p:nvPr/>
        </p:nvSpPr>
        <p:spPr>
          <a:xfrm>
            <a:off x="3872090" y="2334736"/>
            <a:ext cx="137368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জাম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C024D5-A358-4F9A-ACA3-476FEC3D4D37}"/>
              </a:ext>
            </a:extLst>
          </p:cNvPr>
          <p:cNvSpPr txBox="1"/>
          <p:nvPr/>
        </p:nvSpPr>
        <p:spPr>
          <a:xfrm>
            <a:off x="3929613" y="5151770"/>
            <a:ext cx="142444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কমলা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45BC11-9851-4FBB-B3EE-A288C72F5971}"/>
              </a:ext>
            </a:extLst>
          </p:cNvPr>
          <p:cNvSpPr txBox="1"/>
          <p:nvPr/>
        </p:nvSpPr>
        <p:spPr>
          <a:xfrm>
            <a:off x="7021556" y="5150788"/>
            <a:ext cx="142444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পেয়ারা</a:t>
            </a:r>
          </a:p>
        </p:txBody>
      </p:sp>
    </p:spTree>
    <p:extLst>
      <p:ext uri="{BB962C8B-B14F-4D97-AF65-F5344CB8AC3E}">
        <p14:creationId xmlns:p14="http://schemas.microsoft.com/office/powerpoint/2010/main" val="223024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8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2" grpId="0" animBg="1"/>
      <p:bldP spid="14" grpId="0" animBg="1"/>
      <p:bldP spid="16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F1D65F-27E1-4C3D-A6E5-D1FDF4B39A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0" b="10406"/>
          <a:stretch/>
        </p:blipFill>
        <p:spPr>
          <a:xfrm>
            <a:off x="463463" y="488515"/>
            <a:ext cx="8254651" cy="4597051"/>
          </a:xfrm>
          <a:prstGeom prst="rect">
            <a:avLst/>
          </a:prstGeom>
          <a:ln w="2286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AB1D57-DB34-4119-9FE2-912A4EBBFBB7}"/>
              </a:ext>
            </a:extLst>
          </p:cNvPr>
          <p:cNvSpPr txBox="1"/>
          <p:nvPr/>
        </p:nvSpPr>
        <p:spPr>
          <a:xfrm>
            <a:off x="563671" y="5551118"/>
            <a:ext cx="8066761" cy="830997"/>
          </a:xfrm>
          <a:prstGeom prst="rect">
            <a:avLst/>
          </a:prstGeom>
          <a:solidFill>
            <a:srgbClr val="92D050"/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কাঁঠাল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জাতীয়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ফল</a:t>
            </a:r>
            <a:r>
              <a:rPr lang="en-US" sz="48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40747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DF5327"/>
      </a:accent1>
      <a:accent2>
        <a:srgbClr val="A6B7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383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396</TotalTime>
  <Words>375</Words>
  <Application>Microsoft Office PowerPoint</Application>
  <PresentationFormat>On-screen Show (4:3)</PresentationFormat>
  <Paragraphs>113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Corbel</vt:lpstr>
      <vt:lpstr>NikoshBAN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Dattagram GPS</cp:lastModifiedBy>
  <cp:revision>83</cp:revision>
  <dcterms:created xsi:type="dcterms:W3CDTF">2019-08-05T09:57:00Z</dcterms:created>
  <dcterms:modified xsi:type="dcterms:W3CDTF">2019-12-09T15:51:13Z</dcterms:modified>
</cp:coreProperties>
</file>