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71" r:id="rId2"/>
    <p:sldId id="272" r:id="rId3"/>
    <p:sldId id="273" r:id="rId4"/>
    <p:sldId id="274" r:id="rId5"/>
    <p:sldId id="275" r:id="rId6"/>
    <p:sldId id="276" r:id="rId7"/>
    <p:sldId id="286" r:id="rId8"/>
    <p:sldId id="288" r:id="rId9"/>
    <p:sldId id="277" r:id="rId10"/>
    <p:sldId id="279" r:id="rId11"/>
    <p:sldId id="281" r:id="rId12"/>
    <p:sldId id="282" r:id="rId13"/>
    <p:sldId id="283" r:id="rId14"/>
    <p:sldId id="28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EE00CB-F3DA-4EED-ACF0-9695254328A4}" type="datetimeFigureOut">
              <a:rPr lang="en-US" smtClean="0"/>
              <a:t>12/8/2019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53F52C-460E-42C7-AA01-9FB51F2D3A5C}" type="slidenum">
              <a:rPr lang="en-US" smtClean="0"/>
              <a:t>‹#›</a:t>
            </a:fld>
            <a:endParaRPr lang="en-US"/>
          </a:p>
        </p:txBody>
      </p:sp>
    </p:spTree>
    <p:extLst>
      <p:ext uri="{BB962C8B-B14F-4D97-AF65-F5344CB8AC3E}">
        <p14:creationId xmlns:p14="http://schemas.microsoft.com/office/powerpoint/2010/main" val="731202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12330-06E1-4A0A-B782-082C1C90C135}" type="slidenum">
              <a:rPr lang="en-US" smtClean="0"/>
              <a:pPr/>
              <a:t>1</a:t>
            </a:fld>
            <a:endParaRPr lang="en-US"/>
          </a:p>
        </p:txBody>
      </p:sp>
    </p:spTree>
    <p:extLst>
      <p:ext uri="{BB962C8B-B14F-4D97-AF65-F5344CB8AC3E}">
        <p14:creationId xmlns:p14="http://schemas.microsoft.com/office/powerpoint/2010/main" val="358780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12330-06E1-4A0A-B782-082C1C90C135}" type="slidenum">
              <a:rPr lang="en-US" smtClean="0"/>
              <a:pPr/>
              <a:t>2</a:t>
            </a:fld>
            <a:endParaRPr lang="en-US"/>
          </a:p>
        </p:txBody>
      </p:sp>
    </p:spTree>
    <p:extLst>
      <p:ext uri="{BB962C8B-B14F-4D97-AF65-F5344CB8AC3E}">
        <p14:creationId xmlns:p14="http://schemas.microsoft.com/office/powerpoint/2010/main" val="1345206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12330-06E1-4A0A-B782-082C1C90C135}" type="slidenum">
              <a:rPr lang="en-US" smtClean="0"/>
              <a:pPr/>
              <a:t>3</a:t>
            </a:fld>
            <a:endParaRPr lang="en-US"/>
          </a:p>
        </p:txBody>
      </p:sp>
    </p:spTree>
    <p:extLst>
      <p:ext uri="{BB962C8B-B14F-4D97-AF65-F5344CB8AC3E}">
        <p14:creationId xmlns:p14="http://schemas.microsoft.com/office/powerpoint/2010/main" val="3637620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C2F086-516F-4E26-A5C1-C820F8C54ECE}" type="slidenum">
              <a:rPr lang="en-US" smtClean="0"/>
              <a:pPr/>
              <a:t>4</a:t>
            </a:fld>
            <a:endParaRPr lang="en-US"/>
          </a:p>
        </p:txBody>
      </p:sp>
    </p:spTree>
    <p:extLst>
      <p:ext uri="{BB962C8B-B14F-4D97-AF65-F5344CB8AC3E}">
        <p14:creationId xmlns:p14="http://schemas.microsoft.com/office/powerpoint/2010/main" val="1485804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C2F086-516F-4E26-A5C1-C820F8C54ECE}" type="slidenum">
              <a:rPr lang="en-US" smtClean="0"/>
              <a:pPr/>
              <a:t>5</a:t>
            </a:fld>
            <a:endParaRPr lang="en-US"/>
          </a:p>
        </p:txBody>
      </p:sp>
    </p:spTree>
    <p:extLst>
      <p:ext uri="{BB962C8B-B14F-4D97-AF65-F5344CB8AC3E}">
        <p14:creationId xmlns:p14="http://schemas.microsoft.com/office/powerpoint/2010/main" val="660655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12330-06E1-4A0A-B782-082C1C90C135}" type="slidenum">
              <a:rPr lang="en-US" smtClean="0"/>
              <a:pPr/>
              <a:t>14</a:t>
            </a:fld>
            <a:endParaRPr lang="en-US"/>
          </a:p>
        </p:txBody>
      </p:sp>
    </p:spTree>
    <p:extLst>
      <p:ext uri="{BB962C8B-B14F-4D97-AF65-F5344CB8AC3E}">
        <p14:creationId xmlns:p14="http://schemas.microsoft.com/office/powerpoint/2010/main" val="2603804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4.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png"/><Relationship Id="rId10" Type="http://schemas.openxmlformats.org/officeDocument/2006/relationships/image" Target="../media/image16.jpeg"/><Relationship Id="rId4" Type="http://schemas.openxmlformats.org/officeDocument/2006/relationships/image" Target="../media/image10.jpeg"/><Relationship Id="rId9" Type="http://schemas.openxmlformats.org/officeDocument/2006/relationships/image" Target="../media/image15.jpeg"/></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Pictures\b993354ce831aacee9c86eec8d3c177d-5a13995feb2a1.jpg"/>
          <p:cNvPicPr>
            <a:picLocks noChangeAspect="1" noChangeArrowheads="1"/>
          </p:cNvPicPr>
          <p:nvPr/>
        </p:nvPicPr>
        <p:blipFill>
          <a:blip r:embed="rId3"/>
          <a:srcRect/>
          <a:stretch>
            <a:fillRect/>
          </a:stretch>
        </p:blipFill>
        <p:spPr bwMode="auto">
          <a:xfrm>
            <a:off x="1752600" y="1447800"/>
            <a:ext cx="2286000" cy="2209800"/>
          </a:xfrm>
          <a:prstGeom prst="rect">
            <a:avLst/>
          </a:prstGeom>
          <a:noFill/>
        </p:spPr>
      </p:pic>
      <p:pic>
        <p:nvPicPr>
          <p:cNvPr id="2051" name="Picture 3" descr="C:\Users\HP\Pictures\1518947459.jpg"/>
          <p:cNvPicPr>
            <a:picLocks noChangeAspect="1" noChangeArrowheads="1"/>
          </p:cNvPicPr>
          <p:nvPr/>
        </p:nvPicPr>
        <p:blipFill>
          <a:blip r:embed="rId4"/>
          <a:srcRect/>
          <a:stretch>
            <a:fillRect/>
          </a:stretch>
        </p:blipFill>
        <p:spPr bwMode="auto">
          <a:xfrm>
            <a:off x="4267200" y="1371600"/>
            <a:ext cx="2387564" cy="2057399"/>
          </a:xfrm>
          <a:prstGeom prst="rect">
            <a:avLst/>
          </a:prstGeom>
          <a:noFill/>
        </p:spPr>
      </p:pic>
      <p:pic>
        <p:nvPicPr>
          <p:cNvPr id="2052" name="Picture 4" descr="C:\Users\HP\Pictures\97057_b2.jpg"/>
          <p:cNvPicPr>
            <a:picLocks noChangeAspect="1" noChangeArrowheads="1"/>
          </p:cNvPicPr>
          <p:nvPr/>
        </p:nvPicPr>
        <p:blipFill>
          <a:blip r:embed="rId5"/>
          <a:srcRect/>
          <a:stretch>
            <a:fillRect/>
          </a:stretch>
        </p:blipFill>
        <p:spPr bwMode="auto">
          <a:xfrm>
            <a:off x="7162800" y="1371600"/>
            <a:ext cx="2971800" cy="2362200"/>
          </a:xfrm>
          <a:prstGeom prst="rect">
            <a:avLst/>
          </a:prstGeom>
          <a:noFill/>
        </p:spPr>
      </p:pic>
      <p:pic>
        <p:nvPicPr>
          <p:cNvPr id="2053" name="Picture 5" descr="C:\Users\HP\Pictures\8_138674.jpg"/>
          <p:cNvPicPr>
            <a:picLocks noChangeAspect="1" noChangeArrowheads="1"/>
          </p:cNvPicPr>
          <p:nvPr/>
        </p:nvPicPr>
        <p:blipFill>
          <a:blip r:embed="rId6"/>
          <a:srcRect/>
          <a:stretch>
            <a:fillRect/>
          </a:stretch>
        </p:blipFill>
        <p:spPr bwMode="auto">
          <a:xfrm>
            <a:off x="8077200" y="3886200"/>
            <a:ext cx="2305050" cy="2514600"/>
          </a:xfrm>
          <a:prstGeom prst="rect">
            <a:avLst/>
          </a:prstGeom>
          <a:noFill/>
        </p:spPr>
      </p:pic>
      <p:pic>
        <p:nvPicPr>
          <p:cNvPr id="2054" name="Picture 6" descr="C:\Users\HP\Pictures\Monitor.jpg"/>
          <p:cNvPicPr>
            <a:picLocks noChangeAspect="1" noChangeArrowheads="1"/>
          </p:cNvPicPr>
          <p:nvPr/>
        </p:nvPicPr>
        <p:blipFill>
          <a:blip r:embed="rId7"/>
          <a:srcRect/>
          <a:stretch>
            <a:fillRect/>
          </a:stretch>
        </p:blipFill>
        <p:spPr bwMode="auto">
          <a:xfrm>
            <a:off x="4953000" y="3733800"/>
            <a:ext cx="2743200" cy="2730500"/>
          </a:xfrm>
          <a:prstGeom prst="rect">
            <a:avLst/>
          </a:prstGeom>
          <a:noFill/>
        </p:spPr>
      </p:pic>
      <p:pic>
        <p:nvPicPr>
          <p:cNvPr id="2055" name="Picture 7" descr="C:\Users\HP\Pictures\1484869931_1304088.jpg"/>
          <p:cNvPicPr>
            <a:picLocks noChangeAspect="1" noChangeArrowheads="1"/>
          </p:cNvPicPr>
          <p:nvPr/>
        </p:nvPicPr>
        <p:blipFill>
          <a:blip r:embed="rId8" cstate="print"/>
          <a:srcRect/>
          <a:stretch>
            <a:fillRect/>
          </a:stretch>
        </p:blipFill>
        <p:spPr bwMode="auto">
          <a:xfrm>
            <a:off x="1752600" y="3733800"/>
            <a:ext cx="2895600" cy="2743200"/>
          </a:xfrm>
          <a:prstGeom prst="rect">
            <a:avLst/>
          </a:prstGeom>
          <a:noFill/>
          <a:ln>
            <a:solidFill>
              <a:srgbClr val="DDDDDD"/>
            </a:solidFill>
          </a:ln>
        </p:spPr>
      </p:pic>
      <p:sp>
        <p:nvSpPr>
          <p:cNvPr id="5" name="TextBox 4"/>
          <p:cNvSpPr txBox="1"/>
          <p:nvPr/>
        </p:nvSpPr>
        <p:spPr>
          <a:xfrm>
            <a:off x="2514600" y="533401"/>
            <a:ext cx="7239000" cy="646331"/>
          </a:xfrm>
          <a:prstGeom prst="rect">
            <a:avLst/>
          </a:prstGeom>
          <a:noFill/>
        </p:spPr>
        <p:txBody>
          <a:bodyPr wrap="square" rtlCol="0">
            <a:spAutoFit/>
          </a:bodyPr>
          <a:lstStyle/>
          <a:p>
            <a:pPr algn="ctr"/>
            <a:r>
              <a:rPr lang="bn-IN" sz="3600" dirty="0"/>
              <a:t>সুপ্রিয় শিক্ষার্থীবৃন্দ সবাইকে শুভেচ্ছা</a:t>
            </a:r>
            <a:endParaRPr lang="en-US" dirty="0"/>
          </a:p>
        </p:txBody>
      </p:sp>
    </p:spTree>
    <p:extLst>
      <p:ext uri="{BB962C8B-B14F-4D97-AF65-F5344CB8AC3E}">
        <p14:creationId xmlns:p14="http://schemas.microsoft.com/office/powerpoint/2010/main" val="418880673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ircle(in)">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1"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mph" presetSubtype="0" fill="hold" nodeType="clickEffect">
                                  <p:stCondLst>
                                    <p:cond delay="0"/>
                                  </p:stCondLst>
                                  <p:childTnLst>
                                    <p:animClr clrSpc="hsl" dir="cw">
                                      <p:cBhvr override="childStyle">
                                        <p:cTn id="21" dur="500" fill="hold"/>
                                        <p:tgtEl>
                                          <p:spTgt spid="2051"/>
                                        </p:tgtEl>
                                        <p:attrNameLst>
                                          <p:attrName>style.color</p:attrName>
                                        </p:attrNameLst>
                                      </p:cBhvr>
                                      <p:by>
                                        <p:hsl h="0" s="-12549" l="-25098"/>
                                      </p:by>
                                    </p:animClr>
                                    <p:animClr clrSpc="hsl" dir="cw">
                                      <p:cBhvr>
                                        <p:cTn id="22" dur="500" fill="hold"/>
                                        <p:tgtEl>
                                          <p:spTgt spid="2051"/>
                                        </p:tgtEl>
                                        <p:attrNameLst>
                                          <p:attrName>fillcolor</p:attrName>
                                        </p:attrNameLst>
                                      </p:cBhvr>
                                      <p:by>
                                        <p:hsl h="0" s="-12549" l="-25098"/>
                                      </p:by>
                                    </p:animClr>
                                    <p:animClr clrSpc="hsl" dir="cw">
                                      <p:cBhvr>
                                        <p:cTn id="23" dur="500" fill="hold"/>
                                        <p:tgtEl>
                                          <p:spTgt spid="2051"/>
                                        </p:tgtEl>
                                        <p:attrNameLst>
                                          <p:attrName>stroke.color</p:attrName>
                                        </p:attrNameLst>
                                      </p:cBhvr>
                                      <p:by>
                                        <p:hsl h="0" s="-12549" l="-25098"/>
                                      </p:by>
                                    </p:animClr>
                                    <p:set>
                                      <p:cBhvr>
                                        <p:cTn id="24" dur="500" fill="hold"/>
                                        <p:tgtEl>
                                          <p:spTgt spid="2051"/>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animEffect transition="in" filter="circle(in)">
                                      <p:cBhvr>
                                        <p:cTn id="29" dur="2000"/>
                                        <p:tgtEl>
                                          <p:spTgt spid="2055"/>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2054"/>
                                        </p:tgtEl>
                                        <p:attrNameLst>
                                          <p:attrName>style.visibility</p:attrName>
                                        </p:attrNameLst>
                                      </p:cBhvr>
                                      <p:to>
                                        <p:strVal val="visible"/>
                                      </p:to>
                                    </p:set>
                                    <p:animEffect transition="in" filter="circle(in)">
                                      <p:cBhvr>
                                        <p:cTn id="34" dur="2000"/>
                                        <p:tgtEl>
                                          <p:spTgt spid="2054"/>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2053"/>
                                        </p:tgtEl>
                                        <p:attrNameLst>
                                          <p:attrName>style.visibility</p:attrName>
                                        </p:attrNameLst>
                                      </p:cBhvr>
                                      <p:to>
                                        <p:strVal val="visible"/>
                                      </p:to>
                                    </p:set>
                                    <p:animEffect transition="in" filter="circle(in)">
                                      <p:cBhvr>
                                        <p:cTn id="39"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67200" y="409433"/>
            <a:ext cx="3810000" cy="921679"/>
          </a:xfrm>
          <a:solidFill>
            <a:schemeClr val="accent4">
              <a:lumMod val="60000"/>
              <a:lumOff val="40000"/>
            </a:schemeClr>
          </a:solidFill>
        </p:spPr>
        <p:txBody>
          <a:bodyPr>
            <a:normAutofit/>
          </a:bodyPr>
          <a:lstStyle/>
          <a:p>
            <a:r>
              <a:rPr lang="bn-IN" dirty="0" smtClean="0">
                <a:latin typeface="NikoshBAN" panose="02000000000000000000" pitchFamily="2" charset="0"/>
                <a:cs typeface="NikoshBAN" panose="02000000000000000000" pitchFamily="2" charset="0"/>
              </a:rPr>
              <a:t>জোড়ায় কাজ</a:t>
            </a:r>
            <a:endParaRPr lang="en-US"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586552" y="4790363"/>
            <a:ext cx="9144000" cy="1105469"/>
          </a:xfrm>
          <a:solidFill>
            <a:schemeClr val="accent4">
              <a:lumMod val="60000"/>
              <a:lumOff val="40000"/>
            </a:schemeClr>
          </a:solidFill>
        </p:spPr>
        <p:txBody>
          <a:bodyPr>
            <a:normAutofit/>
          </a:bodyPr>
          <a:lstStyle/>
          <a:p>
            <a:r>
              <a:rPr lang="bn-IN" sz="4800" b="1" dirty="0">
                <a:latin typeface="NikoshBAN" panose="02000000000000000000" pitchFamily="2" charset="0"/>
                <a:cs typeface="NikoshBAN" panose="02000000000000000000" pitchFamily="2" charset="0"/>
              </a:rPr>
              <a:t>উপাত্ত আর তথ্যের মধ্যে পার্থক্য উপস্থাপন কর ।</a:t>
            </a:r>
            <a:endParaRPr lang="en-US" sz="3600" b="1" dirty="0">
              <a:latin typeface="NikoshBAN" panose="02000000000000000000" pitchFamily="2" charset="0"/>
              <a:cs typeface="NikoshBAN" panose="02000000000000000000" pitchFamily="2" charset="0"/>
            </a:endParaRPr>
          </a:p>
        </p:txBody>
      </p:sp>
      <p:pic>
        <p:nvPicPr>
          <p:cNvPr id="1026" name="Picture 2" descr="C:\Users\HP\Pictures\image-35083-1522883587.jpg"/>
          <p:cNvPicPr>
            <a:picLocks noChangeAspect="1" noChangeArrowheads="1"/>
          </p:cNvPicPr>
          <p:nvPr/>
        </p:nvPicPr>
        <p:blipFill>
          <a:blip r:embed="rId2"/>
          <a:srcRect/>
          <a:stretch>
            <a:fillRect/>
          </a:stretch>
        </p:blipFill>
        <p:spPr bwMode="auto">
          <a:xfrm>
            <a:off x="3276600" y="1901133"/>
            <a:ext cx="5791200" cy="2743200"/>
          </a:xfrm>
          <a:prstGeom prst="rect">
            <a:avLst/>
          </a:prstGeom>
          <a:noFill/>
        </p:spPr>
      </p:pic>
    </p:spTree>
    <p:extLst>
      <p:ext uri="{BB962C8B-B14F-4D97-AF65-F5344CB8AC3E}">
        <p14:creationId xmlns:p14="http://schemas.microsoft.com/office/powerpoint/2010/main" val="764009245"/>
      </p:ext>
    </p:extLst>
  </p:cSld>
  <p:clrMapOvr>
    <a:masterClrMapping/>
  </p:clrMapOvr>
  <mc:AlternateContent xmlns:mc="http://schemas.openxmlformats.org/markup-compatibility/2006">
    <mc:Choice xmlns:p14="http://schemas.microsoft.com/office/powerpoint/2010/main" Requires="p14">
      <p:transition spd="slow" p14:dur="1600" advTm="0">
        <p14:prism isInverted="1"/>
      </p:transition>
    </mc:Choice>
    <mc:Fallback>
      <p:transition spd="slow" advTm="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58386" y="81887"/>
            <a:ext cx="3347682" cy="1104614"/>
          </a:xfrm>
          <a:solidFill>
            <a:schemeClr val="accent5">
              <a:lumMod val="20000"/>
              <a:lumOff val="80000"/>
            </a:schemeClr>
          </a:solidFill>
          <a:ln>
            <a:solidFill>
              <a:schemeClr val="accent1"/>
            </a:solidFill>
          </a:ln>
        </p:spPr>
        <p:txBody>
          <a:bodyPr>
            <a:noAutofit/>
          </a:bodyPr>
          <a:lstStyle/>
          <a:p>
            <a:r>
              <a:rPr lang="bn-IN" sz="5400" dirty="0">
                <a:latin typeface="NikoshBAN" panose="02000000000000000000" pitchFamily="2" charset="0"/>
                <a:cs typeface="NikoshBAN" panose="02000000000000000000" pitchFamily="2" charset="0"/>
              </a:rPr>
              <a:t>দলগত</a:t>
            </a:r>
            <a:r>
              <a:rPr lang="bn-IN" sz="8000" dirty="0" smtClean="0">
                <a:latin typeface="NikoshBAN" panose="02000000000000000000" pitchFamily="2" charset="0"/>
                <a:cs typeface="NikoshBAN" panose="02000000000000000000" pitchFamily="2" charset="0"/>
              </a:rPr>
              <a:t> </a:t>
            </a:r>
            <a:r>
              <a:rPr lang="bn-IN" sz="5400" dirty="0" smtClean="0">
                <a:latin typeface="NikoshBAN" panose="02000000000000000000" pitchFamily="2" charset="0"/>
                <a:cs typeface="NikoshBAN" panose="02000000000000000000" pitchFamily="2" charset="0"/>
              </a:rPr>
              <a:t>কাজ</a:t>
            </a:r>
            <a:endParaRPr lang="en-US" sz="8000"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169158" y="5016690"/>
            <a:ext cx="9144000" cy="3124200"/>
          </a:xfrm>
          <a:solidFill>
            <a:schemeClr val="accent5">
              <a:lumMod val="40000"/>
              <a:lumOff val="60000"/>
            </a:schemeClr>
          </a:solidFill>
        </p:spPr>
        <p:txBody>
          <a:bodyPr>
            <a:normAutofit/>
          </a:bodyPr>
          <a:lstStyle/>
          <a:p>
            <a:r>
              <a:rPr lang="bn-IN" sz="4400" b="1" dirty="0">
                <a:latin typeface="NikoshBAN" panose="02000000000000000000" pitchFamily="2" charset="0"/>
                <a:cs typeface="NikoshBAN" panose="02000000000000000000" pitchFamily="2" charset="0"/>
              </a:rPr>
              <a:t>কোথায় কোথায় তথ্য ও প্রযুক্তি ব্যাবহার করা যেতে পারে একটি তালিকা তৈরী কর।</a:t>
            </a:r>
            <a:endParaRPr lang="en-US" sz="3200" b="1" dirty="0">
              <a:latin typeface="NikoshBAN" panose="02000000000000000000" pitchFamily="2" charset="0"/>
              <a:cs typeface="NikoshBAN" panose="02000000000000000000" pitchFamily="2" charset="0"/>
            </a:endParaRPr>
          </a:p>
        </p:txBody>
      </p:sp>
      <p:pic>
        <p:nvPicPr>
          <p:cNvPr id="1026" name="Picture 2" descr="C:\Users\HP\Pictures\eclass 03.jpg"/>
          <p:cNvPicPr>
            <a:picLocks noChangeAspect="1" noChangeArrowheads="1"/>
          </p:cNvPicPr>
          <p:nvPr/>
        </p:nvPicPr>
        <p:blipFill>
          <a:blip r:embed="rId2"/>
          <a:srcRect/>
          <a:stretch>
            <a:fillRect/>
          </a:stretch>
        </p:blipFill>
        <p:spPr bwMode="auto">
          <a:xfrm>
            <a:off x="2464558" y="1697013"/>
            <a:ext cx="6553200" cy="2590800"/>
          </a:xfrm>
          <a:prstGeom prst="rect">
            <a:avLst/>
          </a:prstGeom>
          <a:noFill/>
        </p:spPr>
      </p:pic>
    </p:spTree>
    <p:extLst>
      <p:ext uri="{BB962C8B-B14F-4D97-AF65-F5344CB8AC3E}">
        <p14:creationId xmlns:p14="http://schemas.microsoft.com/office/powerpoint/2010/main" val="28201227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advTm="0">
        <p15:prstTrans prst="crush"/>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53971" y="137614"/>
            <a:ext cx="3325504" cy="914400"/>
          </a:xfrm>
          <a:solidFill>
            <a:schemeClr val="accent2">
              <a:lumMod val="40000"/>
              <a:lumOff val="60000"/>
            </a:schemeClr>
          </a:solidFill>
        </p:spPr>
        <p:txBody>
          <a:bodyPr>
            <a:noAutofit/>
          </a:bodyPr>
          <a:lstStyle/>
          <a:p>
            <a:r>
              <a:rPr lang="bn-IN" sz="6600" dirty="0" smtClean="0">
                <a:latin typeface="NikoshBAN" panose="02000000000000000000" pitchFamily="2" charset="0"/>
                <a:cs typeface="NikoshBAN" panose="02000000000000000000" pitchFamily="2" charset="0"/>
              </a:rPr>
              <a:t>মূল্যায়ন</a:t>
            </a:r>
            <a:endParaRPr lang="en-US" sz="6600"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380699" y="1459172"/>
            <a:ext cx="9144000" cy="5562600"/>
          </a:xfrm>
          <a:solidFill>
            <a:schemeClr val="bg1"/>
          </a:solidFill>
        </p:spPr>
        <p:txBody>
          <a:bodyPr>
            <a:normAutofit/>
          </a:bodyPr>
          <a:lstStyle/>
          <a:p>
            <a:endParaRPr lang="bn-IN" sz="3600" b="1" dirty="0" smtClean="0"/>
          </a:p>
          <a:p>
            <a:r>
              <a:rPr lang="bn-IN" sz="3600" b="1" dirty="0" smtClean="0"/>
              <a:t>১</a:t>
            </a:r>
            <a:r>
              <a:rPr lang="bn-IN" sz="3600" b="1" dirty="0">
                <a:latin typeface="NikoshBAN" panose="02000000000000000000" pitchFamily="2" charset="0"/>
                <a:cs typeface="NikoshBAN" panose="02000000000000000000" pitchFamily="2" charset="0"/>
              </a:rPr>
              <a:t>।তথ্য প্রযুক্তি কী</a:t>
            </a:r>
            <a:r>
              <a:rPr lang="bn-IN" sz="3600" b="1" dirty="0" smtClean="0">
                <a:latin typeface="NikoshBAN" panose="02000000000000000000" pitchFamily="2" charset="0"/>
                <a:cs typeface="NikoshBAN" panose="02000000000000000000" pitchFamily="2" charset="0"/>
              </a:rPr>
              <a:t>?</a:t>
            </a:r>
          </a:p>
          <a:p>
            <a:r>
              <a:rPr lang="bn-IN" sz="3600" b="1" dirty="0" smtClean="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(ক) এক প্রকার আলো (খ)</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এক প্রকার শক্তি</a:t>
            </a:r>
          </a:p>
          <a:p>
            <a:r>
              <a:rPr lang="bn-IN" sz="3600" b="1" dirty="0">
                <a:latin typeface="NikoshBAN" panose="02000000000000000000" pitchFamily="2" charset="0"/>
                <a:cs typeface="NikoshBAN" panose="02000000000000000000" pitchFamily="2" charset="0"/>
              </a:rPr>
              <a:t>(গ)</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গাড়ী (ঘ)</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তথ্যের আদান প্রদান ও সংরক্ষণ সেটাই হচ্ছে তথ্য প্রযুক্তি </a:t>
            </a:r>
            <a:endParaRPr lang="bn-IN" sz="3600" b="1" dirty="0" smtClean="0">
              <a:latin typeface="NikoshBAN" panose="02000000000000000000" pitchFamily="2" charset="0"/>
              <a:cs typeface="NikoshBAN" panose="02000000000000000000" pitchFamily="2" charset="0"/>
            </a:endParaRPr>
          </a:p>
          <a:p>
            <a:endParaRPr lang="bn-IN" sz="3600" b="1" dirty="0">
              <a:latin typeface="NikoshBAN" panose="02000000000000000000" pitchFamily="2" charset="0"/>
              <a:cs typeface="NikoshBAN" panose="02000000000000000000" pitchFamily="2" charset="0"/>
            </a:endParaRPr>
          </a:p>
          <a:p>
            <a:r>
              <a:rPr lang="bn-IN" sz="3600" b="1" dirty="0" smtClean="0">
                <a:latin typeface="NikoshBAN" panose="02000000000000000000" pitchFamily="2" charset="0"/>
                <a:cs typeface="NikoshBAN" panose="02000000000000000000" pitchFamily="2" charset="0"/>
              </a:rPr>
              <a:t>২</a:t>
            </a:r>
            <a:r>
              <a:rPr lang="bn-IN" sz="3600" b="1" dirty="0" smtClean="0">
                <a:latin typeface="NikoshBAN" panose="02000000000000000000" pitchFamily="2" charset="0"/>
                <a:cs typeface="NikoshBAN" panose="02000000000000000000" pitchFamily="2" charset="0"/>
              </a:rPr>
              <a:t>।টেলিভিশনে </a:t>
            </a:r>
            <a:r>
              <a:rPr lang="bn-IN" sz="3600" b="1" dirty="0">
                <a:latin typeface="NikoshBAN" panose="02000000000000000000" pitchFamily="2" charset="0"/>
                <a:cs typeface="NikoshBAN" panose="02000000000000000000" pitchFamily="2" charset="0"/>
              </a:rPr>
              <a:t>আমরা কয়টি কাজ করতে পারি </a:t>
            </a:r>
            <a:endParaRPr lang="bn-IN" sz="3600" b="1" dirty="0" smtClean="0">
              <a:latin typeface="NikoshBAN" panose="02000000000000000000" pitchFamily="2" charset="0"/>
              <a:cs typeface="NikoshBAN" panose="02000000000000000000" pitchFamily="2" charset="0"/>
            </a:endParaRPr>
          </a:p>
          <a:p>
            <a:r>
              <a:rPr lang="bn-IN" sz="3600" b="1" dirty="0" smtClean="0">
                <a:latin typeface="NikoshBAN" panose="02000000000000000000" pitchFamily="2" charset="0"/>
                <a:cs typeface="NikoshBAN" panose="02000000000000000000" pitchFamily="2" charset="0"/>
              </a:rPr>
              <a:t>ক</a:t>
            </a:r>
            <a:r>
              <a:rPr lang="bn-IN" sz="3600" b="1" dirty="0">
                <a:latin typeface="NikoshBAN" panose="02000000000000000000" pitchFamily="2" charset="0"/>
                <a:cs typeface="NikoshBAN" panose="02000000000000000000" pitchFamily="2" charset="0"/>
              </a:rPr>
              <a:t>)</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২টি (খ)</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৩টি (গ)</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৪টি (ঘ)</a:t>
            </a:r>
            <a:r>
              <a:rPr lang="en-US" sz="3600" b="1" dirty="0">
                <a:latin typeface="NikoshBAN" panose="02000000000000000000" pitchFamily="2" charset="0"/>
                <a:cs typeface="NikoshBAN" panose="02000000000000000000" pitchFamily="2" charset="0"/>
              </a:rPr>
              <a:t> </a:t>
            </a:r>
            <a:r>
              <a:rPr lang="bn-IN" sz="3600" b="1" dirty="0" smtClean="0">
                <a:latin typeface="NikoshBAN" panose="02000000000000000000" pitchFamily="2" charset="0"/>
                <a:cs typeface="NikoshBAN" panose="02000000000000000000" pitchFamily="2" charset="0"/>
              </a:rPr>
              <a:t>৫টি</a:t>
            </a:r>
          </a:p>
          <a:p>
            <a:endParaRPr lang="en-US" sz="3600" b="1"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303367557"/>
      </p:ext>
    </p:extLst>
  </p:cSld>
  <p:clrMapOvr>
    <a:masterClrMapping/>
  </p:clrMapOvr>
  <p:transition spd="slow" advTm="0">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4232" y="457746"/>
            <a:ext cx="3733800" cy="814883"/>
          </a:xfrm>
          <a:solidFill>
            <a:schemeClr val="accent5">
              <a:lumMod val="60000"/>
              <a:lumOff val="40000"/>
            </a:schemeClr>
          </a:solidFill>
        </p:spPr>
        <p:txBody>
          <a:bodyPr>
            <a:noAutofit/>
          </a:bodyPr>
          <a:lstStyle/>
          <a:p>
            <a:r>
              <a:rPr lang="bn-IN" sz="6600" dirty="0" smtClean="0">
                <a:latin typeface="NikoshBAN" panose="02000000000000000000" pitchFamily="2" charset="0"/>
                <a:cs typeface="NikoshBAN" panose="02000000000000000000" pitchFamily="2" charset="0"/>
              </a:rPr>
              <a:t>বাড়ির কাজ</a:t>
            </a:r>
            <a:endParaRPr lang="en-US" sz="6600"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2601036" y="5049672"/>
            <a:ext cx="8712957" cy="1433015"/>
          </a:xfrm>
          <a:solidFill>
            <a:schemeClr val="accent1"/>
          </a:solidFill>
        </p:spPr>
        <p:txBody>
          <a:bodyPr>
            <a:noAutofit/>
          </a:bodyPr>
          <a:lstStyle/>
          <a:p>
            <a:r>
              <a:rPr lang="bn-IN" sz="4800" dirty="0">
                <a:solidFill>
                  <a:schemeClr val="tx1">
                    <a:lumMod val="95000"/>
                    <a:lumOff val="5000"/>
                  </a:schemeClr>
                </a:solidFill>
                <a:latin typeface="NikoshBAN" panose="02000000000000000000" pitchFamily="2" charset="0"/>
                <a:cs typeface="NikoshBAN" panose="02000000000000000000" pitchFamily="2" charset="0"/>
              </a:rPr>
              <a:t>তথ্য ও যোগাযোগ প্রযুক্তির গুরুত্বের ব্যাখ্যা লিখে আনবে ।</a:t>
            </a:r>
            <a:endParaRPr lang="en-US" sz="4800" dirty="0">
              <a:solidFill>
                <a:schemeClr val="tx1">
                  <a:lumMod val="95000"/>
                  <a:lumOff val="5000"/>
                </a:schemeClr>
              </a:solidFill>
              <a:latin typeface="NikoshBAN" panose="02000000000000000000" pitchFamily="2" charset="0"/>
              <a:cs typeface="NikoshBAN" panose="02000000000000000000" pitchFamily="2" charset="0"/>
            </a:endParaRPr>
          </a:p>
        </p:txBody>
      </p:sp>
      <p:pic>
        <p:nvPicPr>
          <p:cNvPr id="1026" name="Picture 2" descr="C:\Users\HP\Pictures\International_School_Dhaka.jpg"/>
          <p:cNvPicPr>
            <a:picLocks noChangeAspect="1" noChangeArrowheads="1"/>
          </p:cNvPicPr>
          <p:nvPr/>
        </p:nvPicPr>
        <p:blipFill>
          <a:blip r:embed="rId2"/>
          <a:srcRect/>
          <a:stretch>
            <a:fillRect/>
          </a:stretch>
        </p:blipFill>
        <p:spPr bwMode="auto">
          <a:xfrm>
            <a:off x="4241041" y="1641118"/>
            <a:ext cx="4300183" cy="3182135"/>
          </a:xfrm>
          <a:prstGeom prst="rect">
            <a:avLst/>
          </a:prstGeom>
          <a:noFill/>
        </p:spPr>
      </p:pic>
      <p:sp>
        <p:nvSpPr>
          <p:cNvPr id="4" name="Left Brace 3"/>
          <p:cNvSpPr/>
          <p:nvPr/>
        </p:nvSpPr>
        <p:spPr>
          <a:xfrm>
            <a:off x="2934269" y="5663821"/>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57347395"/>
      </p:ext>
    </p:extLst>
  </p:cSld>
  <p:clrMapOvr>
    <a:masterClrMapping/>
  </p:clrMapOvr>
  <p:transition spd="slow" advTm="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circle(in)">
                                      <p:cBhvr>
                                        <p:cTn id="12" dur="20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circle(in)">
                                      <p:cBhvr>
                                        <p:cTn id="17" dur="2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circle(in)">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Pictures\b993354ce831aacee9c86eec8d3c177d-5a13995feb2a1.jpg"/>
          <p:cNvPicPr>
            <a:picLocks noChangeAspect="1" noChangeArrowheads="1"/>
          </p:cNvPicPr>
          <p:nvPr/>
        </p:nvPicPr>
        <p:blipFill>
          <a:blip r:embed="rId3"/>
          <a:srcRect/>
          <a:stretch>
            <a:fillRect/>
          </a:stretch>
        </p:blipFill>
        <p:spPr bwMode="auto">
          <a:xfrm>
            <a:off x="1752600" y="1447800"/>
            <a:ext cx="2286000" cy="2209800"/>
          </a:xfrm>
          <a:prstGeom prst="rect">
            <a:avLst/>
          </a:prstGeom>
          <a:noFill/>
        </p:spPr>
      </p:pic>
      <p:pic>
        <p:nvPicPr>
          <p:cNvPr id="2051" name="Picture 3" descr="C:\Users\HP\Pictures\1518947459.jpg"/>
          <p:cNvPicPr>
            <a:picLocks noChangeAspect="1" noChangeArrowheads="1"/>
          </p:cNvPicPr>
          <p:nvPr/>
        </p:nvPicPr>
        <p:blipFill>
          <a:blip r:embed="rId4"/>
          <a:srcRect/>
          <a:stretch>
            <a:fillRect/>
          </a:stretch>
        </p:blipFill>
        <p:spPr bwMode="auto">
          <a:xfrm>
            <a:off x="4267200" y="1371600"/>
            <a:ext cx="2387564" cy="2057399"/>
          </a:xfrm>
          <a:prstGeom prst="rect">
            <a:avLst/>
          </a:prstGeom>
          <a:noFill/>
        </p:spPr>
      </p:pic>
      <p:pic>
        <p:nvPicPr>
          <p:cNvPr id="2052" name="Picture 4" descr="C:\Users\HP\Pictures\97057_b2.jpg"/>
          <p:cNvPicPr>
            <a:picLocks noChangeAspect="1" noChangeArrowheads="1"/>
          </p:cNvPicPr>
          <p:nvPr/>
        </p:nvPicPr>
        <p:blipFill>
          <a:blip r:embed="rId5"/>
          <a:srcRect/>
          <a:stretch>
            <a:fillRect/>
          </a:stretch>
        </p:blipFill>
        <p:spPr bwMode="auto">
          <a:xfrm>
            <a:off x="7162800" y="1371600"/>
            <a:ext cx="2971800" cy="2362200"/>
          </a:xfrm>
          <a:prstGeom prst="rect">
            <a:avLst/>
          </a:prstGeom>
          <a:noFill/>
        </p:spPr>
      </p:pic>
      <p:pic>
        <p:nvPicPr>
          <p:cNvPr id="2053" name="Picture 5" descr="C:\Users\HP\Pictures\8_138674.jpg"/>
          <p:cNvPicPr>
            <a:picLocks noChangeAspect="1" noChangeArrowheads="1"/>
          </p:cNvPicPr>
          <p:nvPr/>
        </p:nvPicPr>
        <p:blipFill>
          <a:blip r:embed="rId6"/>
          <a:srcRect/>
          <a:stretch>
            <a:fillRect/>
          </a:stretch>
        </p:blipFill>
        <p:spPr bwMode="auto">
          <a:xfrm>
            <a:off x="8077200" y="3886200"/>
            <a:ext cx="2305050" cy="2514600"/>
          </a:xfrm>
          <a:prstGeom prst="rect">
            <a:avLst/>
          </a:prstGeom>
          <a:noFill/>
        </p:spPr>
      </p:pic>
      <p:pic>
        <p:nvPicPr>
          <p:cNvPr id="2054" name="Picture 6" descr="C:\Users\HP\Pictures\Monitor.jpg"/>
          <p:cNvPicPr>
            <a:picLocks noChangeAspect="1" noChangeArrowheads="1"/>
          </p:cNvPicPr>
          <p:nvPr/>
        </p:nvPicPr>
        <p:blipFill>
          <a:blip r:embed="rId7"/>
          <a:srcRect/>
          <a:stretch>
            <a:fillRect/>
          </a:stretch>
        </p:blipFill>
        <p:spPr bwMode="auto">
          <a:xfrm>
            <a:off x="4953000" y="3733800"/>
            <a:ext cx="2743200" cy="2730500"/>
          </a:xfrm>
          <a:prstGeom prst="rect">
            <a:avLst/>
          </a:prstGeom>
          <a:noFill/>
        </p:spPr>
      </p:pic>
      <p:pic>
        <p:nvPicPr>
          <p:cNvPr id="2055" name="Picture 7" descr="C:\Users\HP\Pictures\1484869931_1304088.jpg"/>
          <p:cNvPicPr>
            <a:picLocks noChangeAspect="1" noChangeArrowheads="1"/>
          </p:cNvPicPr>
          <p:nvPr/>
        </p:nvPicPr>
        <p:blipFill>
          <a:blip r:embed="rId8" cstate="print"/>
          <a:srcRect/>
          <a:stretch>
            <a:fillRect/>
          </a:stretch>
        </p:blipFill>
        <p:spPr bwMode="auto">
          <a:xfrm>
            <a:off x="1803382" y="3721100"/>
            <a:ext cx="2895600" cy="2743200"/>
          </a:xfrm>
          <a:prstGeom prst="rect">
            <a:avLst/>
          </a:prstGeom>
          <a:noFill/>
        </p:spPr>
      </p:pic>
      <p:sp>
        <p:nvSpPr>
          <p:cNvPr id="6" name="TextBox 5"/>
          <p:cNvSpPr txBox="1"/>
          <p:nvPr/>
        </p:nvSpPr>
        <p:spPr>
          <a:xfrm>
            <a:off x="4267200" y="111204"/>
            <a:ext cx="2993409" cy="1107996"/>
          </a:xfrm>
          <a:prstGeom prst="rect">
            <a:avLst/>
          </a:prstGeom>
          <a:solidFill>
            <a:schemeClr val="accent2">
              <a:lumMod val="75000"/>
            </a:schemeClr>
          </a:solidFill>
        </p:spPr>
        <p:txBody>
          <a:bodyPr wrap="square" rtlCol="0">
            <a:spAutoFit/>
          </a:bodyPr>
          <a:lstStyle/>
          <a:p>
            <a:pPr algn="ctr"/>
            <a:r>
              <a:rPr lang="bn-IN" sz="6600" dirty="0">
                <a:latin typeface="NikoshBAN" panose="02000000000000000000" pitchFamily="2" charset="0"/>
                <a:cs typeface="NikoshBAN" panose="02000000000000000000" pitchFamily="2" charset="0"/>
              </a:rPr>
              <a:t>ধন্যবাদ</a:t>
            </a:r>
            <a:endParaRPr lang="en-US" sz="40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020238505"/>
      </p:ext>
    </p:extLst>
  </p:cSld>
  <p:clrMapOvr>
    <a:masterClrMapping/>
  </p:clrMapOvr>
  <mc:AlternateContent xmlns:mc="http://schemas.openxmlformats.org/markup-compatibility/2006">
    <mc:Choice xmlns:p14="http://schemas.microsoft.com/office/powerpoint/2010/main" Requires="p14">
      <p:transition spd="slow" p14:dur="800" advTm="0">
        <p14:flythrough/>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74366" y="310172"/>
            <a:ext cx="2015296" cy="923458"/>
          </a:xfrm>
          <a:prstGeom prst="rect">
            <a:avLst/>
          </a:prstGeom>
        </p:spPr>
        <p:txBody>
          <a:bodyPr wrap="none">
            <a:spAutoFit/>
          </a:bodyPr>
          <a:lstStyle/>
          <a:p>
            <a:pPr algn="ctr"/>
            <a:r>
              <a:rPr lang="en-US" sz="5401" b="1" u="sng" dirty="0" err="1" smtClean="0">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পরিচিতি</a:t>
            </a:r>
            <a:endParaRPr lang="en-US" sz="5401" b="1" u="sng" dirty="0">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p:txBody>
      </p:sp>
      <p:pic>
        <p:nvPicPr>
          <p:cNvPr id="8" name="Picture 4" descr="C:\Users\HP\Pictures\97057_b2.jpg"/>
          <p:cNvPicPr>
            <a:picLocks noChangeAspect="1" noChangeArrowheads="1"/>
          </p:cNvPicPr>
          <p:nvPr/>
        </p:nvPicPr>
        <p:blipFill>
          <a:blip r:embed="rId3"/>
          <a:srcRect/>
          <a:stretch>
            <a:fillRect/>
          </a:stretch>
        </p:blipFill>
        <p:spPr bwMode="auto">
          <a:xfrm rot="21403685">
            <a:off x="5448650" y="5102454"/>
            <a:ext cx="954170" cy="111417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9" name="Picture 6" descr="C:\Users\HP\Pictures\Monitor.jpg"/>
          <p:cNvPicPr>
            <a:picLocks noChangeAspect="1" noChangeArrowheads="1"/>
          </p:cNvPicPr>
          <p:nvPr/>
        </p:nvPicPr>
        <p:blipFill>
          <a:blip r:embed="rId4"/>
          <a:srcRect/>
          <a:stretch>
            <a:fillRect/>
          </a:stretch>
        </p:blipFill>
        <p:spPr bwMode="auto">
          <a:xfrm>
            <a:off x="5487585" y="3321461"/>
            <a:ext cx="876300" cy="121355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 name="Picture 5" descr="C:\Users\HP\Pictures\8_138674.jpg"/>
          <p:cNvPicPr>
            <a:picLocks noChangeAspect="1" noChangeArrowheads="1"/>
          </p:cNvPicPr>
          <p:nvPr/>
        </p:nvPicPr>
        <p:blipFill>
          <a:blip r:embed="rId5"/>
          <a:srcRect/>
          <a:stretch>
            <a:fillRect/>
          </a:stretch>
        </p:blipFill>
        <p:spPr bwMode="auto">
          <a:xfrm>
            <a:off x="5431125" y="1520267"/>
            <a:ext cx="876300" cy="106033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nvGrpSpPr>
          <p:cNvPr id="11" name="Group 10"/>
          <p:cNvGrpSpPr/>
          <p:nvPr/>
        </p:nvGrpSpPr>
        <p:grpSpPr>
          <a:xfrm>
            <a:off x="289808" y="2385439"/>
            <a:ext cx="4572000" cy="3986011"/>
            <a:chOff x="0" y="2871989"/>
            <a:chExt cx="4572000" cy="3986011"/>
          </a:xfrm>
        </p:grpSpPr>
        <p:sp>
          <p:nvSpPr>
            <p:cNvPr id="12" name="Content Placeholder 2"/>
            <p:cNvSpPr txBox="1">
              <a:spLocks/>
            </p:cNvSpPr>
            <p:nvPr/>
          </p:nvSpPr>
          <p:spPr>
            <a:xfrm>
              <a:off x="0" y="3579371"/>
              <a:ext cx="4545169" cy="3278629"/>
            </a:xfrm>
            <a:prstGeom prst="rect">
              <a:avLst/>
            </a:prstGeom>
            <a:solidFill>
              <a:schemeClr val="accent1">
                <a:lumMod val="40000"/>
                <a:lumOff val="6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bn-IN" sz="3600" dirty="0" smtClean="0">
                  <a:latin typeface="NikoshBAN" panose="02000000000000000000" pitchFamily="2" charset="0"/>
                  <a:cs typeface="NikoshBAN" panose="02000000000000000000" pitchFamily="2" charset="0"/>
                </a:rPr>
                <a:t>নামঃসালমা আক্তার</a:t>
              </a:r>
            </a:p>
            <a:p>
              <a:r>
                <a:rPr lang="bn-IN" sz="3600" dirty="0" smtClean="0">
                  <a:latin typeface="NikoshBAN" panose="02000000000000000000" pitchFamily="2" charset="0"/>
                  <a:cs typeface="NikoshBAN" panose="02000000000000000000" pitchFamily="2" charset="0"/>
                </a:rPr>
                <a:t>সহকারী শিক্ষক </a:t>
              </a:r>
              <a:r>
                <a:rPr lang="en-US" sz="3600" dirty="0" smtClean="0">
                  <a:latin typeface="NikoshBAN" panose="02000000000000000000" pitchFamily="2" charset="0"/>
                  <a:cs typeface="NikoshBAN" panose="02000000000000000000" pitchFamily="2" charset="0"/>
                </a:rPr>
                <a:t>(</a:t>
              </a:r>
              <a:r>
                <a:rPr lang="en-US" sz="3600" dirty="0" err="1" smtClean="0">
                  <a:latin typeface="NikoshBAN" panose="02000000000000000000" pitchFamily="2" charset="0"/>
                  <a:cs typeface="NikoshBAN" panose="02000000000000000000" pitchFamily="2" charset="0"/>
                </a:rPr>
                <a:t>আইসিটি</a:t>
              </a:r>
              <a:r>
                <a:rPr lang="en-US" sz="3600" dirty="0" smtClean="0">
                  <a:latin typeface="NikoshBAN" panose="02000000000000000000" pitchFamily="2" charset="0"/>
                  <a:cs typeface="NikoshBAN" panose="02000000000000000000" pitchFamily="2" charset="0"/>
                </a:rPr>
                <a:t>)</a:t>
              </a:r>
              <a:endParaRPr lang="bn-IN" sz="3600" dirty="0" smtClean="0">
                <a:latin typeface="NikoshBAN" panose="02000000000000000000" pitchFamily="2" charset="0"/>
                <a:cs typeface="NikoshBAN" panose="02000000000000000000" pitchFamily="2" charset="0"/>
              </a:endParaRPr>
            </a:p>
            <a:p>
              <a:r>
                <a:rPr lang="bn-IN" sz="3600" dirty="0" smtClean="0">
                  <a:latin typeface="NikoshBAN" panose="02000000000000000000" pitchFamily="2" charset="0"/>
                  <a:cs typeface="NikoshBAN" panose="02000000000000000000" pitchFamily="2" charset="0"/>
                </a:rPr>
                <a:t>মিরদী ফাযিল মাদ্রাসা </a:t>
              </a:r>
              <a:endParaRPr lang="en-US" sz="3600" dirty="0" smtClean="0">
                <a:latin typeface="NikoshBAN" panose="02000000000000000000" pitchFamily="2" charset="0"/>
                <a:cs typeface="NikoshBAN" panose="02000000000000000000" pitchFamily="2" charset="0"/>
              </a:endParaRPr>
            </a:p>
            <a:p>
              <a:r>
                <a:rPr lang="en-US" sz="3600" dirty="0" err="1" smtClean="0">
                  <a:latin typeface="NikoshBAN" panose="02000000000000000000" pitchFamily="2" charset="0"/>
                  <a:cs typeface="NikoshBAN" panose="02000000000000000000" pitchFamily="2" charset="0"/>
                </a:rPr>
                <a:t>মোবাইল</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নং</a:t>
              </a:r>
              <a:r>
                <a:rPr lang="en-US" sz="3600" dirty="0" smtClean="0">
                  <a:latin typeface="NikoshBAN" panose="02000000000000000000" pitchFamily="2" charset="0"/>
                  <a:cs typeface="NikoshBAN" panose="02000000000000000000" pitchFamily="2" charset="0"/>
                </a:rPr>
                <a:t> – ০১৭৬৭৬১৯৪৫৮</a:t>
              </a:r>
            </a:p>
            <a:p>
              <a:r>
                <a:rPr lang="en-US" sz="1800" dirty="0" smtClean="0">
                  <a:latin typeface="Times New Roman" panose="02020603050405020304" pitchFamily="18" charset="0"/>
                  <a:cs typeface="Times New Roman" panose="02020603050405020304" pitchFamily="18" charset="0"/>
                </a:rPr>
                <a:t>Email </a:t>
              </a:r>
              <a:r>
                <a:rPr lang="en-US" sz="24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salmaakther19880000@gmail.com</a:t>
              </a:r>
              <a:endParaRPr lang="en-US" sz="1800" dirty="0">
                <a:latin typeface="Times New Roman" panose="02020603050405020304" pitchFamily="18" charset="0"/>
                <a:cs typeface="Times New Roman" panose="02020603050405020304" pitchFamily="18" charset="0"/>
              </a:endParaRPr>
            </a:p>
          </p:txBody>
        </p:sp>
        <p:sp>
          <p:nvSpPr>
            <p:cNvPr id="13" name="Rectangle 12"/>
            <p:cNvSpPr/>
            <p:nvPr/>
          </p:nvSpPr>
          <p:spPr>
            <a:xfrm>
              <a:off x="0" y="2871989"/>
              <a:ext cx="4572000" cy="719758"/>
            </a:xfrm>
            <a:prstGeom prst="rect">
              <a:avLst/>
            </a:prstGeom>
            <a:solidFill>
              <a:schemeClr val="accent5">
                <a:lumMod val="20000"/>
                <a:lumOff val="80000"/>
              </a:schemeClr>
            </a:solidFill>
          </p:spPr>
          <p:txBody>
            <a:bodyPr wrap="square">
              <a:spAutoFit/>
            </a:bodyPr>
            <a:lstStyle/>
            <a:p>
              <a:pPr algn="ctr"/>
              <a:r>
                <a:rPr lang="bn-IN" sz="4000" dirty="0">
                  <a:solidFill>
                    <a:schemeClr val="accent5">
                      <a:lumMod val="75000"/>
                    </a:schemeClr>
                  </a:solidFill>
                  <a:latin typeface="NikoshBAN" panose="02000000000000000000" pitchFamily="2" charset="0"/>
                  <a:cs typeface="NikoshBAN" panose="02000000000000000000" pitchFamily="2" charset="0"/>
                </a:rPr>
                <a:t>শিক্ষক পরিচিতি</a:t>
              </a:r>
            </a:p>
          </p:txBody>
        </p:sp>
      </p:grpSp>
      <p:grpSp>
        <p:nvGrpSpPr>
          <p:cNvPr id="15" name="Group 14"/>
          <p:cNvGrpSpPr/>
          <p:nvPr/>
        </p:nvGrpSpPr>
        <p:grpSpPr>
          <a:xfrm>
            <a:off x="6989662" y="2376875"/>
            <a:ext cx="4337979" cy="4316281"/>
            <a:chOff x="6989662" y="2000719"/>
            <a:chExt cx="4337979" cy="4316281"/>
          </a:xfrm>
        </p:grpSpPr>
        <p:sp>
          <p:nvSpPr>
            <p:cNvPr id="3" name="TextBox 2"/>
            <p:cNvSpPr txBox="1"/>
            <p:nvPr/>
          </p:nvSpPr>
          <p:spPr>
            <a:xfrm>
              <a:off x="6989662" y="2716014"/>
              <a:ext cx="4337979" cy="3600986"/>
            </a:xfrm>
            <a:prstGeom prst="rect">
              <a:avLst/>
            </a:prstGeom>
            <a:solidFill>
              <a:schemeClr val="accent1">
                <a:lumMod val="40000"/>
                <a:lumOff val="60000"/>
              </a:schemeClr>
            </a:solidFill>
          </p:spPr>
          <p:txBody>
            <a:bodyPr wrap="square" rtlCol="0">
              <a:spAutoFit/>
            </a:bodyPr>
            <a:lstStyle/>
            <a:p>
              <a:pPr algn="ctr"/>
              <a:r>
                <a:rPr lang="en-US" sz="44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শ্রেণিঃ</a:t>
              </a:r>
              <a:r>
                <a:rPr lang="en-US"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44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ষষ্ঠ</a:t>
              </a:r>
              <a:r>
                <a:rPr lang="en-US"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44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শ্রেণি</a:t>
              </a:r>
              <a:endParaRPr lang="en-US"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algn="ctr"/>
              <a:r>
                <a:rPr lang="en-US" sz="44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বিষয়ঃ</a:t>
              </a:r>
              <a:r>
                <a:rPr lang="en-US"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bn-IN"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তথ্য ও যোগাযোগ প্রযুক্তি</a:t>
              </a:r>
              <a:endParaRPr lang="en-US" sz="44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algn="ctr"/>
              <a:r>
                <a:rPr lang="en-US" sz="48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সময়ঃ</a:t>
              </a:r>
              <a:r>
                <a:rPr lang="en-US"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৫০ </a:t>
              </a:r>
              <a:r>
                <a:rPr lang="en-US" sz="48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মিনিট</a:t>
              </a:r>
              <a:endParaRPr lang="en-US"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a:p>
              <a:pPr algn="ctr"/>
              <a:r>
                <a:rPr lang="en-US" sz="4800" dirty="0" err="1"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তারিখঃ</a:t>
              </a:r>
              <a:r>
                <a:rPr lang="en-US"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bn-IN"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০৬</a:t>
              </a:r>
              <a:r>
                <a:rPr lang="en-US"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a:t>
              </a:r>
              <a:r>
                <a:rPr lang="bn-IN"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০৭</a:t>
              </a:r>
              <a:r>
                <a:rPr lang="en-US"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/২০১</a:t>
              </a:r>
              <a:r>
                <a:rPr lang="bn-IN" sz="4800" dirty="0" smtClean="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৯</a:t>
              </a:r>
              <a:endParaRPr lang="en-US" sz="4800" dirty="0">
                <a:solidFill>
                  <a:schemeClr val="bg2">
                    <a:lumMod val="10000"/>
                  </a:schemeClr>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endParaRPr>
            </a:p>
          </p:txBody>
        </p:sp>
        <p:sp>
          <p:nvSpPr>
            <p:cNvPr id="14" name="Rectangle 13"/>
            <p:cNvSpPr/>
            <p:nvPr/>
          </p:nvSpPr>
          <p:spPr>
            <a:xfrm>
              <a:off x="7016493" y="2000719"/>
              <a:ext cx="4311148" cy="769441"/>
            </a:xfrm>
            <a:prstGeom prst="rect">
              <a:avLst/>
            </a:prstGeom>
            <a:solidFill>
              <a:schemeClr val="accent1">
                <a:lumMod val="20000"/>
                <a:lumOff val="80000"/>
              </a:schemeClr>
            </a:solidFill>
          </p:spPr>
          <p:txBody>
            <a:bodyPr wrap="square">
              <a:spAutoFit/>
            </a:bodyPr>
            <a:lstStyle/>
            <a:p>
              <a:pPr algn="ctr"/>
              <a:r>
                <a:rPr lang="en-US" sz="4400" dirty="0" err="1" smtClean="0">
                  <a:solidFill>
                    <a:schemeClr val="accent5">
                      <a:lumMod val="75000"/>
                    </a:schemeClr>
                  </a:solidFill>
                  <a:latin typeface="NikoshBAN" panose="02000000000000000000" pitchFamily="2" charset="0"/>
                  <a:cs typeface="NikoshBAN" panose="02000000000000000000" pitchFamily="2" charset="0"/>
                </a:rPr>
                <a:t>পাঠ</a:t>
              </a:r>
              <a:r>
                <a:rPr lang="en-US" sz="4400" dirty="0" smtClean="0">
                  <a:solidFill>
                    <a:schemeClr val="accent5">
                      <a:lumMod val="75000"/>
                    </a:schemeClr>
                  </a:solidFill>
                  <a:latin typeface="NikoshBAN" panose="02000000000000000000" pitchFamily="2" charset="0"/>
                  <a:cs typeface="NikoshBAN" panose="02000000000000000000" pitchFamily="2" charset="0"/>
                </a:rPr>
                <a:t> </a:t>
              </a:r>
              <a:r>
                <a:rPr lang="en-US" sz="4400" dirty="0" err="1" smtClean="0">
                  <a:solidFill>
                    <a:schemeClr val="accent5">
                      <a:lumMod val="75000"/>
                    </a:schemeClr>
                  </a:solidFill>
                  <a:latin typeface="NikoshBAN" panose="02000000000000000000" pitchFamily="2" charset="0"/>
                  <a:cs typeface="NikoshBAN" panose="02000000000000000000" pitchFamily="2" charset="0"/>
                </a:rPr>
                <a:t>পরিচিতি</a:t>
              </a:r>
              <a:r>
                <a:rPr lang="en-US" sz="4400" dirty="0" smtClean="0">
                  <a:solidFill>
                    <a:schemeClr val="accent5">
                      <a:lumMod val="75000"/>
                    </a:schemeClr>
                  </a:solidFill>
                  <a:latin typeface="NikoshBAN" panose="02000000000000000000" pitchFamily="2" charset="0"/>
                  <a:cs typeface="NikoshBAN" panose="02000000000000000000" pitchFamily="2" charset="0"/>
                </a:rPr>
                <a:t> </a:t>
              </a:r>
              <a:endParaRPr lang="en-US" sz="4400" dirty="0">
                <a:solidFill>
                  <a:schemeClr val="accent5">
                    <a:lumMod val="75000"/>
                  </a:schemeClr>
                </a:solidFill>
                <a:latin typeface="NikoshBAN" panose="02000000000000000000" pitchFamily="2" charset="0"/>
                <a:cs typeface="NikoshBAN" panose="02000000000000000000" pitchFamily="2" charset="0"/>
              </a:endParaRPr>
            </a:p>
          </p:txBody>
        </p:sp>
      </p:grpSp>
      <p:pic>
        <p:nvPicPr>
          <p:cNvPr id="1026" name="Picture 2" descr="https://www.teachers.gov.bd/profile_pictures/vUcIFzxxGXcbjoobUEpNBHxkMUWHoJ915rkE6q6v.jpe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9808" y="179670"/>
            <a:ext cx="1719619" cy="2107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95123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Pictures\b993354ce831aacee9c86eec8d3c177d-5a13995feb2a1.jpg"/>
          <p:cNvPicPr>
            <a:picLocks noChangeAspect="1" noChangeArrowheads="1"/>
          </p:cNvPicPr>
          <p:nvPr/>
        </p:nvPicPr>
        <p:blipFill>
          <a:blip r:embed="rId3"/>
          <a:srcRect/>
          <a:stretch>
            <a:fillRect/>
          </a:stretch>
        </p:blipFill>
        <p:spPr bwMode="auto">
          <a:xfrm>
            <a:off x="1752600" y="1447800"/>
            <a:ext cx="2286000" cy="2209800"/>
          </a:xfrm>
          <a:prstGeom prst="rect">
            <a:avLst/>
          </a:prstGeom>
          <a:noFill/>
        </p:spPr>
      </p:pic>
      <p:pic>
        <p:nvPicPr>
          <p:cNvPr id="2051" name="Picture 3" descr="C:\Users\HP\Pictures\1518947459.jpg"/>
          <p:cNvPicPr>
            <a:picLocks noChangeAspect="1" noChangeArrowheads="1"/>
          </p:cNvPicPr>
          <p:nvPr/>
        </p:nvPicPr>
        <p:blipFill>
          <a:blip r:embed="rId4"/>
          <a:srcRect/>
          <a:stretch>
            <a:fillRect/>
          </a:stretch>
        </p:blipFill>
        <p:spPr bwMode="auto">
          <a:xfrm>
            <a:off x="4267200" y="1371600"/>
            <a:ext cx="2387564" cy="2057399"/>
          </a:xfrm>
          <a:prstGeom prst="rect">
            <a:avLst/>
          </a:prstGeom>
          <a:noFill/>
        </p:spPr>
      </p:pic>
      <p:pic>
        <p:nvPicPr>
          <p:cNvPr id="2052" name="Picture 4" descr="C:\Users\HP\Pictures\97057_b2.jpg"/>
          <p:cNvPicPr>
            <a:picLocks noChangeAspect="1" noChangeArrowheads="1"/>
          </p:cNvPicPr>
          <p:nvPr/>
        </p:nvPicPr>
        <p:blipFill>
          <a:blip r:embed="rId5"/>
          <a:srcRect/>
          <a:stretch>
            <a:fillRect/>
          </a:stretch>
        </p:blipFill>
        <p:spPr bwMode="auto">
          <a:xfrm>
            <a:off x="7162800" y="1371600"/>
            <a:ext cx="2971800" cy="2362200"/>
          </a:xfrm>
          <a:prstGeom prst="rect">
            <a:avLst/>
          </a:prstGeom>
          <a:noFill/>
        </p:spPr>
      </p:pic>
      <p:pic>
        <p:nvPicPr>
          <p:cNvPr id="2053" name="Picture 5" descr="C:\Users\HP\Pictures\8_138674.jpg"/>
          <p:cNvPicPr>
            <a:picLocks noChangeAspect="1" noChangeArrowheads="1"/>
          </p:cNvPicPr>
          <p:nvPr/>
        </p:nvPicPr>
        <p:blipFill>
          <a:blip r:embed="rId6"/>
          <a:srcRect/>
          <a:stretch>
            <a:fillRect/>
          </a:stretch>
        </p:blipFill>
        <p:spPr bwMode="auto">
          <a:xfrm>
            <a:off x="8077200" y="3886200"/>
            <a:ext cx="2305050" cy="2514600"/>
          </a:xfrm>
          <a:prstGeom prst="rect">
            <a:avLst/>
          </a:prstGeom>
          <a:noFill/>
        </p:spPr>
      </p:pic>
      <p:pic>
        <p:nvPicPr>
          <p:cNvPr id="2054" name="Picture 6" descr="C:\Users\HP\Pictures\Monitor.jpg"/>
          <p:cNvPicPr>
            <a:picLocks noChangeAspect="1" noChangeArrowheads="1"/>
          </p:cNvPicPr>
          <p:nvPr/>
        </p:nvPicPr>
        <p:blipFill>
          <a:blip r:embed="rId7"/>
          <a:srcRect/>
          <a:stretch>
            <a:fillRect/>
          </a:stretch>
        </p:blipFill>
        <p:spPr bwMode="auto">
          <a:xfrm>
            <a:off x="4953000" y="3733800"/>
            <a:ext cx="2743200" cy="2730500"/>
          </a:xfrm>
          <a:prstGeom prst="rect">
            <a:avLst/>
          </a:prstGeom>
          <a:noFill/>
        </p:spPr>
      </p:pic>
      <p:pic>
        <p:nvPicPr>
          <p:cNvPr id="2055" name="Picture 7" descr="C:\Users\HP\Pictures\1484869931_1304088.jpg"/>
          <p:cNvPicPr>
            <a:picLocks noChangeAspect="1" noChangeArrowheads="1"/>
          </p:cNvPicPr>
          <p:nvPr/>
        </p:nvPicPr>
        <p:blipFill>
          <a:blip r:embed="rId8" cstate="print"/>
          <a:srcRect/>
          <a:stretch>
            <a:fillRect/>
          </a:stretch>
        </p:blipFill>
        <p:spPr bwMode="auto">
          <a:xfrm>
            <a:off x="1752600" y="3733800"/>
            <a:ext cx="2895600" cy="2743200"/>
          </a:xfrm>
          <a:prstGeom prst="rect">
            <a:avLst/>
          </a:prstGeom>
          <a:noFill/>
        </p:spPr>
      </p:pic>
      <p:sp>
        <p:nvSpPr>
          <p:cNvPr id="5" name="TextBox 4"/>
          <p:cNvSpPr txBox="1"/>
          <p:nvPr/>
        </p:nvSpPr>
        <p:spPr>
          <a:xfrm>
            <a:off x="3832485" y="364004"/>
            <a:ext cx="4267200" cy="707886"/>
          </a:xfrm>
          <a:prstGeom prst="rect">
            <a:avLst/>
          </a:prstGeom>
          <a:solidFill>
            <a:schemeClr val="accent5">
              <a:lumMod val="75000"/>
            </a:schemeClr>
          </a:solidFill>
        </p:spPr>
        <p:txBody>
          <a:bodyPr wrap="square" rtlCol="0">
            <a:spAutoFit/>
          </a:bodyPr>
          <a:lstStyle/>
          <a:p>
            <a:pPr algn="ctr"/>
            <a:r>
              <a:rPr lang="en-US" sz="3600" dirty="0"/>
              <a:t> </a:t>
            </a:r>
            <a:r>
              <a:rPr lang="en-US" sz="4000" dirty="0" err="1">
                <a:latin typeface="NikoshBAN" panose="02000000000000000000" pitchFamily="2" charset="0"/>
                <a:cs typeface="NikoshBAN" panose="02000000000000000000" pitchFamily="2" charset="0"/>
              </a:rPr>
              <a:t>ছবি</a:t>
            </a:r>
            <a:r>
              <a:rPr lang="en-US" sz="3600" dirty="0">
                <a:latin typeface="NikoshBAN" panose="02000000000000000000" pitchFamily="2" charset="0"/>
                <a:cs typeface="NikoshBAN" panose="02000000000000000000" pitchFamily="2" charset="0"/>
              </a:rPr>
              <a:t> </a:t>
            </a:r>
            <a:r>
              <a:rPr lang="en-US" sz="3600" dirty="0" err="1">
                <a:latin typeface="NikoshBAN" panose="02000000000000000000" pitchFamily="2" charset="0"/>
                <a:cs typeface="NikoshBAN" panose="02000000000000000000" pitchFamily="2" charset="0"/>
              </a:rPr>
              <a:t>গুলোর</a:t>
            </a:r>
            <a:r>
              <a:rPr lang="en-US" sz="3600" dirty="0">
                <a:latin typeface="NikoshBAN" panose="02000000000000000000" pitchFamily="2" charset="0"/>
                <a:cs typeface="NikoshBAN" panose="02000000000000000000" pitchFamily="2" charset="0"/>
              </a:rPr>
              <a:t> </a:t>
            </a:r>
            <a:r>
              <a:rPr lang="en-US" sz="3600" dirty="0" err="1">
                <a:latin typeface="NikoshBAN" panose="02000000000000000000" pitchFamily="2" charset="0"/>
                <a:cs typeface="NikoshBAN" panose="02000000000000000000" pitchFamily="2" charset="0"/>
              </a:rPr>
              <a:t>দিকে</a:t>
            </a:r>
            <a:r>
              <a:rPr lang="en-US" sz="3600" dirty="0">
                <a:latin typeface="NikoshBAN" panose="02000000000000000000" pitchFamily="2" charset="0"/>
                <a:cs typeface="NikoshBAN" panose="02000000000000000000" pitchFamily="2" charset="0"/>
              </a:rPr>
              <a:t> </a:t>
            </a:r>
            <a:r>
              <a:rPr lang="en-US" sz="3600" dirty="0" err="1">
                <a:latin typeface="NikoshBAN" panose="02000000000000000000" pitchFamily="2" charset="0"/>
                <a:cs typeface="NikoshBAN" panose="02000000000000000000" pitchFamily="2" charset="0"/>
              </a:rPr>
              <a:t>লক্ষ</a:t>
            </a:r>
            <a:r>
              <a:rPr lang="en-US" sz="3600" dirty="0">
                <a:latin typeface="NikoshBAN" panose="02000000000000000000" pitchFamily="2" charset="0"/>
                <a:cs typeface="NikoshBAN" panose="02000000000000000000" pitchFamily="2" charset="0"/>
              </a:rPr>
              <a:t> </a:t>
            </a:r>
            <a:r>
              <a:rPr lang="en-US" sz="3600" dirty="0" err="1">
                <a:latin typeface="NikoshBAN" panose="02000000000000000000" pitchFamily="2" charset="0"/>
                <a:cs typeface="NikoshBAN" panose="02000000000000000000" pitchFamily="2" charset="0"/>
              </a:rPr>
              <a:t>করি</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25119484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7690" y="872688"/>
            <a:ext cx="8197755" cy="3835021"/>
          </a:xfrm>
          <a:solidFill>
            <a:schemeClr val="bg1"/>
          </a:solidFill>
        </p:spPr>
        <p:txBody>
          <a:bodyPr>
            <a:normAutofit/>
          </a:bodyPr>
          <a:lstStyle/>
          <a:p>
            <a:r>
              <a:rPr lang="bn-IN" dirty="0" smtClean="0">
                <a:solidFill>
                  <a:schemeClr val="tx1">
                    <a:lumMod val="95000"/>
                    <a:lumOff val="5000"/>
                  </a:schemeClr>
                </a:solidFill>
                <a:latin typeface="NikoshBAN" panose="02000000000000000000" pitchFamily="2" charset="0"/>
                <a:cs typeface="NikoshBAN" panose="02000000000000000000" pitchFamily="2" charset="0"/>
              </a:rPr>
              <a:t>আজকের পাঠ</a:t>
            </a:r>
            <a:r>
              <a:rPr lang="bn-IN" sz="2000" dirty="0">
                <a:solidFill>
                  <a:schemeClr val="tx1">
                    <a:lumMod val="95000"/>
                    <a:lumOff val="5000"/>
                  </a:schemeClr>
                </a:solidFill>
                <a:latin typeface="NikoshBAN" panose="02000000000000000000" pitchFamily="2" charset="0"/>
                <a:cs typeface="NikoshBAN" panose="02000000000000000000" pitchFamily="2" charset="0"/>
              </a:rPr>
              <a:t/>
            </a:r>
            <a:br>
              <a:rPr lang="bn-IN" sz="2000" dirty="0">
                <a:solidFill>
                  <a:schemeClr val="tx1">
                    <a:lumMod val="95000"/>
                    <a:lumOff val="5000"/>
                  </a:schemeClr>
                </a:solidFill>
                <a:latin typeface="NikoshBAN" panose="02000000000000000000" pitchFamily="2" charset="0"/>
                <a:cs typeface="NikoshBAN" panose="02000000000000000000" pitchFamily="2" charset="0"/>
              </a:rPr>
            </a:br>
            <a:r>
              <a:rPr lang="bn-IN" sz="4000" dirty="0">
                <a:solidFill>
                  <a:schemeClr val="tx1">
                    <a:lumMod val="95000"/>
                    <a:lumOff val="5000"/>
                  </a:schemeClr>
                </a:solidFill>
                <a:latin typeface="NikoshBAN" panose="02000000000000000000" pitchFamily="2" charset="0"/>
                <a:cs typeface="NikoshBAN" panose="02000000000000000000" pitchFamily="2" charset="0"/>
              </a:rPr>
              <a:t>তথ্য ও যোগাযোগ প্রযুক্তির ধারণা,ব্যাবহার ও গুরুত্ব</a:t>
            </a:r>
            <a:endParaRPr lang="en-US" sz="4000" dirty="0">
              <a:solidFill>
                <a:schemeClr val="tx1">
                  <a:lumMod val="95000"/>
                  <a:lumOff val="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882209901"/>
      </p:ext>
    </p:extLst>
  </p:cSld>
  <p:clrMapOvr>
    <a:masterClrMapping/>
  </p:clrMapOvr>
  <p:transition spd="slow" advTm="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1447800"/>
          </a:xfrm>
          <a:solidFill>
            <a:schemeClr val="bg1"/>
          </a:solidFill>
        </p:spPr>
        <p:txBody>
          <a:bodyPr>
            <a:normAutofit/>
          </a:bodyPr>
          <a:lstStyle/>
          <a:p>
            <a:r>
              <a:rPr lang="bn-IN" sz="6600" dirty="0">
                <a:latin typeface="NikoshBAN" panose="02000000000000000000" pitchFamily="2" charset="0"/>
                <a:cs typeface="NikoshBAN" panose="02000000000000000000" pitchFamily="2" charset="0"/>
              </a:rPr>
              <a:t>শিখণ ফল</a:t>
            </a:r>
            <a:endParaRPr lang="en-US" sz="3600"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524000" y="1600200"/>
            <a:ext cx="9144000" cy="5257800"/>
          </a:xfrm>
          <a:solidFill>
            <a:schemeClr val="bg1"/>
          </a:solidFill>
        </p:spPr>
        <p:txBody>
          <a:bodyPr>
            <a:normAutofit/>
          </a:bodyPr>
          <a:lstStyle/>
          <a:p>
            <a:pPr algn="l"/>
            <a:r>
              <a:rPr lang="bn-IN" sz="3600" b="1" dirty="0">
                <a:latin typeface="NikoshBAN" panose="02000000000000000000" pitchFamily="2" charset="0"/>
                <a:cs typeface="NikoshBAN" panose="02000000000000000000" pitchFamily="2" charset="0"/>
              </a:rPr>
              <a:t>এই পাঠ শেষে শিক্ষার্থী</a:t>
            </a:r>
            <a:r>
              <a:rPr lang="en-US" sz="3600" b="1" dirty="0">
                <a:latin typeface="NikoshBAN" panose="02000000000000000000" pitchFamily="2" charset="0"/>
                <a:cs typeface="NikoshBAN" panose="02000000000000000000" pitchFamily="2" charset="0"/>
              </a:rPr>
              <a:t>…….</a:t>
            </a:r>
            <a:endParaRPr lang="bn-IN" sz="3600" b="1" dirty="0">
              <a:latin typeface="NikoshBAN" panose="02000000000000000000" pitchFamily="2" charset="0"/>
              <a:cs typeface="NikoshBAN" panose="02000000000000000000" pitchFamily="2" charset="0"/>
            </a:endParaRPr>
          </a:p>
          <a:p>
            <a:pPr algn="l"/>
            <a:r>
              <a:rPr lang="bn-IN" sz="3600" b="1" dirty="0">
                <a:latin typeface="NikoshBAN" panose="02000000000000000000" pitchFamily="2" charset="0"/>
                <a:cs typeface="NikoshBAN" panose="02000000000000000000" pitchFamily="2" charset="0"/>
              </a:rPr>
              <a:t>১। তথ্য ও যোগাযোগ প্রযুক্তি কী বলতে পারবে </a:t>
            </a:r>
            <a:r>
              <a:rPr lang="en-US" sz="3600" b="1" dirty="0">
                <a:latin typeface="NikoshBAN" panose="02000000000000000000" pitchFamily="2" charset="0"/>
                <a:cs typeface="NikoshBAN" panose="02000000000000000000" pitchFamily="2" charset="0"/>
              </a:rPr>
              <a:t>;</a:t>
            </a:r>
            <a:endParaRPr lang="bn-IN" sz="3600" b="1" dirty="0">
              <a:latin typeface="NikoshBAN" panose="02000000000000000000" pitchFamily="2" charset="0"/>
              <a:cs typeface="NikoshBAN" panose="02000000000000000000" pitchFamily="2" charset="0"/>
            </a:endParaRPr>
          </a:p>
          <a:p>
            <a:pPr algn="l"/>
            <a:r>
              <a:rPr lang="bn-IN" sz="3600" b="1" dirty="0">
                <a:latin typeface="NikoshBAN" panose="02000000000000000000" pitchFamily="2" charset="0"/>
                <a:cs typeface="NikoshBAN" panose="02000000000000000000" pitchFamily="2" charset="0"/>
              </a:rPr>
              <a:t>২। উপাত্ত আর তথ্যের মধ্যে পার্থক্য  উপস্থাপন করতে পারবে</a:t>
            </a:r>
            <a:r>
              <a:rPr lang="en-US" sz="3600" b="1" dirty="0">
                <a:latin typeface="NikoshBAN" panose="02000000000000000000" pitchFamily="2" charset="0"/>
                <a:cs typeface="NikoshBAN" panose="02000000000000000000" pitchFamily="2" charset="0"/>
              </a:rPr>
              <a:t>;</a:t>
            </a:r>
            <a:endParaRPr lang="bn-IN" sz="3600" b="1" dirty="0">
              <a:latin typeface="NikoshBAN" panose="02000000000000000000" pitchFamily="2" charset="0"/>
              <a:cs typeface="NikoshBAN" panose="02000000000000000000" pitchFamily="2" charset="0"/>
            </a:endParaRPr>
          </a:p>
          <a:p>
            <a:pPr algn="l"/>
            <a:r>
              <a:rPr lang="bn-IN" sz="3600" b="1" dirty="0">
                <a:latin typeface="NikoshBAN" panose="02000000000000000000" pitchFamily="2" charset="0"/>
                <a:cs typeface="NikoshBAN" panose="02000000000000000000" pitchFamily="2" charset="0"/>
              </a:rPr>
              <a:t>৩। কোথায় কোথায় তথ্য ও প্রযুক্তি ব্যাবহার করা যেতে পারে তা বর্ণনা করতে পারবে</a:t>
            </a:r>
            <a:r>
              <a:rPr lang="en-US" sz="3600" b="1" dirty="0">
                <a:latin typeface="NikoshBAN" panose="02000000000000000000" pitchFamily="2" charset="0"/>
                <a:cs typeface="NikoshBAN" panose="02000000000000000000" pitchFamily="2" charset="0"/>
              </a:rPr>
              <a:t> </a:t>
            </a:r>
            <a:r>
              <a:rPr lang="bn-IN" sz="3600" b="1" dirty="0">
                <a:latin typeface="NikoshBAN" panose="02000000000000000000" pitchFamily="2" charset="0"/>
                <a:cs typeface="NikoshBAN" panose="02000000000000000000" pitchFamily="2" charset="0"/>
              </a:rPr>
              <a:t>।</a:t>
            </a:r>
            <a:endParaRPr lang="bn-IN" b="1" dirty="0" smtClean="0">
              <a:latin typeface="NikoshBAN" panose="02000000000000000000" pitchFamily="2" charset="0"/>
              <a:cs typeface="NikoshBAN" panose="02000000000000000000" pitchFamily="2" charset="0"/>
            </a:endParaRPr>
          </a:p>
          <a:p>
            <a:pPr algn="l"/>
            <a:endParaRPr lang="en-US" dirty="0">
              <a:solidFill>
                <a:srgbClr val="F95E19"/>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75720869"/>
      </p:ext>
    </p:extLst>
  </p:cSld>
  <p:clrMapOvr>
    <a:masterClrMapping/>
  </p:clrMapOvr>
  <p:transition spd="slow" advTm="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circle(in)">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circle(in)">
                                      <p:cBhvr>
                                        <p:cTn id="3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990602"/>
            <a:ext cx="7772400" cy="1828799"/>
          </a:xfrm>
        </p:spPr>
        <p:txBody>
          <a:bodyPr/>
          <a:lstStyle/>
          <a:p>
            <a:pPr algn="ctr"/>
            <a:r>
              <a:rPr lang="bn-IN" dirty="0" smtClean="0"/>
              <a:t> </a:t>
            </a:r>
            <a:endParaRPr lang="en-US" dirty="0"/>
          </a:p>
        </p:txBody>
      </p:sp>
      <p:sp>
        <p:nvSpPr>
          <p:cNvPr id="3" name="Subtitle 2"/>
          <p:cNvSpPr>
            <a:spLocks noGrp="1"/>
          </p:cNvSpPr>
          <p:nvPr>
            <p:ph type="subTitle" idx="1"/>
          </p:nvPr>
        </p:nvSpPr>
        <p:spPr>
          <a:xfrm>
            <a:off x="1524000" y="0"/>
            <a:ext cx="9144000" cy="6858000"/>
          </a:xfrm>
          <a:solidFill>
            <a:schemeClr val="bg1"/>
          </a:solidFill>
        </p:spPr>
        <p:txBody>
          <a:bodyPr>
            <a:normAutofit/>
          </a:bodyPr>
          <a:lstStyle/>
          <a:p>
            <a:pPr algn="ctr"/>
            <a:endParaRPr lang="bn-IN" sz="4000" b="1" dirty="0"/>
          </a:p>
          <a:p>
            <a:pPr algn="ctr"/>
            <a:endParaRPr lang="bn-IN" sz="4000" b="1" dirty="0"/>
          </a:p>
          <a:p>
            <a:pPr algn="ctr"/>
            <a:endParaRPr lang="bn-IN" sz="4000" b="1" dirty="0"/>
          </a:p>
          <a:p>
            <a:pPr algn="ctr"/>
            <a:r>
              <a:rPr lang="bn-IN" sz="5400" b="1" dirty="0">
                <a:solidFill>
                  <a:schemeClr val="tx1">
                    <a:lumMod val="95000"/>
                    <a:lumOff val="5000"/>
                  </a:schemeClr>
                </a:solidFill>
                <a:latin typeface="NikoshBAN" panose="02000000000000000000" pitchFamily="2" charset="0"/>
                <a:cs typeface="NikoshBAN" panose="02000000000000000000" pitchFamily="2" charset="0"/>
              </a:rPr>
              <a:t>তথ্য আদান প্রদান কিংবা সংরক্ষণ</a:t>
            </a:r>
          </a:p>
          <a:p>
            <a:pPr algn="ctr"/>
            <a:r>
              <a:rPr lang="bn-IN" sz="5400" b="1" dirty="0">
                <a:solidFill>
                  <a:schemeClr val="tx1">
                    <a:lumMod val="95000"/>
                    <a:lumOff val="5000"/>
                  </a:schemeClr>
                </a:solidFill>
                <a:latin typeface="NikoshBAN" panose="02000000000000000000" pitchFamily="2" charset="0"/>
                <a:cs typeface="NikoshBAN" panose="02000000000000000000" pitchFamily="2" charset="0"/>
              </a:rPr>
              <a:t>করার যে প্রযুক্তি সেটাই হচ্ছে তথ্য প্রযুক্তি</a:t>
            </a:r>
            <a:r>
              <a:rPr lang="en-US" sz="5400" b="1" dirty="0">
                <a:solidFill>
                  <a:schemeClr val="tx1">
                    <a:lumMod val="95000"/>
                    <a:lumOff val="5000"/>
                  </a:schemeClr>
                </a:solidFill>
                <a:latin typeface="NikoshBAN" panose="02000000000000000000" pitchFamily="2" charset="0"/>
                <a:cs typeface="NikoshBAN" panose="02000000000000000000" pitchFamily="2" charset="0"/>
              </a:rPr>
              <a:t> </a:t>
            </a:r>
            <a:r>
              <a:rPr lang="bn-IN" sz="5400" b="1" dirty="0">
                <a:solidFill>
                  <a:schemeClr val="tx1">
                    <a:lumMod val="95000"/>
                    <a:lumOff val="5000"/>
                  </a:schemeClr>
                </a:solidFill>
                <a:latin typeface="NikoshBAN" panose="02000000000000000000" pitchFamily="2" charset="0"/>
                <a:cs typeface="NikoshBAN" panose="02000000000000000000" pitchFamily="2" charset="0"/>
              </a:rPr>
              <a:t>।</a:t>
            </a:r>
            <a:endParaRPr lang="bn-IN" sz="3600" dirty="0" smtClean="0">
              <a:solidFill>
                <a:schemeClr val="tx1">
                  <a:lumMod val="95000"/>
                  <a:lumOff val="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33337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52401"/>
            <a:ext cx="8839200" cy="685800"/>
          </a:xfrm>
        </p:spPr>
        <p:txBody>
          <a:bodyPr>
            <a:normAutofit fontScale="90000"/>
          </a:bodyPr>
          <a:lstStyle/>
          <a:p>
            <a:endParaRPr lang="en-US" dirty="0"/>
          </a:p>
        </p:txBody>
      </p:sp>
      <p:sp>
        <p:nvSpPr>
          <p:cNvPr id="3" name="Subtitle 2"/>
          <p:cNvSpPr>
            <a:spLocks noGrp="1"/>
          </p:cNvSpPr>
          <p:nvPr>
            <p:ph type="subTitle" idx="1"/>
          </p:nvPr>
        </p:nvSpPr>
        <p:spPr>
          <a:xfrm>
            <a:off x="1524000" y="0"/>
            <a:ext cx="9144000" cy="6858000"/>
          </a:xfrm>
          <a:solidFill>
            <a:schemeClr val="bg1"/>
          </a:solidFill>
        </p:spPr>
        <p:txBody>
          <a:bodyPr>
            <a:normAutofit lnSpcReduction="10000"/>
          </a:bodyPr>
          <a:lstStyle/>
          <a:p>
            <a:endParaRPr lang="bn-IN" sz="3600" b="1" dirty="0"/>
          </a:p>
          <a:p>
            <a:r>
              <a:rPr lang="bn-IN" sz="4400" b="1" dirty="0">
                <a:solidFill>
                  <a:schemeClr val="tx1">
                    <a:lumMod val="95000"/>
                    <a:lumOff val="5000"/>
                  </a:schemeClr>
                </a:solidFill>
                <a:latin typeface="NikoshBAN" panose="02000000000000000000" pitchFamily="2" charset="0"/>
                <a:cs typeface="NikoshBAN" panose="02000000000000000000" pitchFamily="2" charset="0"/>
              </a:rPr>
              <a:t>উপাত্ত আর তথ্যের মধ্যে পার্থক্য এখানে ৯৮,১০০,৯৬,৫০ এবং ৯৫ হচ্ছে উপাত্ত বা (</a:t>
            </a:r>
            <a:r>
              <a:rPr lang="en-US" sz="4400" b="1" dirty="0">
                <a:solidFill>
                  <a:schemeClr val="tx1">
                    <a:lumMod val="95000"/>
                    <a:lumOff val="5000"/>
                  </a:schemeClr>
                </a:solidFill>
                <a:latin typeface="NikoshBAN" panose="02000000000000000000" pitchFamily="2" charset="0"/>
                <a:cs typeface="NikoshBAN" panose="02000000000000000000" pitchFamily="2" charset="0"/>
              </a:rPr>
              <a:t>DATA)</a:t>
            </a:r>
            <a:r>
              <a:rPr lang="bn-IN" sz="4400" b="1" dirty="0">
                <a:solidFill>
                  <a:schemeClr val="tx1">
                    <a:lumMod val="95000"/>
                    <a:lumOff val="5000"/>
                  </a:schemeClr>
                </a:solidFill>
                <a:latin typeface="NikoshBAN" panose="02000000000000000000" pitchFamily="2" charset="0"/>
                <a:cs typeface="NikoshBAN" panose="02000000000000000000" pitchFamily="2" charset="0"/>
              </a:rPr>
              <a:t>।একজন কে যদি শুধু উপাত্ত দেয়া হয় আর কিছু বলে দেয়া না হয়,তাহলে কিন্তু এই উপাত্তগুলোর কোন অর্থ নেই।কিন্তু যখন সাথে সাথে বলে দেয়া হয় যে এগুলো রিমি নামে একটি মেয়ের পরীক্ষায় পাওয়া নম্বর,তখন তার একটা অর্থ খুজে পাওয়া যায়।উপাত্ত আর প্রেক্ষাপট মিলে তথ্য বা ইনফরমেশন হয়ে যায়।তথ্যকে যদি বিশ্লেষণ করা হয় সেখান থেকে জ্ঞান বের হয়ে আসে।</a:t>
            </a:r>
            <a:endParaRPr lang="en-US" sz="3200" b="1" dirty="0">
              <a:solidFill>
                <a:schemeClr val="tx1">
                  <a:lumMod val="95000"/>
                  <a:lumOff val="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277241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advTm="0">
        <p15:prstTrans prst="origami"/>
      </p:transition>
    </mc:Choice>
    <mc:Fallback>
      <p:transition spd="slow" advTm="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93638" y="296441"/>
            <a:ext cx="4876800" cy="838199"/>
          </a:xfrm>
        </p:spPr>
        <p:txBody>
          <a:bodyPr>
            <a:noAutofit/>
          </a:bodyPr>
          <a:lstStyle/>
          <a:p>
            <a:pPr algn="ctr"/>
            <a:r>
              <a:rPr lang="bn-IN" dirty="0">
                <a:latin typeface="NikoshBAN" panose="02000000000000000000" pitchFamily="2" charset="0"/>
                <a:cs typeface="NikoshBAN" panose="02000000000000000000" pitchFamily="2" charset="0"/>
              </a:rPr>
              <a:t>ছবিগুলো লক্ষ কর</a:t>
            </a:r>
            <a:endParaRPr lang="en-US" sz="4800"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4724401" y="5257800"/>
            <a:ext cx="45719" cy="381000"/>
          </a:xfrm>
        </p:spPr>
        <p:txBody>
          <a:bodyPr>
            <a:normAutofit/>
          </a:bodyPr>
          <a:lstStyle/>
          <a:p>
            <a:endParaRPr lang="en-US" dirty="0"/>
          </a:p>
        </p:txBody>
      </p:sp>
      <p:pic>
        <p:nvPicPr>
          <p:cNvPr id="4" name="Picture 3">
            <a:extLst>
              <a:ext uri="{FF2B5EF4-FFF2-40B4-BE49-F238E27FC236}">
                <a16:creationId xmlns="" xmlns:a16="http://schemas.microsoft.com/office/drawing/2014/main" id="{024FAF7A-7DB2-4F0B-894F-574BDDC0BF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4800600"/>
            <a:ext cx="1981200" cy="1873582"/>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16000" r="5167" b="12000"/>
          <a:stretch/>
        </p:blipFill>
        <p:spPr>
          <a:xfrm>
            <a:off x="8001000" y="1295400"/>
            <a:ext cx="2514600" cy="1905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9200" y="1447801"/>
            <a:ext cx="2438400" cy="1639277"/>
          </a:xfrm>
          <a:prstGeom prst="rect">
            <a:avLst/>
          </a:prstGeom>
        </p:spPr>
      </p:pic>
      <p:pic>
        <p:nvPicPr>
          <p:cNvPr id="7" name="Picture 6">
            <a:extLst>
              <a:ext uri="{FF2B5EF4-FFF2-40B4-BE49-F238E27FC236}">
                <a16:creationId xmlns="" xmlns:a16="http://schemas.microsoft.com/office/drawing/2014/main" id="{8F1D60C7-F46D-4371-B30A-18562106DF2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8801" y="1371600"/>
            <a:ext cx="2438401" cy="1676400"/>
          </a:xfrm>
          <a:prstGeom prst="rect">
            <a:avLst/>
          </a:prstGeom>
          <a:ln>
            <a:noFill/>
          </a:ln>
          <a:effectLst>
            <a:softEdge rad="112500"/>
          </a:effectLst>
        </p:spPr>
      </p:pic>
      <p:pic>
        <p:nvPicPr>
          <p:cNvPr id="8" name="Picture 7">
            <a:extLst>
              <a:ext uri="{FF2B5EF4-FFF2-40B4-BE49-F238E27FC236}">
                <a16:creationId xmlns="" xmlns:a16="http://schemas.microsoft.com/office/drawing/2014/main" id="{BCFFBC77-AAA8-421A-B5F4-5918437AD20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6400" y="3200400"/>
            <a:ext cx="1752600" cy="1447800"/>
          </a:xfrm>
          <a:prstGeom prst="rect">
            <a:avLst/>
          </a:prstGeom>
        </p:spPr>
      </p:pic>
      <p:pic>
        <p:nvPicPr>
          <p:cNvPr id="9" name="Picture 8">
            <a:extLst>
              <a:ext uri="{FF2B5EF4-FFF2-40B4-BE49-F238E27FC236}">
                <a16:creationId xmlns="" xmlns:a16="http://schemas.microsoft.com/office/drawing/2014/main" id="{CFE75096-5A32-42B6-B470-31A2B69D99A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81400" y="3200402"/>
            <a:ext cx="2514600" cy="1371599"/>
          </a:xfrm>
          <a:prstGeom prst="rect">
            <a:avLst/>
          </a:prstGeom>
        </p:spPr>
      </p:pic>
      <p:pic>
        <p:nvPicPr>
          <p:cNvPr id="10" name="Picture 9">
            <a:extLst>
              <a:ext uri="{FF2B5EF4-FFF2-40B4-BE49-F238E27FC236}">
                <a16:creationId xmlns="" xmlns:a16="http://schemas.microsoft.com/office/drawing/2014/main" id="{7823DFDE-A423-486A-90D6-79F5F880A59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24600" y="3276600"/>
            <a:ext cx="4114800" cy="1401340"/>
          </a:xfrm>
          <a:prstGeom prst="roundRect">
            <a:avLst>
              <a:gd name="adj" fmla="val 8594"/>
            </a:avLst>
          </a:prstGeom>
          <a:solidFill>
            <a:srgbClr val="FFFFFF">
              <a:shade val="85000"/>
            </a:srgbClr>
          </a:solidFill>
          <a:ln>
            <a:solidFill>
              <a:srgbClr val="C00000"/>
            </a:solidFill>
          </a:ln>
          <a:effectLst>
            <a:reflection blurRad="12700" stA="38000" endPos="28000" dist="5000" dir="5400000" sy="-100000" algn="bl" rotWithShape="0"/>
          </a:effectLst>
        </p:spPr>
      </p:pic>
      <p:pic>
        <p:nvPicPr>
          <p:cNvPr id="11" name="Picture 10">
            <a:extLst>
              <a:ext uri="{FF2B5EF4-FFF2-40B4-BE49-F238E27FC236}">
                <a16:creationId xmlns="" xmlns:a16="http://schemas.microsoft.com/office/drawing/2014/main" id="{CB99EE79-5220-4513-B576-58132756040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86200" y="4800600"/>
            <a:ext cx="1945838" cy="1905000"/>
          </a:xfrm>
          <a:prstGeom prst="rect">
            <a:avLst/>
          </a:prstGeom>
        </p:spPr>
      </p:pic>
      <p:pic>
        <p:nvPicPr>
          <p:cNvPr id="12" name="Picture 11">
            <a:extLst>
              <a:ext uri="{FF2B5EF4-FFF2-40B4-BE49-F238E27FC236}">
                <a16:creationId xmlns="" xmlns:a16="http://schemas.microsoft.com/office/drawing/2014/main" id="{30BA4BB6-1D36-4462-8147-0665C90BF9D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43600" y="5334001"/>
            <a:ext cx="4572000" cy="1425677"/>
          </a:xfrm>
          <a:prstGeom prst="rect">
            <a:avLst/>
          </a:prstGeom>
        </p:spPr>
      </p:pic>
    </p:spTree>
    <p:extLst>
      <p:ext uri="{BB962C8B-B14F-4D97-AF65-F5344CB8AC3E}">
        <p14:creationId xmlns:p14="http://schemas.microsoft.com/office/powerpoint/2010/main" val="1326046406"/>
      </p:ext>
    </p:extLst>
  </p:cSld>
  <p:clrMapOvr>
    <a:masterClrMapping/>
  </p:clrMapOvr>
  <p:transition spd="slow" advTm="0">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500" fill="hold"/>
                                        <p:tgtEl>
                                          <p:spTgt spid="4"/>
                                        </p:tgtEl>
                                        <p:attrNameLst>
                                          <p:attrName>ppt_x</p:attrName>
                                        </p:attrNameLst>
                                      </p:cBhvr>
                                      <p:tavLst>
                                        <p:tav tm="0">
                                          <p:val>
                                            <p:strVal val="#ppt_x"/>
                                          </p:val>
                                        </p:tav>
                                        <p:tav tm="100000">
                                          <p:val>
                                            <p:strVal val="#ppt_x"/>
                                          </p:val>
                                        </p:tav>
                                      </p:tavLst>
                                    </p:anim>
                                    <p:anim calcmode="lin" valueType="num">
                                      <p:cBhvr additive="base">
                                        <p:cTn id="4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additive="base">
                                        <p:cTn id="59" dur="500" fill="hold"/>
                                        <p:tgtEl>
                                          <p:spTgt spid="12"/>
                                        </p:tgtEl>
                                        <p:attrNameLst>
                                          <p:attrName>ppt_x</p:attrName>
                                        </p:attrNameLst>
                                      </p:cBhvr>
                                      <p:tavLst>
                                        <p:tav tm="0">
                                          <p:val>
                                            <p:strVal val="#ppt_x"/>
                                          </p:val>
                                        </p:tav>
                                        <p:tav tm="100000">
                                          <p:val>
                                            <p:strVal val="#ppt_x"/>
                                          </p:val>
                                        </p:tav>
                                      </p:tavLst>
                                    </p:anim>
                                    <p:anim calcmode="lin" valueType="num">
                                      <p:cBhvr additive="base">
                                        <p:cTn id="6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26412" y="148989"/>
            <a:ext cx="4860388" cy="838199"/>
          </a:xfrm>
          <a:solidFill>
            <a:schemeClr val="accent2">
              <a:lumMod val="75000"/>
            </a:schemeClr>
          </a:solidFill>
        </p:spPr>
        <p:txBody>
          <a:bodyPr>
            <a:normAutofit fontScale="90000"/>
          </a:bodyPr>
          <a:lstStyle/>
          <a:p>
            <a:r>
              <a:rPr lang="bn-IN" dirty="0" smtClean="0"/>
              <a:t> </a:t>
            </a:r>
            <a:r>
              <a:rPr lang="bn-IN" dirty="0" smtClean="0">
                <a:latin typeface="NikoshBAN" panose="02000000000000000000" pitchFamily="2" charset="0"/>
                <a:cs typeface="NikoshBAN" panose="02000000000000000000" pitchFamily="2" charset="0"/>
              </a:rPr>
              <a:t>একক কাজ</a:t>
            </a:r>
            <a:endParaRPr lang="en-US"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960728" y="4096603"/>
            <a:ext cx="9012072" cy="2058537"/>
          </a:xfrm>
          <a:solidFill>
            <a:schemeClr val="accent1">
              <a:lumMod val="75000"/>
            </a:schemeClr>
          </a:solidFill>
        </p:spPr>
        <p:txBody>
          <a:bodyPr>
            <a:normAutofit/>
          </a:bodyPr>
          <a:lstStyle/>
          <a:p>
            <a:endParaRPr lang="bn-IN" sz="4000" b="1" dirty="0">
              <a:solidFill>
                <a:schemeClr val="tx1">
                  <a:lumMod val="95000"/>
                  <a:lumOff val="5000"/>
                </a:schemeClr>
              </a:solidFill>
            </a:endParaRPr>
          </a:p>
          <a:p>
            <a:r>
              <a:rPr lang="bn-IN" sz="6600" b="1" dirty="0">
                <a:solidFill>
                  <a:schemeClr val="tx1">
                    <a:lumMod val="95000"/>
                    <a:lumOff val="5000"/>
                  </a:schemeClr>
                </a:solidFill>
                <a:latin typeface="NikoshBAN" panose="02000000000000000000" pitchFamily="2" charset="0"/>
                <a:cs typeface="NikoshBAN" panose="02000000000000000000" pitchFamily="2" charset="0"/>
              </a:rPr>
              <a:t>তথ্য ও যোগাযোগ প্রযুক্তি কী ?</a:t>
            </a:r>
          </a:p>
        </p:txBody>
      </p:sp>
      <p:pic>
        <p:nvPicPr>
          <p:cNvPr id="1026" name="Picture 2" descr="C:\Users\HP\Pictures\b11e9987f5f5ea0473fe1f531e98e412-kids.jpg"/>
          <p:cNvPicPr>
            <a:picLocks noChangeAspect="1" noChangeArrowheads="1"/>
          </p:cNvPicPr>
          <p:nvPr/>
        </p:nvPicPr>
        <p:blipFill>
          <a:blip r:embed="rId2"/>
          <a:srcRect/>
          <a:stretch>
            <a:fillRect/>
          </a:stretch>
        </p:blipFill>
        <p:spPr bwMode="auto">
          <a:xfrm>
            <a:off x="3826412" y="987188"/>
            <a:ext cx="4876800" cy="2822812"/>
          </a:xfrm>
          <a:prstGeom prst="rect">
            <a:avLst/>
          </a:prstGeom>
          <a:noFill/>
        </p:spPr>
      </p:pic>
    </p:spTree>
    <p:extLst>
      <p:ext uri="{BB962C8B-B14F-4D97-AF65-F5344CB8AC3E}">
        <p14:creationId xmlns:p14="http://schemas.microsoft.com/office/powerpoint/2010/main" val="26954624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advTm="0">
        <p15:prstTrans prst="airplan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TotalTime>
  <Words>305</Words>
  <Application>Microsoft Office PowerPoint</Application>
  <PresentationFormat>Widescreen</PresentationFormat>
  <Paragraphs>53</Paragraphs>
  <Slides>14</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Century Gothic</vt:lpstr>
      <vt:lpstr>NikoshBAN</vt:lpstr>
      <vt:lpstr>Times New Roman</vt:lpstr>
      <vt:lpstr>Vrinda</vt:lpstr>
      <vt:lpstr>Wingdings 3</vt:lpstr>
      <vt:lpstr>Wisp</vt:lpstr>
      <vt:lpstr>PowerPoint Presentation</vt:lpstr>
      <vt:lpstr>PowerPoint Presentation</vt:lpstr>
      <vt:lpstr>PowerPoint Presentation</vt:lpstr>
      <vt:lpstr>আজকের পাঠ তথ্য ও যোগাযোগ প্রযুক্তির ধারণা,ব্যাবহার ও গুরুত্ব</vt:lpstr>
      <vt:lpstr>শিখণ ফল</vt:lpstr>
      <vt:lpstr> </vt:lpstr>
      <vt:lpstr>PowerPoint Presentation</vt:lpstr>
      <vt:lpstr>ছবিগুলো লক্ষ কর</vt:lpstr>
      <vt:lpstr> একক কাজ</vt:lpstr>
      <vt:lpstr>জোড়ায় কাজ</vt:lpstr>
      <vt:lpstr>দলগত কাজ</vt:lpstr>
      <vt:lpstr>মূল্যায়ন</vt:lpstr>
      <vt:lpstr>বাড়ির কাজ</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Success</dc:creator>
  <cp:lastModifiedBy>Success</cp:lastModifiedBy>
  <cp:revision>1</cp:revision>
  <dcterms:created xsi:type="dcterms:W3CDTF">2019-12-08T16:49:33Z</dcterms:created>
  <dcterms:modified xsi:type="dcterms:W3CDTF">2019-12-08T16:57:52Z</dcterms:modified>
</cp:coreProperties>
</file>