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8" r:id="rId2"/>
    <p:sldId id="329" r:id="rId3"/>
    <p:sldId id="305" r:id="rId4"/>
    <p:sldId id="331" r:id="rId5"/>
    <p:sldId id="333" r:id="rId6"/>
    <p:sldId id="335" r:id="rId7"/>
    <p:sldId id="337" r:id="rId8"/>
    <p:sldId id="339" r:id="rId9"/>
    <p:sldId id="341" r:id="rId10"/>
    <p:sldId id="340" r:id="rId11"/>
    <p:sldId id="343" r:id="rId12"/>
    <p:sldId id="345" r:id="rId13"/>
    <p:sldId id="346" r:id="rId14"/>
    <p:sldId id="347" r:id="rId15"/>
    <p:sldId id="348" r:id="rId16"/>
    <p:sldId id="349" r:id="rId17"/>
    <p:sldId id="353" r:id="rId18"/>
    <p:sldId id="362" r:id="rId19"/>
    <p:sldId id="358" r:id="rId20"/>
    <p:sldId id="360" r:id="rId21"/>
    <p:sldId id="3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355"/>
    <a:srgbClr val="62705E"/>
    <a:srgbClr val="98B6C4"/>
    <a:srgbClr val="FFFFCC"/>
    <a:srgbClr val="A6DEBB"/>
    <a:srgbClr val="21CF6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3178" autoAdjust="0"/>
  </p:normalViewPr>
  <p:slideViewPr>
    <p:cSldViewPr snapToGrid="0">
      <p:cViewPr varScale="1">
        <p:scale>
          <a:sx n="66" d="100"/>
          <a:sy n="66" d="100"/>
        </p:scale>
        <p:origin x="48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C8BA-7A15-4A41-9E9B-A5B1C97A7832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F47DE-2D0D-4212-A7DC-81309161E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dirty="0">
                <a:latin typeface="NikoshBAN" pitchFamily="2" charset="0"/>
                <a:cs typeface="NikoshBAN" pitchFamily="2" charset="0"/>
              </a:rPr>
              <a:t>শিশুদের সাথে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কুশল বিনিময় ও শ্রেণিবিন্যাস করব।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807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আমি বোর্ডে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অধ্যায়ের নাম এবং পাঠের শিরোনাম লিখে দিবো।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তাদের নিজ নিজ খাতায় লিখে নিবে।</a:t>
            </a: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814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6609-611E-4DC9-9935-B64990E394A5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771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43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শিশুদের তিনটি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দলে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ভাগ করে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দিব।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678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পাঠ্যবই খুলে নির্দিষ্ট সময় নিরবে পড়তে বলব।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22F0-D4BB-45C2-BD03-4A18DE060996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569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57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5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1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9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10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3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33A520D9-0A49-4713-BB9A-502DE20E15A3}"/>
              </a:ext>
            </a:extLst>
          </p:cNvPr>
          <p:cNvSpPr/>
          <p:nvPr userDrawn="1"/>
        </p:nvSpPr>
        <p:spPr>
          <a:xfrm>
            <a:off x="0" y="-2"/>
            <a:ext cx="9144000" cy="6858001"/>
          </a:xfrm>
          <a:prstGeom prst="halfFrame">
            <a:avLst>
              <a:gd name="adj1" fmla="val 984"/>
              <a:gd name="adj2" fmla="val 1003"/>
            </a:avLst>
          </a:prstGeom>
          <a:gradFill flip="none" rotWithShape="1">
            <a:gsLst>
              <a:gs pos="0">
                <a:schemeClr val="accent2"/>
              </a:gs>
              <a:gs pos="33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C69F6921-991B-46CF-BF62-66EABF455A99}"/>
              </a:ext>
            </a:extLst>
          </p:cNvPr>
          <p:cNvSpPr/>
          <p:nvPr userDrawn="1"/>
        </p:nvSpPr>
        <p:spPr>
          <a:xfrm rot="16200000" flipV="1">
            <a:off x="1142999" y="-1143000"/>
            <a:ext cx="6858002" cy="9144000"/>
          </a:xfrm>
          <a:prstGeom prst="halfFrame">
            <a:avLst>
              <a:gd name="adj1" fmla="val 984"/>
              <a:gd name="adj2" fmla="val 1003"/>
            </a:avLst>
          </a:prstGeom>
          <a:gradFill flip="none" rotWithShape="1">
            <a:gsLst>
              <a:gs pos="0">
                <a:schemeClr val="tx1"/>
              </a:gs>
              <a:gs pos="6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dib6242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3" y="116115"/>
            <a:ext cx="8930967" cy="6633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5792" y="4211733"/>
            <a:ext cx="6570068" cy="1516282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9600" b="1" spc="127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9600" b="1" spc="12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127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spc="12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IN" sz="9600" b="1" spc="127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8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70348" y="173815"/>
            <a:ext cx="4438451" cy="6099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বিশেষ খাবার 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8686" y="957943"/>
            <a:ext cx="8737599" cy="4746171"/>
            <a:chOff x="572790" y="1169892"/>
            <a:chExt cx="11005127" cy="46345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36"/>
            <a:stretch/>
          </p:blipFill>
          <p:spPr>
            <a:xfrm>
              <a:off x="7594874" y="1169892"/>
              <a:ext cx="3983043" cy="46345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539" y="1169893"/>
              <a:ext cx="3347342" cy="46345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90" y="1169894"/>
              <a:ext cx="3326855" cy="463455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988458" y="5773524"/>
            <a:ext cx="5388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'নালিতা'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নামে এক ধরণের খাবার খান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পাট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পাতা দিয়ে রান্না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1364" y="764777"/>
            <a:ext cx="2101272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1086" y="2393894"/>
            <a:ext cx="612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মেয়েরা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কাপড় পরে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8" y="5205046"/>
            <a:ext cx="8947052" cy="15544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220" y="3259999"/>
            <a:ext cx="8304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 মেয়েরা দুইখন্ড কাপড়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পরে।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অংশকে বলা হয়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'পানচি'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নিচের অংশকে বলা হয়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'পাড়হাট'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99" y="605904"/>
            <a:ext cx="2391089" cy="19486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190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63"/>
                                  </p:iterate>
                                  <p:childTnLst>
                                    <p:animMotion origin="layout" path="M -3.05556E-6 2.96296E-6 L -3.05556E-6 -0.07223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9874" y="318959"/>
            <a:ext cx="3449668" cy="4572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উৎসব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 descr="C:\Users\ZISAN\Desktop\saotal\s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72" y="1161143"/>
            <a:ext cx="4267200" cy="46010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175658"/>
            <a:ext cx="4180114" cy="46300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383984" y="6000330"/>
            <a:ext cx="677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পৌষ মাসে বছরের প্রধান ফসল তোলার পর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'সোহরায়'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santo-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145143" y="1034577"/>
            <a:ext cx="4325257" cy="4742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712686" y="5874865"/>
            <a:ext cx="5471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মাঘ মাসে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'মাঘ সিম'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হলো ঘর বানানোর জন্য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খড় কুড়ানোর উৎসব।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99" y="1059545"/>
            <a:ext cx="4325257" cy="4702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689874" y="318959"/>
            <a:ext cx="3449668" cy="4572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উৎসব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85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565" y="6174500"/>
            <a:ext cx="8348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ফাল্গুন ওমাঘ মাসে বসন্তের প্রথম দিনের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46424622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281945" y="1167534"/>
            <a:ext cx="4123361" cy="4913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4" descr="baha_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4711148" y="1161143"/>
            <a:ext cx="4215138" cy="4891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Rounded Rectangle 5"/>
          <p:cNvSpPr/>
          <p:nvPr/>
        </p:nvSpPr>
        <p:spPr>
          <a:xfrm>
            <a:off x="2847166" y="318959"/>
            <a:ext cx="3449668" cy="4572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উৎসব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460" y="5669041"/>
            <a:ext cx="8438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আষাঢ় মাসে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'এর কংশিম'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উৎসবে প্রতিটি পরিবার থেকে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দেবতাদের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উদ্দেশে একটি করে মুরগি উৎসর্গ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basanto-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261257" y="1276036"/>
            <a:ext cx="4121795" cy="4268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2" descr="C:\Users\ZISAN\Desktop\saotal\sa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0965" y="1277257"/>
            <a:ext cx="4141777" cy="4252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2847166" y="318959"/>
            <a:ext cx="3449668" cy="4572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উৎসব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565" y="5737240"/>
            <a:ext cx="8348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ভাদ্র মাসে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'হাড়িয়ার সিম'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উৎসবে ফসলের জন্য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বারোয়ারি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ভোগ দেওয়া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ZISAN\Desktop\saotal\sa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088" y="1117600"/>
            <a:ext cx="4393253" cy="4499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4g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145142" y="1132114"/>
            <a:ext cx="4303013" cy="447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Rounded Rectangle 5"/>
          <p:cNvSpPr/>
          <p:nvPr/>
        </p:nvSpPr>
        <p:spPr>
          <a:xfrm>
            <a:off x="2689874" y="318959"/>
            <a:ext cx="3449668" cy="4572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উৎসব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75289" y="627944"/>
            <a:ext cx="2793422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318" y="2152393"/>
            <a:ext cx="1216168" cy="5313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IN" sz="32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3371" y="2139198"/>
            <a:ext cx="1235099" cy="531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5536" y="2168226"/>
            <a:ext cx="1171898" cy="5313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bn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886" y="3429000"/>
            <a:ext cx="7852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সাঁওতালদের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পাঁচটি উৎসবের নাম ও কোন মাসে কোন উৎসব পালন করা হয় তিন দলে আলোচনা করে লেখ।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8" y="5205046"/>
            <a:ext cx="8947052" cy="15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WON PICTURE\DSC012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939" y="1357426"/>
            <a:ext cx="3937897" cy="2929656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668695" y="4588441"/>
            <a:ext cx="2297669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48" y="250575"/>
            <a:ext cx="8839200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প্রাথমিক বিজ্ঞান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       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খুলি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790755" y="257773"/>
            <a:ext cx="827760" cy="714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১৪</a:t>
            </a:r>
            <a:endParaRPr lang="en-IN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6404" y="5288789"/>
            <a:ext cx="228381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14398" r="10368" b="10068"/>
          <a:stretch/>
        </p:blipFill>
        <p:spPr bwMode="auto">
          <a:xfrm>
            <a:off x="703943" y="1289049"/>
            <a:ext cx="3369241" cy="509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6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68B682-158E-4C40-B512-BD149E652FCA}"/>
              </a:ext>
            </a:extLst>
          </p:cNvPr>
          <p:cNvSpPr txBox="1"/>
          <p:nvPr/>
        </p:nvSpPr>
        <p:spPr>
          <a:xfrm>
            <a:off x="2017485" y="472111"/>
            <a:ext cx="546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দ্বারা শূন্যস্থান পূরণ </a:t>
            </a: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bn-IN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285" y="2967335"/>
            <a:ext cx="711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সাঁওতালদের প্রধান খাবার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_____________।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4423" y="4011551"/>
            <a:ext cx="677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সাঁওতাল মেয়েরা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_____________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কাপড় পরেন।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49397" y="5129300"/>
            <a:ext cx="676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৩. সাঁওতালদের প্রধান উৎসব ____________টি।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035068" y="1657541"/>
            <a:ext cx="78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1173" y="1641204"/>
            <a:ext cx="101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দুইখন্ড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4409" y="1566510"/>
            <a:ext cx="856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9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0.36962 0.183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2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1927 0.3361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19288 0.5203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0348" y="437734"/>
            <a:ext cx="2082019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1314" y="4316613"/>
            <a:ext cx="3962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নৃ-গোষ্ঠী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7" y="4171473"/>
            <a:ext cx="491492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জারুলছড়ি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লক্ষ্মীছড়ি, খাগড়াছড়ি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dirty="0" smtClean="0">
                <a:hlinkClick r:id="rId2"/>
              </a:rPr>
              <a:t>madib6242@gmail.com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87" y="1698171"/>
            <a:ext cx="1968556" cy="2591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27" y="1716314"/>
            <a:ext cx="1730829" cy="24347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2524" y="3294837"/>
            <a:ext cx="3934242" cy="5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5753" y="750121"/>
            <a:ext cx="2660549" cy="646331"/>
          </a:xfrm>
          <a:prstGeom prst="rect">
            <a:avLst/>
          </a:prstGeom>
          <a:solidFill>
            <a:schemeClr val="bg1"/>
          </a:solidFill>
          <a:ln w="285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701234" y="3817613"/>
            <a:ext cx="500600" cy="95809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7F8DEF-4F4C-4F1C-A069-48667B234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3120654" y="1297242"/>
            <a:ext cx="2119003" cy="2630378"/>
          </a:xfrm>
          <a:prstGeom prst="rect">
            <a:avLst/>
          </a:prstGeom>
        </p:spPr>
      </p:pic>
      <p:pic>
        <p:nvPicPr>
          <p:cNvPr id="16" name="Picture 15" descr="imag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8" y="5205046"/>
            <a:ext cx="8947052" cy="1554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7420" y="4026539"/>
            <a:ext cx="7586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আগামীকাল বাড়ি থেকে যে কোন ক্ষুদ্র নৃগোষ্ঠী  সম্পর্কে ৫টি বাক্য লিখে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2179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7773" y="779467"/>
            <a:ext cx="6166983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IN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8D97D24-48BD-4E1B-B45F-759F84F1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68" y="2049528"/>
            <a:ext cx="6692479" cy="41866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73907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9657" y="928911"/>
            <a:ext cx="8824686" cy="5050972"/>
            <a:chOff x="159657" y="812799"/>
            <a:chExt cx="8824686" cy="5050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57" y="812800"/>
              <a:ext cx="2815771" cy="505097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203" y="812799"/>
              <a:ext cx="5816140" cy="50219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082062" y="123588"/>
            <a:ext cx="32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দেখে বলি......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3691" y="6038162"/>
            <a:ext cx="313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সংস্কৃতি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8113" y="372114"/>
            <a:ext cx="4470401" cy="65450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বাংলাদেশের ক্ষুদ্র নৃ-গোষ্ঠী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8226" y="1237864"/>
            <a:ext cx="3027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৩য়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8" y="5205046"/>
            <a:ext cx="8947052" cy="1554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57" y="1238929"/>
            <a:ext cx="3262086" cy="4915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33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173" y="1711798"/>
            <a:ext cx="8205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3"/>
            <a:r>
              <a:rPr lang="bn-BD" sz="3600" b="1" u="dbl" dirty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**আজকের পাঠ শেষে শিক্ষার্থীরা</a:t>
            </a:r>
            <a:r>
              <a:rPr lang="en-US" sz="36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3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সাঁওতালদের সংস্কৃতি  (পোশাক, খাদ্য ও উৎসব) বর্ণনা করতে পারবে।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8" y="5205046"/>
            <a:ext cx="8947052" cy="15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44481" y="300341"/>
            <a:ext cx="5255038" cy="6430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সাঁওতালদের অবস্থান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999" y="1698173"/>
            <a:ext cx="46982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solidFill>
                  <a:srgbClr val="58635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14" y="1156683"/>
            <a:ext cx="3550073" cy="525863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080764" y="4206901"/>
            <a:ext cx="1848971" cy="5143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রাজশাহী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6163" y="5753769"/>
            <a:ext cx="1848971" cy="5143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রংপুর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66249" y="5739254"/>
            <a:ext cx="1848971" cy="5143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0679" y="4206901"/>
            <a:ext cx="1848971" cy="5143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6568346" y="1757225"/>
            <a:ext cx="347870" cy="3321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5-Point Star 24"/>
          <p:cNvSpPr/>
          <p:nvPr/>
        </p:nvSpPr>
        <p:spPr>
          <a:xfrm>
            <a:off x="5660493" y="1804052"/>
            <a:ext cx="347870" cy="332191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5-Point Star 25"/>
          <p:cNvSpPr/>
          <p:nvPr/>
        </p:nvSpPr>
        <p:spPr>
          <a:xfrm>
            <a:off x="6094108" y="2734759"/>
            <a:ext cx="347870" cy="332191"/>
          </a:xfrm>
          <a:prstGeom prst="star5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5-Point Star 26"/>
          <p:cNvSpPr/>
          <p:nvPr/>
        </p:nvSpPr>
        <p:spPr>
          <a:xfrm>
            <a:off x="6462801" y="2478343"/>
            <a:ext cx="347870" cy="33219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9096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7" grpId="0" animBg="1"/>
      <p:bldP spid="20" grpId="0" animBg="1"/>
      <p:bldP spid="21" grpId="0" animBg="1"/>
      <p:bldP spid="23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605" y="5288340"/>
            <a:ext cx="8606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মেয়েরা দুইখন্ড কাপড়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অংশকে বলা হয়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'পানচি'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এবং নিচের অংশকে বলা হয়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'পাড়হাট'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ছেলেরা আগে ধুতি পরতেন। বর্তমানে লুঙ্গি, গেঞ্জি ও শার্ট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77947" y="212098"/>
            <a:ext cx="3588105" cy="4572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পোশাক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8685" y="970382"/>
            <a:ext cx="8766629" cy="4240247"/>
            <a:chOff x="188685" y="970382"/>
            <a:chExt cx="8766629" cy="424024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52257" y="1002495"/>
              <a:ext cx="5903057" cy="42081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85" y="970382"/>
              <a:ext cx="2639546" cy="422573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9923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40636" y="204917"/>
            <a:ext cx="3262727" cy="576470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খাবার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990600"/>
            <a:ext cx="3886199" cy="4752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24" y="970540"/>
            <a:ext cx="3783825" cy="46873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1292260" y="6042052"/>
            <a:ext cx="1759226" cy="407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35735" y="5956327"/>
            <a:ext cx="1759226" cy="407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4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40636" y="292003"/>
            <a:ext cx="3262727" cy="576470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খাবার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29" y="1161143"/>
            <a:ext cx="3962400" cy="4122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95400"/>
            <a:ext cx="4136571" cy="4102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176879" y="5876342"/>
            <a:ext cx="1759226" cy="4075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8951" y="5783073"/>
            <a:ext cx="1759226" cy="4075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5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409</Words>
  <Application>Microsoft Office PowerPoint</Application>
  <PresentationFormat>On-screen Show (4:3)</PresentationFormat>
  <Paragraphs>83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Parash Mamud</dc:creator>
  <cp:lastModifiedBy>Md. Parash Mamud</cp:lastModifiedBy>
  <cp:revision>286</cp:revision>
  <dcterms:created xsi:type="dcterms:W3CDTF">2019-04-09T03:43:03Z</dcterms:created>
  <dcterms:modified xsi:type="dcterms:W3CDTF">2019-07-11T14:06:31Z</dcterms:modified>
</cp:coreProperties>
</file>