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6" r:id="rId10"/>
    <p:sldId id="272" r:id="rId11"/>
    <p:sldId id="278" r:id="rId12"/>
    <p:sldId id="268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6"/>
    <a:srgbClr val="004FEE"/>
    <a:srgbClr val="FCFCFC"/>
    <a:srgbClr val="00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52BBE5-6ECC-4B2D-BB6B-148487C841AF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89319-9A05-4631-9B80-3C5901F70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6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52BBE5-6ECC-4B2D-BB6B-148487C841AF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89319-9A05-4631-9B80-3C5901F70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5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52BBE5-6ECC-4B2D-BB6B-148487C841AF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89319-9A05-4631-9B80-3C5901F70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5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52BBE5-6ECC-4B2D-BB6B-148487C841AF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89319-9A05-4631-9B80-3C5901F70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52BBE5-6ECC-4B2D-BB6B-148487C841AF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89319-9A05-4631-9B80-3C5901F70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52BBE5-6ECC-4B2D-BB6B-148487C841AF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89319-9A05-4631-9B80-3C5901F70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0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52BBE5-6ECC-4B2D-BB6B-148487C841AF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89319-9A05-4631-9B80-3C5901F70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3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52BBE5-6ECC-4B2D-BB6B-148487C841AF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89319-9A05-4631-9B80-3C5901F70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6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52BBE5-6ECC-4B2D-BB6B-148487C841AF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89319-9A05-4631-9B80-3C5901F70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7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52BBE5-6ECC-4B2D-BB6B-148487C841AF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89319-9A05-4631-9B80-3C5901F70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0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52BBE5-6ECC-4B2D-BB6B-148487C841AF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89319-9A05-4631-9B80-3C5901F70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525" y="6159500"/>
            <a:ext cx="2171700" cy="82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0" y="6159500"/>
            <a:ext cx="2171700" cy="82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725" y="6159500"/>
            <a:ext cx="2171700" cy="82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6159500"/>
            <a:ext cx="2171700" cy="82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75" y="6159500"/>
            <a:ext cx="2171700" cy="82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50" y="6159500"/>
            <a:ext cx="1333500" cy="82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050" y="6159500"/>
            <a:ext cx="2171700" cy="82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1" cy="6985000"/>
          </a:xfrm>
          <a:prstGeom prst="rect">
            <a:avLst/>
          </a:prstGeom>
          <a:noFill/>
          <a:ln w="152400">
            <a:gradFill>
              <a:gsLst>
                <a:gs pos="0">
                  <a:schemeClr val="accent4">
                    <a:lumMod val="75000"/>
                  </a:schemeClr>
                </a:gs>
                <a:gs pos="13266">
                  <a:srgbClr val="00B0F0"/>
                </a:gs>
                <a:gs pos="24797">
                  <a:srgbClr val="FFFF00"/>
                </a:gs>
                <a:gs pos="38032">
                  <a:srgbClr val="00B050"/>
                </a:gs>
                <a:gs pos="53946">
                  <a:srgbClr val="C00000"/>
                </a:gs>
                <a:gs pos="74000">
                  <a:srgbClr val="7030A0"/>
                </a:gs>
                <a:gs pos="83000">
                  <a:srgbClr val="00B050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9055100" y="6521390"/>
            <a:ext cx="305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Monotype Corsiva" panose="03010101010201010101" pitchFamily="66" charset="0"/>
              </a:rPr>
              <a:t>Dwibyendranath</a:t>
            </a:r>
            <a:r>
              <a:rPr lang="en-US" sz="2000" baseline="0" dirty="0" smtClean="0">
                <a:latin typeface="Monotype Corsiva" panose="03010101010201010101" pitchFamily="66" charset="0"/>
              </a:rPr>
              <a:t> </a:t>
            </a:r>
            <a:r>
              <a:rPr lang="en-US" sz="2000" baseline="0" dirty="0" err="1" smtClean="0">
                <a:latin typeface="Monotype Corsiva" panose="03010101010201010101" pitchFamily="66" charset="0"/>
              </a:rPr>
              <a:t>saha</a:t>
            </a:r>
            <a:r>
              <a:rPr lang="en-US" sz="2000" baseline="0" dirty="0" smtClean="0">
                <a:latin typeface="Monotype Corsiva" panose="03010101010201010101" pitchFamily="66" charset="0"/>
              </a:rPr>
              <a:t> (</a:t>
            </a:r>
            <a:r>
              <a:rPr lang="en-US" sz="2000" baseline="0" dirty="0" err="1" smtClean="0">
                <a:latin typeface="Monotype Corsiva" panose="03010101010201010101" pitchFamily="66" charset="0"/>
              </a:rPr>
              <a:t>Toton</a:t>
            </a:r>
            <a:r>
              <a:rPr lang="en-US" sz="2000" baseline="0" dirty="0" smtClean="0">
                <a:latin typeface="Monotype Corsiva" panose="03010101010201010101" pitchFamily="66" charset="0"/>
              </a:rPr>
              <a:t>)</a:t>
            </a:r>
            <a:endParaRPr lang="en-US" sz="2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5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z5efSc5va0&amp;t=22s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5816" y="1128931"/>
            <a:ext cx="66957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0000" b="1" dirty="0" smtClean="0">
                <a:ln w="28575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10000" dirty="0">
              <a:ln w="28575">
                <a:solidFill>
                  <a:srgbClr val="FFFF00"/>
                </a:solidFill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73193" y="2419643"/>
            <a:ext cx="4768947" cy="4227343"/>
            <a:chOff x="4135902" y="2504049"/>
            <a:chExt cx="4051494" cy="42273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2226" y="4383845"/>
              <a:ext cx="1778846" cy="234754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5902" y="2504049"/>
              <a:ext cx="4051494" cy="257438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09692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7885" y="4353081"/>
            <a:ext cx="8240684" cy="769441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ফুলের  বিভিন্ন অংশের নাম লিখ। 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1391725">
            <a:off x="149516" y="-55976"/>
            <a:ext cx="4471196" cy="3146013"/>
            <a:chOff x="8175008" y="155639"/>
            <a:chExt cx="3753134" cy="3098042"/>
          </a:xfrm>
        </p:grpSpPr>
        <p:sp>
          <p:nvSpPr>
            <p:cNvPr id="5" name="Explosion 2 4"/>
            <p:cNvSpPr/>
            <p:nvPr/>
          </p:nvSpPr>
          <p:spPr>
            <a:xfrm>
              <a:off x="8175008" y="155639"/>
              <a:ext cx="3753134" cy="3098042"/>
            </a:xfrm>
            <a:prstGeom prst="irregularSeal2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20227918">
              <a:off x="8475220" y="1155903"/>
              <a:ext cx="2552132" cy="81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en-US" sz="4800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20248791">
              <a:off x="8932404" y="1717008"/>
              <a:ext cx="2380949" cy="57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০৭ মিনিট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6507" y="3821448"/>
            <a:ext cx="1770048" cy="18327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791291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3516" y="5440448"/>
            <a:ext cx="8652681" cy="523220"/>
          </a:xfrm>
          <a:prstGeom prst="rect">
            <a:avLst/>
          </a:prstGeom>
          <a:solidFill>
            <a:srgbClr val="CCFF33"/>
          </a:solidFill>
          <a:ln>
            <a:solidFill>
              <a:srgbClr val="FFFF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2800">
                <a:hlinkClick r:id="rId2"/>
              </a:rPr>
              <a:t>https://www.youtube.com/watch?v=hz5efSc5va0&amp;t=22s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152530" y="438527"/>
            <a:ext cx="5205046" cy="707886"/>
          </a:xfrm>
          <a:prstGeom prst="rect">
            <a:avLst/>
          </a:prstGeom>
          <a:solidFill>
            <a:srgbClr val="CCFF3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LightBAN" pitchFamily="2" charset="0"/>
                <a:cs typeface="NikoshLightBAN" pitchFamily="2" charset="0"/>
              </a:rPr>
              <a:t>এসো এবার একটি ভিডিও </a:t>
            </a:r>
            <a:r>
              <a:rPr lang="bn-IN" sz="4000" b="1" dirty="0" smtClean="0">
                <a:latin typeface="NikoshLightBAN" pitchFamily="2" charset="0"/>
                <a:cs typeface="NikoshLightBAN" pitchFamily="2" charset="0"/>
              </a:rPr>
              <a:t>দেখি</a:t>
            </a:r>
            <a:endParaRPr lang="en-US" sz="4000" b="1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54739" y="1614756"/>
            <a:ext cx="6032310" cy="2784143"/>
          </a:xfrm>
          <a:prstGeom prst="cloudCallout">
            <a:avLst>
              <a:gd name="adj1" fmla="val 69429"/>
              <a:gd name="adj2" fmla="val 7769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টি দেখতে নিচের লিংকে ক্লিক কর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6916" y="1763464"/>
            <a:ext cx="3357350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4FEE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সর্ব বাহিরের স্তবককে বৃতি বলে। এরা সাধারণত সবুজ রঙের হয়। কুঁড়ি অবস্থায় রোদ বৃষ্টি ও পোকা-মাকড় থেকে রক্ষা করে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6935" y="285912"/>
            <a:ext cx="6019800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বিভিন্ন অংশের কাজ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491076" y="2871909"/>
            <a:ext cx="2285840" cy="1337481"/>
          </a:xfrm>
          <a:prstGeom prst="rightArrow">
            <a:avLst>
              <a:gd name="adj1" fmla="val 66829"/>
              <a:gd name="adj2" fmla="val 5420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বৃতি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53" y="1763464"/>
            <a:ext cx="4566151" cy="417310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868654" y="1763465"/>
            <a:ext cx="4566150" cy="4173102"/>
            <a:chOff x="586239" y="2877480"/>
            <a:chExt cx="1775622" cy="1245538"/>
          </a:xfrm>
        </p:grpSpPr>
        <p:grpSp>
          <p:nvGrpSpPr>
            <p:cNvPr id="8" name="Group 7"/>
            <p:cNvGrpSpPr/>
            <p:nvPr/>
          </p:nvGrpSpPr>
          <p:grpSpPr>
            <a:xfrm>
              <a:off x="874135" y="2994019"/>
              <a:ext cx="1199829" cy="1128999"/>
              <a:chOff x="854054" y="2897945"/>
              <a:chExt cx="1199829" cy="1386327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321122">
                <a:off x="1148297" y="3525577"/>
                <a:ext cx="751055" cy="758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854054" y="2897945"/>
                <a:ext cx="1199829" cy="1006979"/>
                <a:chOff x="843673" y="2757269"/>
                <a:chExt cx="1339539" cy="1164547"/>
              </a:xfrm>
            </p:grpSpPr>
            <p:pic>
              <p:nvPicPr>
                <p:cNvPr id="12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8974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881011">
                  <a:off x="1275525" y="2688507"/>
                  <a:ext cx="556446" cy="6939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100000" l="8929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1321122">
                  <a:off x="843673" y="3230195"/>
                  <a:ext cx="767678" cy="6916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1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81976">
                  <a:off x="1559291" y="3203420"/>
                  <a:ext cx="623921" cy="618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1321122">
                  <a:off x="1205927" y="3210127"/>
                  <a:ext cx="767678" cy="6916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Rectangle 8"/>
            <p:cNvSpPr/>
            <p:nvPr/>
          </p:nvSpPr>
          <p:spPr>
            <a:xfrm>
              <a:off x="586239" y="2877480"/>
              <a:ext cx="1775622" cy="1245538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820331" y="1763464"/>
            <a:ext cx="3616703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4FEE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বাইরের দিক থেকে দ্বিতীয় স্তবক। এরা বিভিন্ন রঙের হয়। রঙিন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হওয়ায়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পোকা-মাকড়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কর্ষণ করে এবং পরাগায়ন নিশ্চিত করে।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506354" y="2871909"/>
            <a:ext cx="2214289" cy="1337481"/>
          </a:xfrm>
          <a:prstGeom prst="rightArrow">
            <a:avLst>
              <a:gd name="adj1" fmla="val 66829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দলমন্ডল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9" y="1822884"/>
            <a:ext cx="4629465" cy="4113682"/>
          </a:xfrm>
          <a:prstGeom prst="rect">
            <a:avLst/>
          </a:prstGeom>
          <a:ln w="57150">
            <a:solidFill>
              <a:srgbClr val="004FEE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7776216" y="1701909"/>
            <a:ext cx="3889611" cy="40318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4FEE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তৃতীয়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স্তবক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এই স্তবকের প্রতিটি অংশকে পুংকেশর বলে। পরাগধানীর মধ্যে পরাগরেণু উৎপন্ন হয়। পরাগরেণু থেকে পুং জননকোষ উৎপন্ন হয়। এরা সরাসরি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জনন কাজে অংশগ্রহণ করে।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534491" y="2842221"/>
            <a:ext cx="2149362" cy="1337481"/>
          </a:xfrm>
          <a:prstGeom prst="rightArrow">
            <a:avLst>
              <a:gd name="adj1" fmla="val 60518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4F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পুংকেশর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3" descr="C:\Users\Dell\Desktop\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7" b="100000" l="9615" r="895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88" y="1815724"/>
            <a:ext cx="4592676" cy="412084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813007" y="1726684"/>
            <a:ext cx="3852122" cy="40318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4FEE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চতুর্থ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স্তবক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এই স্তবক এক বা একাধিক গর্ভপত্র নিয়ে গঠিত। একটি গর্ভপত্রে তিনটি অংশ থাকে, যথা- গর্ভাশয়, গর্ভদন্ড ও গর্ভমুন্ড। গর্ভাশয়ের ভিতরে থাকে ডিম্বক। এরা সরাসরি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জনন কাজে অংশগ্রহণ করে।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549599" y="2842220"/>
            <a:ext cx="2214459" cy="1337481"/>
          </a:xfrm>
          <a:prstGeom prst="rightArrow">
            <a:avLst>
              <a:gd name="adj1" fmla="val 54207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4F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গর্ভকেশর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1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48317" y="97468"/>
            <a:ext cx="6056005" cy="3190835"/>
          </a:xfrm>
          <a:prstGeom prst="irregularSeal2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0227918">
            <a:off x="1032659" y="1139488"/>
            <a:ext cx="301184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248791">
            <a:off x="1697107" y="1771165"/>
            <a:ext cx="24658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6129" y="4206769"/>
            <a:ext cx="727158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বিভিন্ন অংশের কাজগুলো লিখ। 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69141" y="3748227"/>
            <a:ext cx="1873820" cy="19401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55776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864" y="1205733"/>
            <a:ext cx="473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ফুলের কয়টি অংশ?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4910" y="2368574"/>
            <a:ext cx="132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7104" y="2387371"/>
            <a:ext cx="1836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9409" y="3017732"/>
            <a:ext cx="1665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7104" y="3040461"/>
            <a:ext cx="162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755" y="4187458"/>
            <a:ext cx="660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পুংকেশরের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0835" y="838055"/>
            <a:ext cx="3134297" cy="367145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60311" y="1276206"/>
            <a:ext cx="2347415" cy="769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7533" y="3071324"/>
            <a:ext cx="296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পরাগধানী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15843" y="188467"/>
            <a:ext cx="3029804" cy="9474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6245" y="2356598"/>
            <a:ext cx="131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47168" y="2245463"/>
            <a:ext cx="198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6685" y="5022643"/>
            <a:ext cx="235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পরাগনালি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5456" y="5049776"/>
            <a:ext cx="2342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পরাগধানী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3261" y="5863880"/>
            <a:ext cx="2321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পরাগবাহিকা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5334" y="5852149"/>
            <a:ext cx="162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পুংদন্ড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5456" y="5049775"/>
            <a:ext cx="2012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পরাগধানী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737" y="1408437"/>
            <a:ext cx="582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সরাসরি জনন কাজে অংশগ্রহণ করে-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0319" y="2152686"/>
            <a:ext cx="205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ডিম্বাণু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0319" y="2749407"/>
            <a:ext cx="205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গর্ভমুন্ড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6680" y="3372663"/>
            <a:ext cx="234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শুক্রাণু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2090" y="4007865"/>
            <a:ext cx="27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নিচের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কোনটি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সঠিক</a:t>
            </a:r>
            <a:r>
              <a:rPr lang="en-US" sz="3200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4840" y="4692337"/>
            <a:ext cx="1806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9504" y="4692338"/>
            <a:ext cx="2127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6918" y="4704889"/>
            <a:ext cx="27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58338" y="707744"/>
            <a:ext cx="3471043" cy="3116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616245" y="1305435"/>
            <a:ext cx="2347415" cy="769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5027" y="4656416"/>
            <a:ext cx="27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ii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5027" y="4656417"/>
            <a:ext cx="2715886" cy="597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ii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20869" y="2457019"/>
            <a:ext cx="2642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(ঘ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ii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85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0985" y="4766242"/>
            <a:ext cx="9173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IN" sz="4000" dirty="0" smtClean="0">
                <a:solidFill>
                  <a:srgbClr val="002776"/>
                </a:solidFill>
                <a:latin typeface="NikoshBAN" pitchFamily="2" charset="0"/>
                <a:cs typeface="NikoshBAN" pitchFamily="2" charset="0"/>
              </a:rPr>
              <a:t>উদ্ভিদের বংশ বৃদ্ধিতে ফুলের ভূমিকা কী তা লিখে আনবে।</a:t>
            </a:r>
            <a:endParaRPr lang="en-US" sz="4000" dirty="0">
              <a:solidFill>
                <a:srgbClr val="00277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88" y="470173"/>
            <a:ext cx="7256112" cy="407475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136" y="1692545"/>
            <a:ext cx="3709440" cy="2205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310185">
            <a:off x="1773705" y="604794"/>
            <a:ext cx="3528179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6025" y="4355249"/>
            <a:ext cx="1529873" cy="152987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51832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4890" y="831646"/>
            <a:ext cx="5536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7953" y="640017"/>
            <a:ext cx="4674584" cy="335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23714" y="831646"/>
            <a:ext cx="5536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8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456" y="3563644"/>
            <a:ext cx="4410179" cy="293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4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21" repeatCount="indefinit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4813" y="3653856"/>
            <a:ext cx="2715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দ্বিব্যেন্দ্রনাথ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সাহা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bn-IN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কারি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বিষহরা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মোহনপুর-রাজশাহী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০১৭১১-৪১৩৩৪৫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8849" y="3653856"/>
            <a:ext cx="3121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8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en-US" sz="2800" dirty="0" err="1" smtClean="0">
                <a:ln w="11430"/>
                <a:solidFill>
                  <a:srgbClr val="000000"/>
                </a:solidFill>
                <a:latin typeface="Andalus" pitchFamily="18" charset="-78"/>
                <a:cs typeface="NikoshBAN" pitchFamily="2" charset="0"/>
              </a:rPr>
              <a:t>সময়ঃ</a:t>
            </a:r>
            <a:r>
              <a:rPr lang="en-US" sz="2800" dirty="0" smtClean="0">
                <a:ln w="11430"/>
                <a:solidFill>
                  <a:srgbClr val="000000"/>
                </a:solidFill>
                <a:latin typeface="Andalus" pitchFamily="18" charset="-78"/>
                <a:cs typeface="NikoshBAN" pitchFamily="2" charset="0"/>
              </a:rPr>
              <a:t> ৫০ </a:t>
            </a:r>
            <a:r>
              <a:rPr lang="en-US" sz="2800" dirty="0" err="1">
                <a:ln w="11430"/>
                <a:solidFill>
                  <a:srgbClr val="000000"/>
                </a:solidFill>
                <a:latin typeface="Andalus" pitchFamily="18" charset="-78"/>
                <a:cs typeface="NikoshBAN" pitchFamily="2" charset="0"/>
              </a:rPr>
              <a:t>মিনিট</a:t>
            </a:r>
            <a:r>
              <a:rPr lang="en-US" sz="2800" dirty="0">
                <a:ln w="11430"/>
                <a:solidFill>
                  <a:srgbClr val="000000"/>
                </a:solidFill>
                <a:latin typeface="Andalus" pitchFamily="18" charset="-78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n w="11430"/>
                <a:solidFill>
                  <a:srgbClr val="000000"/>
                </a:solidFill>
                <a:latin typeface="Andalus" pitchFamily="18" charset="-78"/>
                <a:cs typeface="NikoshBAN" pitchFamily="2" charset="0"/>
              </a:rPr>
              <a:t>তারিখঃ</a:t>
            </a:r>
            <a:r>
              <a:rPr lang="en-US" sz="2800" dirty="0">
                <a:ln w="11430"/>
                <a:solidFill>
                  <a:srgbClr val="000000"/>
                </a:solidFill>
                <a:latin typeface="Andalus" pitchFamily="18" charset="-78"/>
                <a:cs typeface="NikoshBAN" pitchFamily="2" charset="0"/>
              </a:rPr>
              <a:t> </a:t>
            </a:r>
            <a:r>
              <a:rPr lang="en-US" sz="2800" dirty="0" smtClean="0">
                <a:ln w="11430"/>
                <a:solidFill>
                  <a:srgbClr val="000000"/>
                </a:solidFill>
                <a:latin typeface="Andalus" pitchFamily="18" charset="-78"/>
                <a:cs typeface="NikoshBAN" pitchFamily="2" charset="0"/>
              </a:rPr>
              <a:t>০০/০০/১৯</a:t>
            </a:r>
            <a:r>
              <a:rPr lang="bn-IN" sz="2800" dirty="0" smtClean="0">
                <a:ln w="11430"/>
                <a:solidFill>
                  <a:srgbClr val="000000"/>
                </a:solidFill>
                <a:latin typeface="Andalus" pitchFamily="18" charset="-78"/>
                <a:cs typeface="NikoshBAN" pitchFamily="2" charset="0"/>
              </a:rPr>
              <a:t>খ্রিঃ 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30089" y="438955"/>
            <a:ext cx="7592112" cy="2838427"/>
            <a:chOff x="2530089" y="438955"/>
            <a:chExt cx="7592112" cy="2838427"/>
          </a:xfrm>
        </p:grpSpPr>
        <p:grpSp>
          <p:nvGrpSpPr>
            <p:cNvPr id="6" name="Group 5"/>
            <p:cNvGrpSpPr/>
            <p:nvPr/>
          </p:nvGrpSpPr>
          <p:grpSpPr>
            <a:xfrm>
              <a:off x="2530089" y="438955"/>
              <a:ext cx="6900514" cy="2838427"/>
              <a:chOff x="2974928" y="1091855"/>
              <a:chExt cx="6122234" cy="283842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8" name="Bent Arrow 7"/>
              <p:cNvSpPr/>
              <p:nvPr/>
            </p:nvSpPr>
            <p:spPr>
              <a:xfrm rot="5400000">
                <a:off x="7945102" y="982198"/>
                <a:ext cx="763325" cy="1540794"/>
              </a:xfrm>
              <a:prstGeom prst="bentArrow">
                <a:avLst>
                  <a:gd name="adj1" fmla="val 18671"/>
                  <a:gd name="adj2" fmla="val 25000"/>
                  <a:gd name="adj3" fmla="val 25000"/>
                  <a:gd name="adj4" fmla="val 39953"/>
                </a:avLst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Bent Arrow 8"/>
              <p:cNvSpPr/>
              <p:nvPr/>
            </p:nvSpPr>
            <p:spPr>
              <a:xfrm rot="16200000" flipH="1">
                <a:off x="3905953" y="1082074"/>
                <a:ext cx="763325" cy="1348852"/>
              </a:xfrm>
              <a:prstGeom prst="bentArrow">
                <a:avLst>
                  <a:gd name="adj1" fmla="val 18671"/>
                  <a:gd name="adj2" fmla="val 25000"/>
                  <a:gd name="adj3" fmla="val 25000"/>
                  <a:gd name="adj4" fmla="val 39953"/>
                </a:avLst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4903504" y="1091855"/>
                <a:ext cx="2815757" cy="801458"/>
              </a:xfrm>
              <a:prstGeom prst="round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err="1">
                    <a:latin typeface="NikoshBAN" pitchFamily="2" charset="0"/>
                    <a:cs typeface="NikoshBAN" pitchFamily="2" charset="0"/>
                  </a:rPr>
                  <a:t>পরিচিতি</a:t>
                </a:r>
                <a:r>
                  <a:rPr lang="en-US" sz="4400" b="1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2974928" y="1935758"/>
                <a:ext cx="1574169" cy="1994524"/>
              </a:xfrm>
              <a:prstGeom prst="roundRect">
                <a:avLst>
                  <a:gd name="adj" fmla="val 3400"/>
                </a:avLst>
              </a:prstGeom>
              <a:blipFill dpi="0"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0659" y="1283275"/>
              <a:ext cx="1801542" cy="199410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81" y="3145582"/>
            <a:ext cx="856395" cy="326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0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66" y="1369093"/>
            <a:ext cx="5362184" cy="510956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66" y="1369092"/>
            <a:ext cx="5362184" cy="510956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66" y="1416395"/>
            <a:ext cx="5362184" cy="506226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657600" y="70340"/>
            <a:ext cx="5190978" cy="751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atin typeface="NikoshLightBAN" pitchFamily="2" charset="0"/>
                <a:cs typeface="NikoshLightBAN" pitchFamily="2" charset="0"/>
              </a:rPr>
              <a:t>নিচের </a:t>
            </a:r>
            <a:r>
              <a:rPr lang="en-US" sz="4800" b="1" dirty="0" err="1" smtClean="0">
                <a:latin typeface="NikoshLightBAN" pitchFamily="2" charset="0"/>
                <a:cs typeface="NikoshLightBAN" pitchFamily="2" charset="0"/>
              </a:rPr>
              <a:t>ভিডিওটি</a:t>
            </a:r>
            <a:r>
              <a:rPr lang="en-US" sz="48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800" b="1" dirty="0" smtClean="0">
                <a:latin typeface="NikoshLightBAN" pitchFamily="2" charset="0"/>
                <a:cs typeface="NikoshLightBAN" pitchFamily="2" charset="0"/>
              </a:rPr>
              <a:t>লক্ষ্য কর </a:t>
            </a:r>
            <a:endParaRPr lang="en-US" sz="4800" b="1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10250" y="621668"/>
            <a:ext cx="4738328" cy="7147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atin typeface="NikoshLightBAN" pitchFamily="2" charset="0"/>
                <a:cs typeface="NikoshLightBAN" pitchFamily="2" charset="0"/>
              </a:rPr>
              <a:t>নিচের </a:t>
            </a:r>
            <a:r>
              <a:rPr lang="bn-IN" sz="4800" b="1" dirty="0" smtClean="0">
                <a:latin typeface="NikoshLightBAN" pitchFamily="2" charset="0"/>
                <a:cs typeface="NikoshLightBAN" pitchFamily="2" charset="0"/>
              </a:rPr>
              <a:t>চিত্রগ</a:t>
            </a:r>
            <a:r>
              <a:rPr lang="en-US" sz="4800" b="1" dirty="0" err="1" smtClean="0">
                <a:latin typeface="NikoshLightBAN" pitchFamily="2" charset="0"/>
                <a:cs typeface="NikoshLightBAN" pitchFamily="2" charset="0"/>
              </a:rPr>
              <a:t>ুলি</a:t>
            </a:r>
            <a:r>
              <a:rPr lang="bn-IN" sz="48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800" b="1" dirty="0" smtClean="0">
                <a:latin typeface="NikoshLightBAN" pitchFamily="2" charset="0"/>
                <a:cs typeface="NikoshLightBAN" pitchFamily="2" charset="0"/>
              </a:rPr>
              <a:t>লক্ষ্য কর </a:t>
            </a:r>
            <a:endParaRPr lang="en-US" sz="4800" b="1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3" name="vlc-record-2019-07-14-00h10m34s-ফুলের_গঠন_ও_কার্যাবলী.mp4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3387" y="751658"/>
            <a:ext cx="10789919" cy="5856990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7454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4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8511" y="784132"/>
            <a:ext cx="2829946" cy="7171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1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5745" y="1862627"/>
            <a:ext cx="5345576" cy="162465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400" b="1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আদর্শ ফুল</a:t>
            </a:r>
            <a:endParaRPr lang="en-US" sz="2400" b="1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34223" y="507417"/>
            <a:ext cx="8697914" cy="6387159"/>
            <a:chOff x="1419641" y="341187"/>
            <a:chExt cx="8697914" cy="6387159"/>
          </a:xfrm>
        </p:grpSpPr>
        <p:sp>
          <p:nvSpPr>
            <p:cNvPr id="5" name="Rounded Rectangle 4"/>
            <p:cNvSpPr/>
            <p:nvPr/>
          </p:nvSpPr>
          <p:spPr>
            <a:xfrm>
              <a:off x="1419641" y="341187"/>
              <a:ext cx="8697914" cy="4408227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2995378" y="4749414"/>
              <a:ext cx="1549331" cy="1978932"/>
            </a:xfrm>
            <a:prstGeom prst="downArrow">
              <a:avLst>
                <a:gd name="adj1" fmla="val 58809"/>
                <a:gd name="adj2" fmla="val 0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7528708" y="4749414"/>
              <a:ext cx="1549331" cy="1978932"/>
            </a:xfrm>
            <a:prstGeom prst="downArrow">
              <a:avLst>
                <a:gd name="adj1" fmla="val 58809"/>
                <a:gd name="adj2" fmla="val 0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36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88914" y="647352"/>
            <a:ext cx="2369128" cy="794010"/>
            <a:chOff x="4959927" y="240314"/>
            <a:chExt cx="2369128" cy="79401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180786" y="240314"/>
              <a:ext cx="1148269" cy="7615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4959927" y="246971"/>
              <a:ext cx="1242467" cy="78735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/>
          <p:cNvSpPr/>
          <p:nvPr/>
        </p:nvSpPr>
        <p:spPr>
          <a:xfrm>
            <a:off x="1387314" y="1371571"/>
            <a:ext cx="9503597" cy="4794532"/>
          </a:xfrm>
          <a:prstGeom prst="roundRect">
            <a:avLst>
              <a:gd name="adj" fmla="val 5508"/>
            </a:avLst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88234" y="2711954"/>
            <a:ext cx="7211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ফুলের কয়টি অংশ তা বলতে পারবে;</a:t>
            </a:r>
            <a:endParaRPr lang="bn-BD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6803" y="4877079"/>
            <a:ext cx="7027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বিভিন্ন অংশের কাজ ব্যাখ্যা করতে পারবে।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8233" y="3716812"/>
            <a:ext cx="7825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ফুলের বিভিন্ন অংশ সনাক্ত করতে পারবে;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1710" y="1653975"/>
            <a:ext cx="5745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15778" y="2359900"/>
            <a:ext cx="1397842" cy="144732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15777" y="3411744"/>
            <a:ext cx="1397842" cy="144732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15778" y="4538798"/>
            <a:ext cx="1397842" cy="144732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4" name="Oval 13"/>
          <p:cNvSpPr/>
          <p:nvPr/>
        </p:nvSpPr>
        <p:spPr>
          <a:xfrm>
            <a:off x="5706625" y="484943"/>
            <a:ext cx="540327" cy="54032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2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3207434" y="844335"/>
            <a:ext cx="4234375" cy="8429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424" r="10332" b="361"/>
          <a:stretch/>
        </p:blipFill>
        <p:spPr>
          <a:xfrm>
            <a:off x="952613" y="466991"/>
            <a:ext cx="5036025" cy="530009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393702" y="5519592"/>
            <a:ext cx="4182534" cy="9144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389320" y="3356366"/>
            <a:ext cx="4228260" cy="1977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600135" y="2134385"/>
            <a:ext cx="3829592" cy="752964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385721" y="4534142"/>
            <a:ext cx="2492187" cy="1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65610" y="5245275"/>
            <a:ext cx="1528234" cy="76944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পুষ্পাক্ষ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8237" y="4149421"/>
            <a:ext cx="1286934" cy="76944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3575" y="2943669"/>
            <a:ext cx="1964266" cy="76944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গর্ভকেশর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9859" y="1806074"/>
            <a:ext cx="1964266" cy="769441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পুংকেশর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3503" y="543911"/>
            <a:ext cx="1528234" cy="7694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পাপড়ি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767" y="5805729"/>
            <a:ext cx="5189871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ফুলের বিভিন্ন অংশ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373" y="189968"/>
            <a:ext cx="2720362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ত্রটি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6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20208275" flipH="1">
            <a:off x="7451068" y="410806"/>
            <a:ext cx="4471196" cy="3146013"/>
            <a:chOff x="8175008" y="155639"/>
            <a:chExt cx="3753134" cy="3098042"/>
          </a:xfrm>
        </p:grpSpPr>
        <p:sp>
          <p:nvSpPr>
            <p:cNvPr id="3" name="Explosion 2 2"/>
            <p:cNvSpPr/>
            <p:nvPr/>
          </p:nvSpPr>
          <p:spPr>
            <a:xfrm>
              <a:off x="8175008" y="155639"/>
              <a:ext cx="3753134" cy="3098042"/>
            </a:xfrm>
            <a:prstGeom prst="irregularSeal2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 rot="20227918">
              <a:off x="8475220" y="1155903"/>
              <a:ext cx="2552132" cy="81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bn-IN" sz="4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4800" dirty="0">
                <a:solidFill>
                  <a:srgbClr val="C0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20248791">
              <a:off x="8932404" y="1717008"/>
              <a:ext cx="2380949" cy="57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০</a:t>
              </a:r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IN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মিনিট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511190" y="3718499"/>
            <a:ext cx="7382149" cy="769441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ফুলের কয়টি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লেখ?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6191" y="3159418"/>
            <a:ext cx="1694817" cy="17548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1929905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588" y="5526803"/>
            <a:ext cx="1383292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4F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পুষ্পাক্ষ</a:t>
            </a:r>
            <a:r>
              <a:rPr lang="bn-IN" sz="4800" dirty="0" smtClean="0">
                <a:solidFill>
                  <a:srgbClr val="004F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3" t="61735" r="40721" b="-1"/>
          <a:stretch/>
        </p:blipFill>
        <p:spPr>
          <a:xfrm>
            <a:off x="586208" y="3622681"/>
            <a:ext cx="941696" cy="178176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15" y="3088140"/>
            <a:ext cx="2375785" cy="193657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41329" y="5183726"/>
            <a:ext cx="1694336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4F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বৃতি </a:t>
            </a:r>
            <a:endParaRPr lang="en-US" sz="4000" dirty="0">
              <a:solidFill>
                <a:srgbClr val="004FE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3771" y="4744066"/>
            <a:ext cx="1792324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4F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পাপড়ি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/>
          <a:stretch/>
        </p:blipFill>
        <p:spPr>
          <a:xfrm>
            <a:off x="4464291" y="2579389"/>
            <a:ext cx="2322606" cy="202529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2" name="Picture 3" descr="C:\Users\Dell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84" y="2014208"/>
            <a:ext cx="2231416" cy="2086582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37680" y="4287493"/>
            <a:ext cx="2209800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4F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গর্ভকেশর </a:t>
            </a:r>
            <a:endParaRPr lang="en-US" sz="4000" dirty="0">
              <a:solidFill>
                <a:srgbClr val="004FE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2" t="21442" r="14916" b="13891"/>
          <a:stretch/>
        </p:blipFill>
        <p:spPr>
          <a:xfrm rot="16200000">
            <a:off x="9676662" y="1148976"/>
            <a:ext cx="2086581" cy="2297494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567487" y="3632484"/>
            <a:ext cx="2301213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4F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পুংকেশর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296452" y="233208"/>
            <a:ext cx="4316491" cy="873457"/>
          </a:xfrm>
          <a:prstGeom prst="wedgeRoundRectCallout">
            <a:avLst>
              <a:gd name="adj1" fmla="val -4742"/>
              <a:gd name="adj2" fmla="val 875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b="1">
                <a:solidFill>
                  <a:srgbClr val="004F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বিভিন্ন অংশ </a:t>
            </a:r>
            <a:endParaRPr lang="en-US" sz="5400" b="1" dirty="0">
              <a:solidFill>
                <a:srgbClr val="004FE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/>
          <p:cNvCxnSpPr/>
          <p:nvPr/>
        </p:nvCxnSpPr>
        <p:spPr>
          <a:xfrm>
            <a:off x="9031458" y="1897854"/>
            <a:ext cx="110699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835705" y="4775275"/>
            <a:ext cx="2794674" cy="2713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935967" y="2857671"/>
            <a:ext cx="2205584" cy="2141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527587" y="3870628"/>
            <a:ext cx="988279" cy="959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413074" y="5883600"/>
            <a:ext cx="906727" cy="880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316395" y="518614"/>
            <a:ext cx="5703742" cy="5977719"/>
          </a:xfrm>
          <a:prstGeom prst="round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48279" y="659011"/>
            <a:ext cx="3767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ফুলের বিভিন্ন অংশ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59282" y="4506407"/>
            <a:ext cx="698819" cy="46166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004FE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বৃতি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74393" y="5568434"/>
            <a:ext cx="983708" cy="52322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পুষ্পাক্ষ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66691" y="3548294"/>
            <a:ext cx="1045940" cy="52322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পাপড়ি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82495" y="2658422"/>
            <a:ext cx="1367504" cy="52322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গর্ভকেশর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2495" y="1621062"/>
            <a:ext cx="1367504" cy="52322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পুংকেশর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27273" y="518615"/>
            <a:ext cx="4923361" cy="5824239"/>
            <a:chOff x="1027273" y="518615"/>
            <a:chExt cx="4923361" cy="58242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9" t="19214" r="8569" b="10202"/>
            <a:stretch/>
          </p:blipFill>
          <p:spPr>
            <a:xfrm>
              <a:off x="1027273" y="518615"/>
              <a:ext cx="4923361" cy="579395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grpSp>
          <p:nvGrpSpPr>
            <p:cNvPr id="5" name="Group 4"/>
            <p:cNvGrpSpPr/>
            <p:nvPr/>
          </p:nvGrpSpPr>
          <p:grpSpPr>
            <a:xfrm>
              <a:off x="2516235" y="1397252"/>
              <a:ext cx="1790787" cy="4945602"/>
              <a:chOff x="2434346" y="1916592"/>
              <a:chExt cx="1790787" cy="35476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149146">
                <a:off x="2434346" y="3182391"/>
                <a:ext cx="1790787" cy="119168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360" b="89163" l="38153" r="53414">
                            <a14:foregroundMark x1="46988" y1="50246" x2="46988" y2="50246"/>
                            <a14:foregroundMark x1="47791" y1="50739" x2="46586" y2="2315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403" t="25099" r="43608" b="9259"/>
              <a:stretch/>
            </p:blipFill>
            <p:spPr>
              <a:xfrm>
                <a:off x="2824739" y="2360856"/>
                <a:ext cx="1010005" cy="25389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22" r="8298" b="9832"/>
              <a:stretch/>
            </p:blipFill>
            <p:spPr>
              <a:xfrm>
                <a:off x="2667823" y="3778235"/>
                <a:ext cx="1378424" cy="125391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32" t="21442" r="14916" b="13891"/>
              <a:stretch/>
            </p:blipFill>
            <p:spPr>
              <a:xfrm rot="17772340">
                <a:off x="2654577" y="2028150"/>
                <a:ext cx="1350322" cy="112720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360" b="89163" l="38153" r="53414">
                            <a14:foregroundMark x1="46988" y1="50246" x2="46988" y2="50246"/>
                            <a14:foregroundMark x1="47791" y1="50739" x2="46586" y2="2315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403" t="74644" r="43608" b="9259"/>
              <a:stretch/>
            </p:blipFill>
            <p:spPr>
              <a:xfrm>
                <a:off x="2701149" y="4728510"/>
                <a:ext cx="1064525" cy="73570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49146">
            <a:off x="2487372" y="3485001"/>
            <a:ext cx="1296584" cy="1019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0" b="89163" l="38153" r="53414">
                        <a14:foregroundMark x1="46988" y1="50246" x2="46988" y2="50246"/>
                        <a14:foregroundMark x1="47791" y1="50739" x2="46586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03" t="25099" r="43608" b="9259"/>
          <a:stretch/>
        </p:blipFill>
        <p:spPr>
          <a:xfrm>
            <a:off x="2860191" y="3107482"/>
            <a:ext cx="826215" cy="2072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2" r="8298" b="9832"/>
          <a:stretch/>
        </p:blipFill>
        <p:spPr>
          <a:xfrm>
            <a:off x="2702604" y="4217443"/>
            <a:ext cx="1097851" cy="998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2" t="21442" r="14916" b="13891"/>
          <a:stretch/>
        </p:blipFill>
        <p:spPr>
          <a:xfrm rot="17772340">
            <a:off x="2786445" y="2407013"/>
            <a:ext cx="1085932" cy="114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0" b="89163" l="38153" r="53414">
                        <a14:foregroundMark x1="46988" y1="50246" x2="46988" y2="50246"/>
                        <a14:foregroundMark x1="47791" y1="50739" x2="46586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03" t="74644" r="43608" b="9259"/>
          <a:stretch/>
        </p:blipFill>
        <p:spPr>
          <a:xfrm>
            <a:off x="2749712" y="4886224"/>
            <a:ext cx="1064525" cy="735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96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0.00787 L 0.4888 0.09375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5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35885 -1.48148E-6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36992 -0.19236 " pathEditMode="relative" rAng="0" ptsTypes="AA">
                                      <p:cBhvr>
                                        <p:cTn id="3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1 0.01273 L 0.46341 -0.15532 " pathEditMode="relative" rAng="0" ptsTypes="AA">
                                      <p:cBhvr>
                                        <p:cTn id="45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75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50326 -0.00949 " pathEditMode="relative" rAng="0" ptsTypes="AA">
                                      <p:cBhvr>
                                        <p:cTn id="5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5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439</Words>
  <Application>Microsoft Office PowerPoint</Application>
  <PresentationFormat>Widescreen</PresentationFormat>
  <Paragraphs>91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Andalus</vt:lpstr>
      <vt:lpstr>Arial</vt:lpstr>
      <vt:lpstr>Calibri</vt:lpstr>
      <vt:lpstr>Calibri Light</vt:lpstr>
      <vt:lpstr>Monotype Corsiva</vt:lpstr>
      <vt:lpstr>NikoshBAN</vt:lpstr>
      <vt:lpstr>NikoshLightBAN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72</cp:revision>
  <dcterms:created xsi:type="dcterms:W3CDTF">2019-07-12T09:24:39Z</dcterms:created>
  <dcterms:modified xsi:type="dcterms:W3CDTF">2019-07-14T17:34:31Z</dcterms:modified>
</cp:coreProperties>
</file>