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19" r:id="rId2"/>
    <p:sldId id="313" r:id="rId3"/>
    <p:sldId id="273" r:id="rId4"/>
    <p:sldId id="291" r:id="rId5"/>
    <p:sldId id="263" r:id="rId6"/>
    <p:sldId id="264" r:id="rId7"/>
    <p:sldId id="265" r:id="rId8"/>
    <p:sldId id="306" r:id="rId9"/>
    <p:sldId id="278" r:id="rId10"/>
    <p:sldId id="292" r:id="rId11"/>
    <p:sldId id="294" r:id="rId12"/>
    <p:sldId id="307" r:id="rId13"/>
    <p:sldId id="315" r:id="rId14"/>
    <p:sldId id="305" r:id="rId15"/>
    <p:sldId id="302" r:id="rId16"/>
    <p:sldId id="268" r:id="rId17"/>
    <p:sldId id="269" r:id="rId18"/>
    <p:sldId id="284" r:id="rId19"/>
    <p:sldId id="299" r:id="rId20"/>
    <p:sldId id="317" r:id="rId21"/>
    <p:sldId id="31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66"/>
    <a:srgbClr val="003300"/>
    <a:srgbClr val="0000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501" autoAdjust="0"/>
  </p:normalViewPr>
  <p:slideViewPr>
    <p:cSldViewPr>
      <p:cViewPr varScale="1">
        <p:scale>
          <a:sx n="64" d="100"/>
          <a:sy n="64" d="100"/>
        </p:scale>
        <p:origin x="1566" y="72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D4964-77C9-4A7F-9874-5B5C8DE6C500}" type="datetimeFigureOut">
              <a:rPr lang="en-US" smtClean="0"/>
              <a:t>19-Jul-19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0CBD7-3C4A-44B6-80DA-01F41944B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33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এই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Slide-</a:t>
            </a:r>
            <a:r>
              <a:rPr lang="bn-IN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এর ছবিগুলো দেখিয়ে শিক্ষার্থীদের প্রশ্নোত্তরের মাধ্যমে পাঠ ঘোষণা করা হবে।</a:t>
            </a:r>
            <a:endParaRPr lang="en-US" sz="1200" kern="1200" dirty="0" smtClean="0">
              <a:solidFill>
                <a:schemeClr val="tx1"/>
              </a:solidFill>
              <a:effectLst/>
              <a:latin typeface="NikoshBAN" pitchFamily="2" charset="0"/>
              <a:ea typeface="+mn-ea"/>
              <a:cs typeface="NikoshBAN" pitchFamily="2" charset="0"/>
            </a:endParaRPr>
          </a:p>
          <a:p>
            <a:r>
              <a:rPr lang="bn-IN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যেমন- ছবিতে কে কী কাজ করছে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? </a:t>
            </a:r>
            <a:r>
              <a:rPr lang="bn-IN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সবাই কি একই রকম গোত্র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, </a:t>
            </a:r>
            <a:r>
              <a:rPr lang="bn-IN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সম্প্রদায়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, </a:t>
            </a:r>
            <a:r>
              <a:rPr lang="bn-IN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পরিবেশ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, </a:t>
            </a:r>
            <a:r>
              <a:rPr lang="bn-IN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পরিবার বাস করে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?</a:t>
            </a:r>
            <a:r>
              <a:rPr lang="bn-IN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 এ রকম গোত্র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, </a:t>
            </a:r>
            <a:r>
              <a:rPr lang="bn-IN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সম্প্রদায়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, </a:t>
            </a:r>
            <a:r>
              <a:rPr lang="bn-IN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পরিবেশ,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lang="bn-IN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পরিবার নিয়ে কী গড়ে উঠে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?</a:t>
            </a:r>
            <a:r>
              <a:rPr lang="bn-IN" sz="1200" kern="1200" dirty="0" smtClean="0">
                <a:solidFill>
                  <a:schemeClr val="tx1"/>
                </a:solidFill>
                <a:effectLst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CBD7-3C4A-44B6-80DA-01F41944BDA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105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দৈব-চয়নের</a:t>
            </a:r>
            <a:r>
              <a:rPr lang="bn-IN" baseline="0" dirty="0" smtClean="0"/>
              <a:t> মাধ্যমে নির্বাচিত দু-একজন শিক্ষার্থী মৌখিক বা বোর্ডে লিখিতভাবে উপস্থাপন করবে । অন্যান্য শিক্ষার্থীদেরকেও উপস্থাপনের জন্য উৎসাহিত করা হবে ।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CBD7-3C4A-44B6-80DA-01F41944BDA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0516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CBD7-3C4A-44B6-80DA-01F41944BDA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1822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শিক্ষার্থীদের</a:t>
            </a:r>
            <a:r>
              <a:rPr lang="bn-IN" baseline="0" dirty="0" smtClean="0"/>
              <a:t> প্রশ্ন করা হবে – </a:t>
            </a:r>
            <a:r>
              <a:rPr lang="bn-IN" dirty="0" smtClean="0"/>
              <a:t>অনেকগুলো</a:t>
            </a:r>
            <a:r>
              <a:rPr lang="bn-IN" baseline="0" dirty="0" smtClean="0"/>
              <a:t> মানুষ একত্রে সংগঠিত হলে তাকে কী বলে?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CBD7-3C4A-44B6-80DA-01F41944BDA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9587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দৈব-চয়নের</a:t>
            </a:r>
            <a:r>
              <a:rPr lang="bn-IN" baseline="0" dirty="0" smtClean="0"/>
              <a:t> মাধ্যমে নির্বাচিত দু-একজন শিক্ষার্থী মৌখিক বা বোর্ডে লিখিতভাবে উপস্থাপন করবে । অন্যান্য শিক্ষার্থীদেরকেও উপস্থাপনের জন্য উৎসাহিত করা হবে 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CBD7-3C4A-44B6-80DA-01F41944BDA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700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/>
              <a:t>দৈব-চয়নের</a:t>
            </a:r>
            <a:r>
              <a:rPr lang="bn-IN" baseline="0" dirty="0" smtClean="0"/>
              <a:t> মাধ্যমে নির্বাচিত দু-একটি দল মৌখিক বা বোর্ডে লিখিতভাবে উপস্থাপন করবে । অন্যান্য দলকেও উপস্থাপনের জন্য উৎসাহিত করা হবে ।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CBD7-3C4A-44B6-80DA-01F41944BDA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867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CBD7-3C4A-44B6-80DA-01F41944BD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77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শিক্ষার্থীদের</a:t>
            </a:r>
            <a:r>
              <a:rPr lang="bn-IN" baseline="0" dirty="0" smtClean="0"/>
              <a:t> প্রশ্ন করা হবে – </a:t>
            </a:r>
            <a:r>
              <a:rPr lang="bn-IN" dirty="0" smtClean="0"/>
              <a:t>পিঁপড়েরা কীভাবে বসবাস</a:t>
            </a:r>
            <a:r>
              <a:rPr lang="bn-IN" baseline="0" dirty="0" smtClean="0"/>
              <a:t> করে এবং কেন?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CBD7-3C4A-44B6-80DA-01F41944BD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893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/>
              <a:t>শিক্ষার্থীদের</a:t>
            </a:r>
            <a:r>
              <a:rPr lang="bn-IN" baseline="0" dirty="0" smtClean="0"/>
              <a:t> প্রশ্ন করা হবে – </a:t>
            </a:r>
            <a:r>
              <a:rPr lang="bn-IN" dirty="0" smtClean="0"/>
              <a:t>মৌমাছিরা কীভাবে বসবাস</a:t>
            </a:r>
            <a:r>
              <a:rPr lang="bn-IN" baseline="0" dirty="0" smtClean="0"/>
              <a:t> করে এবং কেন?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CBD7-3C4A-44B6-80DA-01F41944BDA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666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/>
              <a:t>শিক্ষার্থীদের</a:t>
            </a:r>
            <a:r>
              <a:rPr lang="bn-IN" baseline="0" dirty="0" smtClean="0"/>
              <a:t> প্রশ্ন করা হবে – </a:t>
            </a:r>
            <a:r>
              <a:rPr lang="bn-IN" dirty="0" smtClean="0"/>
              <a:t>মানুষ কীভাবে বসবাস</a:t>
            </a:r>
            <a:r>
              <a:rPr lang="bn-IN" baseline="0" dirty="0" smtClean="0"/>
              <a:t> করে এবং কেন?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/>
              <a:t>দৈব-চয়নের</a:t>
            </a:r>
            <a:r>
              <a:rPr lang="bn-IN" baseline="0" dirty="0" smtClean="0"/>
              <a:t> মাধ্যমে নির্বাচিত দু-একজন শিক্ষার্থী মৌখিক বা বোর্ডে লিখিতভাবে উপস্থাপন করবে । অন্যান্য শিক্ষার্থীদেরকেও উপস্থাপনের জন্য উৎসাহিত করা হবে ।  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CBD7-3C4A-44B6-80DA-01F41944BDA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1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শিক্ষার্থীদের</a:t>
            </a:r>
            <a:r>
              <a:rPr lang="bn-IN" baseline="0" dirty="0" smtClean="0"/>
              <a:t> প্রশ্ন করা হবে – </a:t>
            </a:r>
            <a:r>
              <a:rPr lang="bn-IN" dirty="0" smtClean="0"/>
              <a:t>একা</a:t>
            </a:r>
            <a:r>
              <a:rPr lang="bn-IN" baseline="0" dirty="0" smtClean="0"/>
              <a:t> একা আহারের ব্যবস্থা করা কি সহজ না কি কষ্টকর? কেন কষ্টকর?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CBD7-3C4A-44B6-80DA-01F41944BDA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198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/>
              <a:t>শিক্ষার্থীদের</a:t>
            </a:r>
            <a:r>
              <a:rPr lang="bn-IN" baseline="0" dirty="0" smtClean="0"/>
              <a:t> প্রশ্ন করা হবে – </a:t>
            </a:r>
            <a:r>
              <a:rPr lang="bn-IN" sz="1200" b="0" dirty="0" smtClean="0">
                <a:ln/>
                <a:latin typeface="NikoshBAN" pitchFamily="2" charset="0"/>
                <a:cs typeface="NikoshBAN" pitchFamily="2" charset="0"/>
              </a:rPr>
              <a:t>একা আহারের ব্যবস্থা কষ্টকর ছিল তাই মানুষ</a:t>
            </a:r>
            <a:r>
              <a:rPr lang="bn-IN" sz="1200" b="0" baseline="0" dirty="0" smtClean="0">
                <a:ln/>
                <a:latin typeface="NikoshBAN" pitchFamily="2" charset="0"/>
                <a:cs typeface="NikoshBAN" pitchFamily="2" charset="0"/>
              </a:rPr>
              <a:t> কী করেছে?</a:t>
            </a:r>
            <a:endParaRPr lang="en-US" sz="1200" b="0" dirty="0" smtClean="0">
              <a:ln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CBD7-3C4A-44B6-80DA-01F41944BDA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4403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/>
              <a:t>শিক্ষার্থীদের</a:t>
            </a:r>
            <a:r>
              <a:rPr lang="bn-IN" baseline="0" dirty="0" smtClean="0"/>
              <a:t> প্রশ্ন করা হবে – </a:t>
            </a:r>
            <a:r>
              <a:rPr lang="bn-IN" dirty="0" smtClean="0"/>
              <a:t>একা</a:t>
            </a:r>
            <a:r>
              <a:rPr lang="bn-IN" baseline="0" dirty="0" smtClean="0"/>
              <a:t> একা আত্মরক্ষা করা কি সহজ না কি কষ্টকর? কেন কষ্টকর? 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CBD7-3C4A-44B6-80DA-01F41944BDA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34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/>
              <a:t>শিক্ষার্থীদের</a:t>
            </a:r>
            <a:r>
              <a:rPr lang="bn-IN" baseline="0" dirty="0" smtClean="0"/>
              <a:t> প্রশ্ন করা হবে – </a:t>
            </a:r>
            <a:r>
              <a:rPr lang="bn-IN" sz="1200" b="0" dirty="0" smtClean="0">
                <a:ln/>
                <a:latin typeface="NikoshBAN" pitchFamily="2" charset="0"/>
                <a:cs typeface="NikoshBAN" pitchFamily="2" charset="0"/>
              </a:rPr>
              <a:t>একা আত্মরক্ষা</a:t>
            </a:r>
            <a:r>
              <a:rPr lang="bn-IN" sz="1200" b="0" baseline="0" dirty="0" smtClean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bn-IN" sz="1200" b="0" dirty="0" smtClean="0">
                <a:ln/>
                <a:latin typeface="NikoshBAN" pitchFamily="2" charset="0"/>
                <a:cs typeface="NikoshBAN" pitchFamily="2" charset="0"/>
              </a:rPr>
              <a:t>কষ্টকর ছিল তাই</a:t>
            </a:r>
            <a:r>
              <a:rPr lang="en-US" sz="1200" b="0" dirty="0" smtClean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bn-IN" sz="1200" b="0" dirty="0" smtClean="0">
                <a:ln/>
                <a:latin typeface="NikoshBAN" pitchFamily="2" charset="0"/>
                <a:cs typeface="NikoshBAN" pitchFamily="2" charset="0"/>
              </a:rPr>
              <a:t>মানুষ</a:t>
            </a:r>
            <a:r>
              <a:rPr lang="bn-IN" sz="1200" b="0" baseline="0" dirty="0" smtClean="0">
                <a:ln/>
                <a:latin typeface="NikoshBAN" pitchFamily="2" charset="0"/>
                <a:cs typeface="NikoshBAN" pitchFamily="2" charset="0"/>
              </a:rPr>
              <a:t> কী করেছে?</a:t>
            </a:r>
            <a:endParaRPr lang="en-US" sz="1200" b="0" dirty="0" smtClean="0">
              <a:ln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CBD7-3C4A-44B6-80DA-01F41944BDA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69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arunssgb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72200" y="2514600"/>
            <a:ext cx="2590800" cy="2781301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3" name="Rectangle 2"/>
          <p:cNvSpPr/>
          <p:nvPr/>
        </p:nvSpPr>
        <p:spPr>
          <a:xfrm>
            <a:off x="685800" y="1924049"/>
            <a:ext cx="5181600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bn-IN" sz="2400" b="1" i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endParaRPr lang="bn-IN" sz="2400" b="1" i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3200" b="1" i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b="1" i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নামঃ </a:t>
            </a:r>
            <a:r>
              <a:rPr lang="en-US" sz="3200" b="1" i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মোহাম্মদ</a:t>
            </a:r>
            <a:r>
              <a:rPr lang="en-US" sz="3200" b="1" i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i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হারুন অর রশিদ</a:t>
            </a:r>
          </a:p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পদবীঃসহকারী </a:t>
            </a:r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শিক্ষক(আইসিটি)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প্রতিষ্ঠানঃ </a:t>
            </a:r>
            <a:r>
              <a:rPr lang="en-US" sz="2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দক্ষিণ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সাতকানিয়া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গোলাম বারী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সরকারি মডেল উচ্চ বিদ্যালয়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  <a:hlinkClick r:id="rId3"/>
              </a:rPr>
              <a:t>harunssgb@gmail.com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মোবাইলঃ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01812711398</a:t>
            </a:r>
            <a:endParaRPr lang="bn-IN" sz="24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2000" i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endParaRPr lang="bn-BD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37028" y="499486"/>
            <a:ext cx="371127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bn-IN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bn-IN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bn-IN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594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78164" y="5692914"/>
            <a:ext cx="5460836" cy="830997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4800" b="1" dirty="0" smtClean="0">
                <a:ln/>
                <a:latin typeface="NikoshBAN" pitchFamily="2" charset="0"/>
                <a:cs typeface="NikoshBAN" pitchFamily="2" charset="0"/>
              </a:rPr>
              <a:t>একা আত্মরক্ষা কষ্টকর ছিল  </a:t>
            </a:r>
            <a:endParaRPr lang="en-US" sz="4800" b="1" dirty="0">
              <a:ln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85"/>
          <a:stretch/>
        </p:blipFill>
        <p:spPr>
          <a:xfrm>
            <a:off x="1219200" y="228600"/>
            <a:ext cx="6553200" cy="530002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95618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970" y="5906869"/>
            <a:ext cx="9026830" cy="646331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3600" b="1" dirty="0" smtClean="0">
                <a:ln/>
                <a:latin typeface="NikoshBAN" pitchFamily="2" charset="0"/>
                <a:cs typeface="NikoshBAN" pitchFamily="2" charset="0"/>
              </a:rPr>
              <a:t>একা আত্মরক্ষা কষ্টকর ছিল তাই আত্মরক্ষার জন্য দলবদ্ধ হয়েছে </a:t>
            </a:r>
            <a:endParaRPr lang="en-US" sz="2800" b="1" dirty="0">
              <a:ln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563" y="179924"/>
            <a:ext cx="6777644" cy="553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6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1800761"/>
            <a:ext cx="4267200" cy="1323439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8000" b="1" dirty="0" smtClean="0">
                <a:ln/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2800" b="1" dirty="0">
              <a:ln/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95400" y="3861137"/>
            <a:ext cx="6705600" cy="1015663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6000" b="1" dirty="0" smtClean="0">
                <a:ln/>
                <a:latin typeface="NikoshBAN" pitchFamily="2" charset="0"/>
                <a:cs typeface="NikoshBAN" pitchFamily="2" charset="0"/>
              </a:rPr>
              <a:t>সমাজের সংজ্ঞা গঠন করো । </a:t>
            </a:r>
            <a:endParaRPr lang="en-US" sz="2800" b="1" dirty="0">
              <a:ln/>
            </a:endParaRPr>
          </a:p>
        </p:txBody>
      </p:sp>
    </p:spTree>
    <p:extLst>
      <p:ext uri="{BB962C8B-B14F-4D97-AF65-F5344CB8AC3E}">
        <p14:creationId xmlns:p14="http://schemas.microsoft.com/office/powerpoint/2010/main" val="280865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41514"/>
            <a:ext cx="7467600" cy="55734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65519" y="5766137"/>
            <a:ext cx="1292340" cy="1015663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6000" b="1" dirty="0" smtClean="0">
                <a:ln/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ঐক্য</a:t>
            </a:r>
            <a:endParaRPr lang="en-US" b="1" dirty="0">
              <a:ln/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24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242"/>
          <a:stretch/>
        </p:blipFill>
        <p:spPr>
          <a:xfrm>
            <a:off x="914400" y="0"/>
            <a:ext cx="5098473" cy="6858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Rectangle 4"/>
          <p:cNvSpPr/>
          <p:nvPr/>
        </p:nvSpPr>
        <p:spPr>
          <a:xfrm>
            <a:off x="6781800" y="2608170"/>
            <a:ext cx="1780742" cy="1200329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7200" b="1" dirty="0" smtClean="0">
                <a:ln/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বন্ধুত্ব </a:t>
            </a:r>
            <a:r>
              <a:rPr lang="bn-IN" sz="6000" b="1" dirty="0" smtClean="0">
                <a:ln/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6000" b="1" dirty="0">
              <a:ln/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37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9" r="5230"/>
          <a:stretch/>
        </p:blipFill>
        <p:spPr>
          <a:xfrm>
            <a:off x="152399" y="152400"/>
            <a:ext cx="8895773" cy="5105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1387" y="5486400"/>
            <a:ext cx="3140603" cy="1200329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7200" b="1" dirty="0" smtClean="0">
                <a:ln/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সংঘবদ্ধতা</a:t>
            </a:r>
            <a:r>
              <a:rPr lang="bn-IN" sz="2800" b="1" dirty="0" smtClean="0">
                <a:ln/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ln/>
            </a:endParaRPr>
          </a:p>
        </p:txBody>
      </p:sp>
    </p:spTree>
    <p:extLst>
      <p:ext uri="{BB962C8B-B14F-4D97-AF65-F5344CB8AC3E}">
        <p14:creationId xmlns:p14="http://schemas.microsoft.com/office/powerpoint/2010/main" val="342816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46055"/>
            <a:ext cx="8610600" cy="2554545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8000" b="1" dirty="0" smtClean="0">
                <a:ln/>
                <a:latin typeface="NikoshBAN" pitchFamily="2" charset="0"/>
                <a:cs typeface="NikoshBAN" pitchFamily="2" charset="0"/>
              </a:rPr>
              <a:t>ঐক্য, বন্ধুত্ব ও সংঘবদ্ধতা হলো সমাজের মূল ভিত্তি </a:t>
            </a:r>
            <a:endParaRPr lang="bn-IN" b="1" dirty="0" smtClean="0">
              <a:ln/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17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84820" y="838200"/>
            <a:ext cx="6211380" cy="1323439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8000" b="1" dirty="0" smtClean="0">
                <a:ln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সমাজের বৈশিষ্ট্য</a:t>
            </a:r>
            <a:endParaRPr lang="en-US" sz="2800" b="1" dirty="0">
              <a:ln/>
              <a:solidFill>
                <a:srgbClr val="0000CC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2718137"/>
            <a:ext cx="7430580" cy="1015663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bn-IN" sz="6000" b="1" dirty="0" smtClean="0">
                <a:ln/>
                <a:latin typeface="NikoshBAN" pitchFamily="2" charset="0"/>
                <a:cs typeface="NikoshBAN" pitchFamily="2" charset="0"/>
              </a:rPr>
              <a:t>বহুলোকের সংঘবদ্ধ বসবাস ।</a:t>
            </a:r>
            <a:endParaRPr lang="en-US" sz="2800" b="1" dirty="0">
              <a:ln/>
              <a:solidFill>
                <a:srgbClr val="0000CC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4267200"/>
            <a:ext cx="8802180" cy="1015663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bn-IN" sz="6000" b="1" dirty="0" smtClean="0">
                <a:ln/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সংঘবদ্ধতার পেছনে কোন উদ্দেশ্য ।  </a:t>
            </a:r>
            <a:r>
              <a:rPr lang="bn-IN" sz="2800" b="1" dirty="0" smtClean="0">
                <a:ln/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ln/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17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62200" y="1648361"/>
            <a:ext cx="4724400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8000" b="1" dirty="0" smtClean="0">
                <a:ln/>
                <a:latin typeface="NikoshBAN" pitchFamily="2" charset="0"/>
                <a:cs typeface="NikoshBAN" pitchFamily="2" charset="0"/>
              </a:rPr>
              <a:t>দলীয় কাজ </a:t>
            </a:r>
            <a:endParaRPr lang="en-US" sz="5400" b="1" dirty="0">
              <a:ln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3510915"/>
            <a:ext cx="8610600" cy="984885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bn-IN" sz="5800" b="1" dirty="0" smtClean="0">
                <a:ln/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১। সমাজ গঠনের কারণ ব্যাখ্যা করো।  </a:t>
            </a:r>
            <a:endParaRPr lang="en-US" sz="5800" b="1" dirty="0">
              <a:ln/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538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43200" y="339804"/>
            <a:ext cx="3124200" cy="11079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6600" b="1" dirty="0" smtClean="0">
                <a:ln/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6600" b="1" dirty="0">
              <a:ln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676400"/>
            <a:ext cx="8610600" cy="769441"/>
          </a:xfrm>
          <a:prstGeom prst="rect">
            <a:avLst/>
          </a:prstGeom>
          <a:noFill/>
          <a:ln w="57150"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bn-IN" sz="4400" b="1" dirty="0">
                <a:ln/>
                <a:latin typeface="NikoshBAN" pitchFamily="2" charset="0"/>
                <a:cs typeface="NikoshBAN" pitchFamily="2" charset="0"/>
              </a:rPr>
              <a:t>১</a:t>
            </a:r>
            <a:r>
              <a:rPr lang="bn-IN" sz="4400" b="1" dirty="0" smtClean="0">
                <a:ln/>
                <a:latin typeface="NikoshBAN" pitchFamily="2" charset="0"/>
                <a:cs typeface="NikoshBAN" pitchFamily="2" charset="0"/>
              </a:rPr>
              <a:t>। আদিম মানুষ দলবদ্ধভাবে কেন বসবাস করত?</a:t>
            </a:r>
            <a:endParaRPr lang="en-US" sz="4400" b="1" dirty="0">
              <a:ln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05200" y="3200400"/>
            <a:ext cx="10366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000" b="1" dirty="0">
                <a:ln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ঐক্য</a:t>
            </a:r>
          </a:p>
        </p:txBody>
      </p:sp>
      <p:sp>
        <p:nvSpPr>
          <p:cNvPr id="7" name="Rectangle 6"/>
          <p:cNvSpPr/>
          <p:nvPr/>
        </p:nvSpPr>
        <p:spPr>
          <a:xfrm>
            <a:off x="5181600" y="5029200"/>
            <a:ext cx="19014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b="1" dirty="0" smtClean="0">
                <a:ln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সংঘবদ্ধতা </a:t>
            </a:r>
            <a:endParaRPr lang="bn-IN" sz="4000" b="1" dirty="0">
              <a:ln/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52600" y="5029200"/>
            <a:ext cx="10951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b="1" dirty="0" smtClean="0">
                <a:ln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বন্ধুত্ব </a:t>
            </a:r>
            <a:endParaRPr lang="bn-IN" sz="4000" b="1" dirty="0">
              <a:ln/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Flowchart: Extract 11"/>
          <p:cNvSpPr/>
          <p:nvPr/>
        </p:nvSpPr>
        <p:spPr>
          <a:xfrm>
            <a:off x="2743200" y="3733800"/>
            <a:ext cx="2443758" cy="1524000"/>
          </a:xfrm>
          <a:prstGeom prst="flowChartExtra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657600" y="4114800"/>
            <a:ext cx="68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8000" dirty="0" smtClean="0">
                <a:solidFill>
                  <a:srgbClr val="FF0000"/>
                </a:solidFill>
              </a:rPr>
              <a:t>?</a:t>
            </a:r>
            <a:endParaRPr lang="en-US" sz="80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1000" y="5715000"/>
            <a:ext cx="7696200" cy="707886"/>
          </a:xfrm>
          <a:prstGeom prst="rect">
            <a:avLst/>
          </a:prstGeom>
          <a:noFill/>
          <a:ln w="57150"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bn-IN" sz="4000" b="1" dirty="0">
                <a:ln/>
                <a:latin typeface="NikoshBAN" pitchFamily="2" charset="0"/>
                <a:cs typeface="NikoshBAN" pitchFamily="2" charset="0"/>
              </a:rPr>
              <a:t>৩</a:t>
            </a:r>
            <a:r>
              <a:rPr lang="bn-IN" sz="4000" b="1" dirty="0" smtClean="0">
                <a:ln/>
                <a:latin typeface="NikoshBAN" pitchFamily="2" charset="0"/>
                <a:cs typeface="NikoshBAN" pitchFamily="2" charset="0"/>
              </a:rPr>
              <a:t>। উপরের চিত্রে ‘</a:t>
            </a:r>
            <a:r>
              <a:rPr lang="bn-IN" sz="4000" b="1" dirty="0" smtClean="0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?</a:t>
            </a:r>
            <a:r>
              <a:rPr lang="bn-IN" sz="4000" b="1" dirty="0" smtClean="0">
                <a:ln/>
                <a:latin typeface="NikoshBAN" pitchFamily="2" charset="0"/>
                <a:cs typeface="NikoshBAN" pitchFamily="2" charset="0"/>
              </a:rPr>
              <a:t>’ চিহ্নিত স্থানে কী হবে?</a:t>
            </a:r>
            <a:endParaRPr lang="en-US" sz="4000" b="1" dirty="0">
              <a:ln/>
              <a:solidFill>
                <a:srgbClr val="000066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" y="2438400"/>
            <a:ext cx="7924800" cy="769441"/>
          </a:xfrm>
          <a:prstGeom prst="rect">
            <a:avLst/>
          </a:prstGeom>
          <a:noFill/>
          <a:ln w="57150"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bn-IN" sz="4400" b="1" dirty="0">
                <a:ln/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IN" sz="4400" b="1" dirty="0" smtClean="0">
                <a:ln/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। সমাজের বৈশিষ্ট্য কী কী?</a:t>
            </a:r>
            <a:endParaRPr lang="en-US" sz="4400" b="1" dirty="0">
              <a:ln/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75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9" grpId="0"/>
      <p:bldP spid="12" grpId="0" animBg="1"/>
      <p:bldP spid="15" grpId="0"/>
      <p:bldP spid="17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3505200"/>
            <a:ext cx="91440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495800" y="228600"/>
            <a:ext cx="0" cy="624840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722" y="3733801"/>
            <a:ext cx="4391186" cy="2590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23"/>
          <a:stretch/>
        </p:blipFill>
        <p:spPr>
          <a:xfrm>
            <a:off x="152399" y="304800"/>
            <a:ext cx="4026805" cy="286473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5" b="15221"/>
          <a:stretch/>
        </p:blipFill>
        <p:spPr>
          <a:xfrm>
            <a:off x="4659722" y="289559"/>
            <a:ext cx="4331878" cy="28647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42" b="3782"/>
          <a:stretch/>
        </p:blipFill>
        <p:spPr>
          <a:xfrm>
            <a:off x="228600" y="3733801"/>
            <a:ext cx="3950604" cy="251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6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62200" y="810161"/>
            <a:ext cx="4724400" cy="1323439"/>
          </a:xfrm>
          <a:prstGeom prst="rect">
            <a:avLst/>
          </a:prstGeom>
          <a:solidFill>
            <a:srgbClr val="92D050"/>
          </a:solidFill>
          <a:ln w="57150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8000" b="1" dirty="0" smtClean="0">
                <a:ln/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5400" b="1" dirty="0">
              <a:ln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2700278"/>
            <a:ext cx="8610600" cy="2862322"/>
          </a:xfrm>
          <a:prstGeom prst="rect">
            <a:avLst/>
          </a:prstGeom>
          <a:noFill/>
          <a:ln w="57150">
            <a:solidFill>
              <a:srgbClr val="CC0099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6000" b="1" dirty="0" smtClean="0">
                <a:ln/>
                <a:latin typeface="NikoshBAN" pitchFamily="2" charset="0"/>
                <a:cs typeface="NikoshBAN" pitchFamily="2" charset="0"/>
              </a:rPr>
              <a:t>‘বেঁচে থাকার প্রয়োজনেই মানুষ সমাজ গঠনের কাজ শুরু করেছিল’ – মন্তব্যটি বিশ্লেষণ করো। </a:t>
            </a:r>
            <a:endParaRPr lang="en-US" sz="2800" b="1" dirty="0">
              <a:ln/>
            </a:endParaRPr>
          </a:p>
        </p:txBody>
      </p:sp>
    </p:spTree>
    <p:extLst>
      <p:ext uri="{BB962C8B-B14F-4D97-AF65-F5344CB8AC3E}">
        <p14:creationId xmlns:p14="http://schemas.microsoft.com/office/powerpoint/2010/main" val="205153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470" y="-152400"/>
            <a:ext cx="9682070" cy="708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2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525250"/>
            <a:ext cx="74676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IN" sz="88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সমাজের ধারণা</a:t>
            </a:r>
            <a:endParaRPr lang="en-US" sz="54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1" y="76200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8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sz="4800" b="1" cap="none" spc="150" dirty="0">
              <a:ln w="11430"/>
              <a:solidFill>
                <a:srgbClr val="0033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544520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IN" sz="7200" b="1" spc="150" dirty="0" smtClean="0">
                <a:ln w="11430"/>
                <a:solidFill>
                  <a:srgbClr val="000066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৬ষ্ঠ</a:t>
            </a:r>
            <a:r>
              <a:rPr lang="bn-BD" sz="7200" b="1" cap="none" spc="150" dirty="0" smtClean="0">
                <a:ln w="11430"/>
                <a:solidFill>
                  <a:srgbClr val="000066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শ্রেণি </a:t>
            </a:r>
            <a:endParaRPr lang="en-US" sz="4400" b="1" cap="none" spc="150" dirty="0">
              <a:ln w="11430"/>
              <a:solidFill>
                <a:srgbClr val="000066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4226004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 </a:t>
            </a:r>
            <a:r>
              <a:rPr lang="en-US" sz="60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60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</a:t>
            </a:r>
            <a:r>
              <a:rPr lang="bn-IN" sz="60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দেশ ও বিশ্ব পরিচয়</a:t>
            </a:r>
            <a:endParaRPr lang="en-US" sz="44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" y="3124200"/>
            <a:ext cx="90678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IN" sz="7200" b="1" spc="150" dirty="0" smtClean="0">
                <a:ln w="11430"/>
                <a:solidFill>
                  <a:srgbClr val="000066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অধ্যায়-১, পাঠ-১</a:t>
            </a:r>
            <a:endParaRPr lang="en-US" sz="7200" b="1" cap="none" spc="150" dirty="0">
              <a:ln w="11430"/>
              <a:solidFill>
                <a:srgbClr val="000066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409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178004"/>
            <a:ext cx="8763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6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b="1" cap="none" spc="150" dirty="0">
              <a:ln w="11430"/>
              <a:solidFill>
                <a:srgbClr val="0033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0" y="2547878"/>
            <a:ext cx="792480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bn-BD" sz="3600" b="1" cap="none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bn-IN" sz="3600" b="1" cap="none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...</a:t>
            </a:r>
            <a:r>
              <a:rPr lang="bn-BD" sz="3600" b="1" cap="none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36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bn-IN" sz="36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সমাজের সংজ্ঞা ব্যাখ্যা করতে</a:t>
            </a:r>
            <a:r>
              <a:rPr lang="bn-BD" sz="36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পারবে</a:t>
            </a:r>
            <a:r>
              <a:rPr lang="bn-IN" sz="36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  <a:r>
              <a:rPr lang="bn-BD" sz="36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BD" sz="3600" b="1" cap="none" spc="150" dirty="0" smtClean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3600" b="1" spc="150" dirty="0" smtClean="0">
                <a:ln w="11430"/>
                <a:solidFill>
                  <a:srgbClr val="000066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</a:t>
            </a:r>
            <a:r>
              <a:rPr lang="bn-IN" sz="36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সমাজের </a:t>
            </a:r>
            <a:r>
              <a:rPr lang="bn-IN" sz="36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 ভিত্তিগুলো চিহ্নিত করতে</a:t>
            </a:r>
            <a:r>
              <a:rPr lang="bn-BD" sz="36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পারবে</a:t>
            </a:r>
            <a:r>
              <a:rPr lang="bn-IN" sz="36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  <a:r>
              <a:rPr lang="bn-BD" sz="36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৩। </a:t>
            </a:r>
            <a:r>
              <a:rPr lang="bn-IN" sz="36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সমাজের </a:t>
            </a:r>
            <a:r>
              <a:rPr lang="bn-IN" sz="36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বৈশিষ্ট্যগুলো বর্ণনা করতে</a:t>
            </a:r>
            <a:r>
              <a:rPr lang="bn-BD" sz="36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পারবে</a:t>
            </a:r>
            <a:r>
              <a:rPr lang="bn-IN" sz="36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  <a:r>
              <a:rPr lang="bn-BD" sz="36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3600" b="1" spc="150" dirty="0" smtClean="0">
                <a:ln w="11430"/>
                <a:solidFill>
                  <a:srgbClr val="000066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৪। </a:t>
            </a:r>
            <a:r>
              <a:rPr lang="bn-IN" sz="36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সমাজ গঠনের কারণ ব্যাখ্যা করতে </a:t>
            </a:r>
            <a:r>
              <a:rPr lang="bn-BD" sz="36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36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97600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5629870"/>
            <a:ext cx="7584127" cy="923330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5400" b="1" dirty="0" smtClean="0">
                <a:ln/>
                <a:latin typeface="NikoshBAN" pitchFamily="2" charset="0"/>
                <a:cs typeface="NikoshBAN" pitchFamily="2" charset="0"/>
              </a:rPr>
              <a:t>পিঁপড়েরা দলবদ্ধ হয়ে বসবাস করে </a:t>
            </a:r>
            <a:r>
              <a:rPr lang="bn-IN" sz="2800" b="1" dirty="0" smtClean="0">
                <a:ln/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ln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142577"/>
            <a:ext cx="8077706" cy="538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17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" y="338306"/>
            <a:ext cx="9066317" cy="476709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88509" y="5629870"/>
            <a:ext cx="7776489" cy="923330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5400" b="1" dirty="0" smtClean="0">
                <a:ln/>
                <a:latin typeface="NikoshBAN" pitchFamily="2" charset="0"/>
                <a:cs typeface="NikoshBAN" pitchFamily="2" charset="0"/>
              </a:rPr>
              <a:t>মৌমাছিরা দলবদ্ধ হয়ে বসবাস করে </a:t>
            </a:r>
            <a:r>
              <a:rPr lang="bn-IN" sz="2800" b="1" dirty="0" smtClean="0">
                <a:ln/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ln/>
            </a:endParaRPr>
          </a:p>
        </p:txBody>
      </p:sp>
    </p:spTree>
    <p:extLst>
      <p:ext uri="{BB962C8B-B14F-4D97-AF65-F5344CB8AC3E}">
        <p14:creationId xmlns:p14="http://schemas.microsoft.com/office/powerpoint/2010/main" val="413517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3849" y="5859959"/>
            <a:ext cx="8877751" cy="769441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4400" b="1" dirty="0" smtClean="0">
                <a:ln/>
                <a:latin typeface="NikoshBAN" pitchFamily="2" charset="0"/>
                <a:cs typeface="NikoshBAN" pitchFamily="2" charset="0"/>
              </a:rPr>
              <a:t>মানুষও আদিকাল থেকে দলবদ্ধ হয়ে বসবাস করছে </a:t>
            </a:r>
            <a:endParaRPr lang="en-US" b="1" dirty="0">
              <a:ln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59" b="10096"/>
          <a:stretch/>
        </p:blipFill>
        <p:spPr>
          <a:xfrm>
            <a:off x="838200" y="169038"/>
            <a:ext cx="7391400" cy="5465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17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91227" y="5540514"/>
            <a:ext cx="6425157" cy="830997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4800" b="1" dirty="0" smtClean="0">
                <a:ln/>
                <a:latin typeface="NikoshBAN" pitchFamily="2" charset="0"/>
                <a:cs typeface="NikoshBAN" pitchFamily="2" charset="0"/>
              </a:rPr>
              <a:t>একা আহারের ব্যবস্থা কষ্টকর ছিল</a:t>
            </a:r>
            <a:endParaRPr lang="en-US" sz="4800" b="1" dirty="0">
              <a:ln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855" y="71432"/>
            <a:ext cx="6429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771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96" y="228600"/>
            <a:ext cx="8140504" cy="546431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44567" y="5845314"/>
            <a:ext cx="8494633" cy="707886"/>
          </a:xfrm>
          <a:prstGeom prst="rect">
            <a:avLst/>
          </a:prstGeom>
          <a:noFill/>
          <a:ln w="57150"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4000" b="1" dirty="0" smtClean="0">
                <a:ln/>
                <a:latin typeface="NikoshBAN" pitchFamily="2" charset="0"/>
                <a:cs typeface="NikoshBAN" pitchFamily="2" charset="0"/>
              </a:rPr>
              <a:t>একা আহারের ব্যবস্থা কষ্টকর ছিল </a:t>
            </a:r>
            <a:r>
              <a:rPr lang="bn-IN" sz="4000" b="1" dirty="0">
                <a:ln/>
                <a:latin typeface="NikoshBAN" pitchFamily="2" charset="0"/>
                <a:cs typeface="NikoshBAN" pitchFamily="2" charset="0"/>
              </a:rPr>
              <a:t>তাই দলবদ্ধ হয়েছে </a:t>
            </a:r>
            <a:endParaRPr lang="en-US" sz="2800" b="1" dirty="0">
              <a:ln/>
            </a:endParaRPr>
          </a:p>
        </p:txBody>
      </p:sp>
    </p:spTree>
    <p:extLst>
      <p:ext uri="{BB962C8B-B14F-4D97-AF65-F5344CB8AC3E}">
        <p14:creationId xmlns:p14="http://schemas.microsoft.com/office/powerpoint/2010/main" val="94082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1364</TotalTime>
  <Words>470</Words>
  <Application>Microsoft Office PowerPoint</Application>
  <PresentationFormat>On-screen Show (4:3)</PresentationFormat>
  <Paragraphs>79</Paragraphs>
  <Slides>21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NikoshBAN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Khurshed Alam Akand</dc:creator>
  <cp:lastModifiedBy>Mohammad Harun or Rashid</cp:lastModifiedBy>
  <cp:revision>122</cp:revision>
  <dcterms:created xsi:type="dcterms:W3CDTF">2006-08-16T00:00:00Z</dcterms:created>
  <dcterms:modified xsi:type="dcterms:W3CDTF">2019-07-19T02:15:04Z</dcterms:modified>
</cp:coreProperties>
</file>