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67" r:id="rId14"/>
    <p:sldId id="271" r:id="rId15"/>
    <p:sldId id="27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5E9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9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6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9A530-BA13-461C-92D9-DCF1C4B929F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87AD-4B03-48B0-B62A-FAD4C6BB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1957" y="-2547597"/>
            <a:ext cx="8008086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79" y="940275"/>
            <a:ext cx="4622040" cy="3208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4831307"/>
            <a:ext cx="5104661" cy="13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0829" y="4148459"/>
            <a:ext cx="462619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/>
              <a:t>  </a:t>
            </a:r>
            <a:r>
              <a:rPr lang="en-US" sz="9600" dirty="0" err="1" smtClean="0"/>
              <a:t>শুভেচ্ছা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628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277"/>
            <a:ext cx="12192000" cy="7466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994" y="696036"/>
            <a:ext cx="3398293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জোড়ায় 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01505" y="2129051"/>
            <a:ext cx="8202304" cy="16927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K</a:t>
            </a:r>
            <a:r>
              <a:rPr lang="en-US" sz="3200" dirty="0" smtClean="0"/>
              <a:t>2</a:t>
            </a:r>
            <a:r>
              <a:rPr lang="en-US" sz="5400" dirty="0" smtClean="0"/>
              <a:t>Cr</a:t>
            </a:r>
            <a:r>
              <a:rPr lang="en-US" sz="3200" dirty="0" smtClean="0"/>
              <a:t>2</a:t>
            </a:r>
            <a:r>
              <a:rPr lang="en-US" sz="6000" dirty="0" smtClean="0"/>
              <a:t>O</a:t>
            </a:r>
            <a:r>
              <a:rPr lang="en-US" sz="2800" dirty="0" smtClean="0"/>
              <a:t>7  </a:t>
            </a:r>
            <a:r>
              <a:rPr lang="bn-BD" sz="2800" dirty="0" smtClean="0"/>
              <a:t>ও </a:t>
            </a:r>
            <a:r>
              <a:rPr lang="en-US" sz="4800" dirty="0" smtClean="0"/>
              <a:t> Na</a:t>
            </a:r>
            <a:r>
              <a:rPr lang="en-US" sz="2800" dirty="0" smtClean="0"/>
              <a:t>2</a:t>
            </a:r>
            <a:r>
              <a:rPr lang="en-US" sz="4800" dirty="0" smtClean="0"/>
              <a:t>CO</a:t>
            </a:r>
            <a:r>
              <a:rPr lang="en-US" sz="2800" dirty="0" smtClean="0"/>
              <a:t>3  </a:t>
            </a:r>
            <a:r>
              <a:rPr lang="bn-BD" sz="2800" dirty="0" smtClean="0"/>
              <a:t>যৌগে </a:t>
            </a:r>
            <a:r>
              <a:rPr lang="en-US" sz="2800" dirty="0" smtClean="0"/>
              <a:t> </a:t>
            </a:r>
            <a:r>
              <a:rPr lang="en-US" sz="4400" dirty="0"/>
              <a:t> </a:t>
            </a:r>
            <a:r>
              <a:rPr lang="en-US" sz="4400" dirty="0" smtClean="0"/>
              <a:t>Cr  </a:t>
            </a:r>
            <a:r>
              <a:rPr lang="bn-BD" sz="3200" dirty="0" smtClean="0"/>
              <a:t>ও</a:t>
            </a:r>
            <a:r>
              <a:rPr lang="en-US" sz="4400" dirty="0" smtClean="0"/>
              <a:t> C </a:t>
            </a:r>
            <a:r>
              <a:rPr lang="bn-BD" sz="3200" dirty="0" smtClean="0"/>
              <a:t>এর</a:t>
            </a:r>
            <a:r>
              <a:rPr lang="en-US" sz="3200" dirty="0" smtClean="0"/>
              <a:t> </a:t>
            </a:r>
            <a:r>
              <a:rPr lang="en-US" sz="4400" dirty="0" smtClean="0"/>
              <a:t> </a:t>
            </a:r>
            <a:r>
              <a:rPr lang="bn-BD" sz="2800" dirty="0" smtClean="0"/>
              <a:t>জারন সংখ্যা নির্ণয় কর।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9029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11" y="177421"/>
            <a:ext cx="125468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13285" r="6297"/>
          <a:stretch/>
        </p:blipFill>
        <p:spPr>
          <a:xfrm>
            <a:off x="814316" y="928048"/>
            <a:ext cx="9826388" cy="48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5597" r="5875" b="6083"/>
          <a:stretch/>
        </p:blipFill>
        <p:spPr>
          <a:xfrm rot="16200000">
            <a:off x="2715903" y="-2579430"/>
            <a:ext cx="6701054" cy="1185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5" y="641445"/>
            <a:ext cx="10790830" cy="52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549" y="-2667001"/>
            <a:ext cx="6526902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813" y="1269242"/>
            <a:ext cx="8693624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</a:rPr>
              <a:t>জারকঃ</a:t>
            </a:r>
            <a:r>
              <a:rPr lang="bn-BD" dirty="0" smtClean="0"/>
              <a:t> </a:t>
            </a:r>
            <a:r>
              <a:rPr lang="bn-BD" sz="2800" dirty="0" smtClean="0"/>
              <a:t>যে পদার্থ ইলেকট্রন গ্রহন করে তাকে জারক বলে। এখানে বিক্রিয়কের </a:t>
            </a:r>
            <a:r>
              <a:rPr lang="en-US" sz="2800" dirty="0" smtClean="0"/>
              <a:t>Cu </a:t>
            </a:r>
            <a:r>
              <a:rPr lang="bn-BD" sz="2800" dirty="0" smtClean="0"/>
              <a:t>আয়ন দুটি ইলেকট্রন গ্রহন </a:t>
            </a:r>
            <a:r>
              <a:rPr lang="bn-BD" sz="3200" dirty="0" smtClean="0"/>
              <a:t>করে মুক্ত </a:t>
            </a:r>
            <a:r>
              <a:rPr lang="en-US" sz="3200" dirty="0" smtClean="0"/>
              <a:t>Cu </a:t>
            </a:r>
            <a:r>
              <a:rPr lang="bn-BD" sz="3200" dirty="0" smtClean="0"/>
              <a:t>তৈরি হয়। তাই</a:t>
            </a:r>
            <a:r>
              <a:rPr lang="en-US" sz="3200" dirty="0"/>
              <a:t> Cu </a:t>
            </a:r>
            <a:r>
              <a:rPr lang="bn-BD" sz="2800" dirty="0" smtClean="0"/>
              <a:t>আয়ন এখানে জারক। </a:t>
            </a:r>
          </a:p>
          <a:p>
            <a:endParaRPr lang="bn-BD" sz="3200" dirty="0" smtClean="0"/>
          </a:p>
          <a:p>
            <a:r>
              <a:rPr lang="bn-BD" sz="3200" b="1" dirty="0" smtClean="0">
                <a:solidFill>
                  <a:srgbClr val="FFFF00"/>
                </a:solidFill>
              </a:rPr>
              <a:t>বিজারকঃ</a:t>
            </a:r>
            <a:r>
              <a:rPr lang="bn-BD" sz="3200" dirty="0" smtClean="0"/>
              <a:t> </a:t>
            </a:r>
            <a:r>
              <a:rPr lang="bn-BD" sz="3200" dirty="0"/>
              <a:t>যে পদার্থ ইলেকট্রন </a:t>
            </a:r>
            <a:r>
              <a:rPr lang="bn-BD" sz="3200" dirty="0" smtClean="0"/>
              <a:t>ত্যাগ </a:t>
            </a:r>
            <a:r>
              <a:rPr lang="bn-BD" sz="3200" dirty="0"/>
              <a:t>করে তাকে </a:t>
            </a:r>
            <a:r>
              <a:rPr lang="bn-BD" sz="3200" dirty="0" smtClean="0"/>
              <a:t>বিজারক বলে। </a:t>
            </a:r>
            <a:r>
              <a:rPr lang="bn-BD" sz="2800" dirty="0"/>
              <a:t>এখানে বিক্রিয়কের </a:t>
            </a:r>
            <a:r>
              <a:rPr lang="en-US" sz="2800" dirty="0" smtClean="0"/>
              <a:t>Zn</a:t>
            </a:r>
            <a:r>
              <a:rPr lang="bn-BD" sz="2800" dirty="0" smtClean="0"/>
              <a:t> </a:t>
            </a:r>
            <a:r>
              <a:rPr lang="bn-BD" sz="2800" dirty="0"/>
              <a:t>দুটি ইলেকট্রন </a:t>
            </a:r>
            <a:r>
              <a:rPr lang="bn-BD" sz="3200" dirty="0"/>
              <a:t>ত্যাগ </a:t>
            </a:r>
            <a:r>
              <a:rPr lang="bn-BD" sz="3200" dirty="0" smtClean="0"/>
              <a:t>করে </a:t>
            </a:r>
            <a:r>
              <a:rPr lang="bn-BD" sz="3200" dirty="0"/>
              <a:t>মুক্ত </a:t>
            </a:r>
            <a:r>
              <a:rPr lang="en-US" sz="3200" dirty="0" smtClean="0"/>
              <a:t>Zn </a:t>
            </a:r>
            <a:r>
              <a:rPr lang="bn-BD" sz="3200" dirty="0"/>
              <a:t>আয়ন </a:t>
            </a:r>
            <a:r>
              <a:rPr lang="bn-BD" sz="3200" dirty="0" smtClean="0"/>
              <a:t>তৈরি করে। </a:t>
            </a:r>
            <a:r>
              <a:rPr lang="bn-BD" sz="2800" dirty="0" smtClean="0"/>
              <a:t>তাই </a:t>
            </a:r>
            <a:r>
              <a:rPr lang="en-US" sz="2800" dirty="0" smtClean="0"/>
              <a:t>Zn </a:t>
            </a:r>
            <a:r>
              <a:rPr lang="bn-BD" sz="2800" dirty="0" smtClean="0"/>
              <a:t> </a:t>
            </a:r>
            <a:r>
              <a:rPr lang="bn-BD" sz="2800" dirty="0"/>
              <a:t>এখানে </a:t>
            </a:r>
            <a:r>
              <a:rPr lang="bn-BD" sz="2800" dirty="0" smtClean="0"/>
              <a:t>বিজারক</a:t>
            </a:r>
            <a:r>
              <a:rPr lang="bn-BD" sz="2800" dirty="0"/>
              <a:t>। </a:t>
            </a:r>
            <a:endParaRPr lang="bn-BD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3981" r="3022" b="2885"/>
          <a:stretch/>
        </p:blipFill>
        <p:spPr>
          <a:xfrm>
            <a:off x="345741" y="232011"/>
            <a:ext cx="11791666" cy="6387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730" y="928048"/>
            <a:ext cx="9676263" cy="19389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জারণ বিক্রিয়াঃ </a:t>
            </a:r>
            <a:r>
              <a:rPr lang="bn-BD" sz="2800" dirty="0" smtClean="0"/>
              <a:t>যে বিক্রিয়ায় ইলেকট্রন ত্যাগ ঘটে তাকে জারণ বিক্রিয়া বলে। যে পদার্থ</a:t>
            </a:r>
            <a:r>
              <a:rPr lang="bn-BD" sz="2800" dirty="0"/>
              <a:t> ইলেকট্রন </a:t>
            </a:r>
            <a:r>
              <a:rPr lang="bn-BD" sz="2800" dirty="0" smtClean="0"/>
              <a:t>ত্যাগ করে সে বিজারক এবং সে জারিত হয়। </a:t>
            </a:r>
            <a:endParaRPr lang="en-US" sz="2800" dirty="0" smtClean="0"/>
          </a:p>
          <a:p>
            <a:r>
              <a:rPr lang="bn-BD" sz="2800" dirty="0" smtClean="0"/>
              <a:t>যেমনঃ- </a:t>
            </a:r>
            <a:r>
              <a:rPr lang="en-US" sz="2800" dirty="0" smtClean="0"/>
              <a:t>Zn                        </a:t>
            </a:r>
            <a:r>
              <a:rPr lang="en-US" sz="2800" dirty="0" err="1" smtClean="0"/>
              <a:t>Zn</a:t>
            </a:r>
            <a:r>
              <a:rPr lang="en-US" sz="2800" dirty="0" smtClean="0"/>
              <a:t>++   +    2e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3875964" y="2546849"/>
            <a:ext cx="846161" cy="11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37731" y="3425587"/>
            <a:ext cx="9676262" cy="23698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বিজারণ বিক্রিয়াঃ </a:t>
            </a:r>
            <a:r>
              <a:rPr lang="bn-BD" sz="2800" dirty="0" smtClean="0"/>
              <a:t>যে বিক্রিয়ায় ইলেকট্রন গ্রহণ ঘটে তাকে বিজারণ বিক্রিয়া বলে। যে </a:t>
            </a:r>
            <a:r>
              <a:rPr lang="bn-BD" sz="2800" dirty="0"/>
              <a:t>পদার্থ ইলেকট্রন </a:t>
            </a:r>
            <a:r>
              <a:rPr lang="bn-BD" sz="2800" dirty="0" smtClean="0"/>
              <a:t>গ্রহণ করে </a:t>
            </a:r>
            <a:r>
              <a:rPr lang="bn-BD" sz="2800" dirty="0"/>
              <a:t>সে </a:t>
            </a:r>
            <a:r>
              <a:rPr lang="bn-BD" sz="2800" dirty="0" smtClean="0"/>
              <a:t>জারক </a:t>
            </a:r>
            <a:r>
              <a:rPr lang="bn-BD" sz="2800" dirty="0"/>
              <a:t>এবং সে </a:t>
            </a:r>
            <a:r>
              <a:rPr lang="bn-BD" sz="2800" dirty="0" smtClean="0"/>
              <a:t>বিজারিত </a:t>
            </a:r>
            <a:r>
              <a:rPr lang="bn-BD" sz="2800" dirty="0"/>
              <a:t>হয়। </a:t>
            </a:r>
            <a:endParaRPr lang="en-US" sz="2800" dirty="0"/>
          </a:p>
          <a:p>
            <a:endParaRPr lang="en-US" sz="2800" dirty="0" smtClean="0"/>
          </a:p>
          <a:p>
            <a:r>
              <a:rPr lang="bn-BD" sz="2800" dirty="0" smtClean="0"/>
              <a:t>যেমনঃ- </a:t>
            </a:r>
            <a:r>
              <a:rPr lang="en-US" sz="2800" dirty="0" smtClean="0"/>
              <a:t>Cu++   + 2e                        Cu   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5131557" y="5444557"/>
            <a:ext cx="846161" cy="11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1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55627"/>
            <a:ext cx="6857999" cy="11909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3577" y="652691"/>
            <a:ext cx="4107975" cy="10156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/>
              <a:t>দলীয় কাজ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880282" y="2238232"/>
            <a:ext cx="1035182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/>
              <a:t>2Na  +   Cl</a:t>
            </a:r>
            <a:r>
              <a:rPr lang="en-US" sz="6000" dirty="0" smtClean="0"/>
              <a:t>2                 </a:t>
            </a:r>
            <a:r>
              <a:rPr lang="en-US" sz="7200" dirty="0" err="1" smtClean="0"/>
              <a:t>NaCl</a:t>
            </a:r>
            <a:endParaRPr lang="en-US" sz="7200" dirty="0"/>
          </a:p>
        </p:txBody>
      </p:sp>
      <p:sp>
        <p:nvSpPr>
          <p:cNvPr id="6" name="Right Arrow 5"/>
          <p:cNvSpPr/>
          <p:nvPr/>
        </p:nvSpPr>
        <p:spPr>
          <a:xfrm>
            <a:off x="6782939" y="2978706"/>
            <a:ext cx="1815151" cy="259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9006" y="4294044"/>
            <a:ext cx="9372599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বিক্রিয়াটি কি জারণ-বিজারণ বিক্রিয়া ব্যাখা কর এবং বিক্রিয়াটি থেকে জারক, বিজারক, জারিত ও বিজারিত বের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627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211540"/>
            <a:ext cx="10608860" cy="6462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9343" y="1992573"/>
            <a:ext cx="6851177" cy="264687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6600" dirty="0" smtClean="0"/>
              <a:t>ধন্যবাদ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41734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6999"/>
            <a:ext cx="6858001" cy="1219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3093" y="473838"/>
            <a:ext cx="2422458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11439" y="1581834"/>
            <a:ext cx="13648" cy="412646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75268" y="2279360"/>
            <a:ext cx="4155063" cy="372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মতিয়ার রহমান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প্রভাষকঃ-রসায়ন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মোগরপাড়া ডিগ্রি কলেজ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 ,দিনাজপুর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নং-০১৭১০৭১৯৭৫৪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/>
              <a:t>Email-matiarrahman141176@gmail.com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07" y="2347119"/>
            <a:ext cx="1496291" cy="1376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6231906" y="2332917"/>
            <a:ext cx="13648" cy="278362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21367" y="2347119"/>
            <a:ext cx="0" cy="278362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57321" y="2301866"/>
            <a:ext cx="4174285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শ্রেণীঃ-দ্বাদশ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বিষয়-রসায়ন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অধ্যায়-পরিমাণগত রসায়ন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তারিখঃ-০৩/০৭/২০১৯ইং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2983" y="-2367889"/>
            <a:ext cx="6428095" cy="11655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968990"/>
            <a:ext cx="9144000" cy="49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0"/>
            <a:ext cx="113185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2381" y="2644170"/>
            <a:ext cx="660551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" y="-73204"/>
            <a:ext cx="11991832" cy="7004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758" y="723331"/>
            <a:ext cx="2347415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শিখণ ফল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06722" y="1910687"/>
            <a:ext cx="7806520" cy="273921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এই পাঠ শেষে শিক্ষার্থীরা--------</a:t>
            </a:r>
          </a:p>
          <a:p>
            <a:endParaRPr lang="bn-BD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/>
              <a:t>জারণ সংখ্যা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/>
              <a:t>জারণ </a:t>
            </a:r>
            <a:r>
              <a:rPr lang="bn-BD" sz="2800" dirty="0" smtClean="0"/>
              <a:t>সংখ্যা নির্ণয়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/>
              <a:t>জারক ও বিজারক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/>
              <a:t>জারণ ও বিজারণ বিক্রিয়া বিশ্লেষণ </a:t>
            </a:r>
            <a:r>
              <a:rPr lang="bn-BD" sz="2800" dirty="0"/>
              <a:t>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571500"/>
            <a:ext cx="11919044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44" y="470848"/>
            <a:ext cx="6998512" cy="59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98" y="-136184"/>
            <a:ext cx="12192002" cy="685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4148918" y="543831"/>
            <a:ext cx="262037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জারণ সংখ্যাঃ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452" y="1374717"/>
            <a:ext cx="9799094" cy="3487608"/>
            <a:chOff x="1196452" y="1374717"/>
            <a:chExt cx="9799094" cy="3487608"/>
          </a:xfrm>
        </p:grpSpPr>
        <p:sp>
          <p:nvSpPr>
            <p:cNvPr id="4" name="TextBox 3"/>
            <p:cNvSpPr txBox="1"/>
            <p:nvPr/>
          </p:nvSpPr>
          <p:spPr>
            <a:xfrm>
              <a:off x="1196452" y="1374717"/>
              <a:ext cx="9799094" cy="954107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যৌগ গঠনের জন্য কোন পরমাণু যতটি ইলেকট্রন ত্যাগ বা গ্রহণ করে তাকে জারণ সংখ্যা বলে। জারণ সংখ্যা দুই প্রকার।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0436" y="4244983"/>
              <a:ext cx="1610437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</a:rPr>
                <a:t>ধনাত্মক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999396" y="3424282"/>
              <a:ext cx="614149" cy="830886"/>
            </a:xfrm>
            <a:prstGeom prst="downArrow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63166" y="3180357"/>
              <a:ext cx="6032310" cy="245660"/>
            </a:xfrm>
            <a:prstGeom prst="round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844954" y="2328824"/>
              <a:ext cx="614149" cy="830886"/>
            </a:xfrm>
            <a:prstGeom prst="downArrow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7724624" y="3414097"/>
              <a:ext cx="614149" cy="830886"/>
            </a:xfrm>
            <a:prstGeom prst="downArrow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17296" y="4277550"/>
              <a:ext cx="1828804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</a:rPr>
                <a:t>ঋণাত্মক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96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269" y="1460311"/>
            <a:ext cx="2770495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একক কাজ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74458" y="2422115"/>
            <a:ext cx="6373505" cy="95410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/>
              <a:t>জারণ সংখ্যা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/>
              <a:t>উহা কত প্রকার ও কি কি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0837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r="13664"/>
          <a:stretch/>
        </p:blipFill>
        <p:spPr>
          <a:xfrm>
            <a:off x="109181" y="171457"/>
            <a:ext cx="11505061" cy="6686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52883" y="668740"/>
            <a:ext cx="573205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KMnO</a:t>
            </a:r>
            <a:r>
              <a:rPr lang="en-US" sz="2400" dirty="0" smtClean="0"/>
              <a:t>4 </a:t>
            </a:r>
            <a:r>
              <a:rPr lang="en-US" sz="2400" dirty="0" err="1" smtClean="0"/>
              <a:t>যৌগে</a:t>
            </a:r>
            <a:r>
              <a:rPr lang="en-US" sz="2400" dirty="0" smtClean="0"/>
              <a:t> </a:t>
            </a:r>
            <a:r>
              <a:rPr lang="en-US" sz="2400" dirty="0" err="1" smtClean="0"/>
              <a:t>Mn</a:t>
            </a:r>
            <a:r>
              <a:rPr lang="en-US" sz="2400" dirty="0" smtClean="0"/>
              <a:t> </a:t>
            </a:r>
            <a:r>
              <a:rPr lang="bn-BD" sz="2400" dirty="0" smtClean="0"/>
              <a:t>এর জারণ সংখ্যা নির্ণয়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2447" y="1965278"/>
                <a:ext cx="8598090" cy="360098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মনে করি </a:t>
                </a:r>
                <a:r>
                  <a:rPr lang="en-US" sz="3600" dirty="0" smtClean="0"/>
                  <a:t>KMnO</a:t>
                </a:r>
                <a:r>
                  <a:rPr lang="en-US" sz="2400" dirty="0" smtClean="0"/>
                  <a:t>4</a:t>
                </a:r>
                <a:r>
                  <a:rPr lang="en-US" sz="3600" dirty="0"/>
                  <a:t> </a:t>
                </a:r>
                <a:r>
                  <a:rPr lang="en-US" sz="3600" dirty="0" err="1"/>
                  <a:t>যৌগে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Mn</a:t>
                </a:r>
                <a:r>
                  <a:rPr lang="en-US" sz="3600" dirty="0"/>
                  <a:t> </a:t>
                </a:r>
                <a:r>
                  <a:rPr lang="bn-BD" sz="3600" dirty="0"/>
                  <a:t>এর জারণ সংখ্যা </a:t>
                </a:r>
                <a:r>
                  <a:rPr lang="en-US" sz="3600" dirty="0" smtClean="0"/>
                  <a:t>X</a:t>
                </a:r>
              </a:p>
              <a:p>
                <a:r>
                  <a:rPr lang="en-US" sz="3600" dirty="0" smtClean="0"/>
                  <a:t>        1+X+(-2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6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en-US" sz="3600" dirty="0" smtClean="0"/>
                  <a:t> 1+X-8=0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3600" dirty="0" smtClean="0"/>
                  <a:t>X-7=0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3600" dirty="0" smtClean="0"/>
                  <a:t>X=+7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KMnO</a:t>
                </a:r>
                <a:r>
                  <a:rPr lang="en-US" sz="3600" dirty="0"/>
                  <a:t>4 যৌগে Mn </a:t>
                </a:r>
                <a:r>
                  <a:rPr lang="bn-BD" sz="3600" dirty="0"/>
                  <a:t>এর জারণ সংখ্যা </a:t>
                </a:r>
                <a:r>
                  <a:rPr lang="en-US" sz="3600" dirty="0" smtClean="0"/>
                  <a:t>+7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47" y="1965278"/>
                <a:ext cx="8598090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2123" t="-3879" b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246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292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2019-06-24T16:09:38Z</dcterms:created>
  <dcterms:modified xsi:type="dcterms:W3CDTF">2019-07-02T17:36:07Z</dcterms:modified>
</cp:coreProperties>
</file>