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8" r:id="rId2"/>
    <p:sldMasterId id="2147483730" r:id="rId3"/>
  </p:sldMasterIdLst>
  <p:notesMasterIdLst>
    <p:notesMasterId r:id="rId23"/>
  </p:notesMasterIdLst>
  <p:sldIdLst>
    <p:sldId id="258" r:id="rId4"/>
    <p:sldId id="259" r:id="rId5"/>
    <p:sldId id="260" r:id="rId6"/>
    <p:sldId id="261" r:id="rId7"/>
    <p:sldId id="262" r:id="rId8"/>
    <p:sldId id="264" r:id="rId9"/>
    <p:sldId id="270" r:id="rId10"/>
    <p:sldId id="267" r:id="rId11"/>
    <p:sldId id="263" r:id="rId12"/>
    <p:sldId id="265" r:id="rId13"/>
    <p:sldId id="268" r:id="rId14"/>
    <p:sldId id="272" r:id="rId15"/>
    <p:sldId id="273" r:id="rId16"/>
    <p:sldId id="274" r:id="rId17"/>
    <p:sldId id="269" r:id="rId18"/>
    <p:sldId id="275" r:id="rId19"/>
    <p:sldId id="277" r:id="rId20"/>
    <p:sldId id="278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226" autoAdjust="0"/>
  </p:normalViewPr>
  <p:slideViewPr>
    <p:cSldViewPr snapToGrid="0">
      <p:cViewPr varScale="1">
        <p:scale>
          <a:sx n="61" d="100"/>
          <a:sy n="61" d="100"/>
        </p:scale>
        <p:origin x="10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A5D66-E963-458F-A916-CBF341929395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FDE463-A685-4546-9418-BB051EA47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30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DE463-A685-4546-9418-BB051EA4787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15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DE463-A685-4546-9418-BB051EA4787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852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DE463-A685-4546-9418-BB051EA4787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56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FDE463-A685-4546-9418-BB051EA4787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94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69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6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3846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27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0403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94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58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29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1509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743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552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852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039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494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015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119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592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500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623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8925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21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64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938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752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286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4854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691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6824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714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160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5312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87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1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7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47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0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8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8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130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101E5-CD9F-43D8-9D62-47891EABF21F}" type="datetimeFigureOut">
              <a:rPr lang="en-US" smtClean="0"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D0316-DC40-41F3-B058-E65BB8BEB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6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6745" y="246829"/>
            <a:ext cx="4746943" cy="1233956"/>
          </a:xfrm>
        </p:spPr>
        <p:txBody>
          <a:bodyPr>
            <a:noAutofit/>
          </a:bodyPr>
          <a:lstStyle/>
          <a:p>
            <a:r>
              <a:rPr lang="en-US" sz="9600" dirty="0" err="1" smtClean="0"/>
              <a:t>স্বাগতম</a:t>
            </a:r>
            <a:r>
              <a:rPr lang="bn-BD" sz="9600" dirty="0" smtClean="0"/>
              <a:t>      </a:t>
            </a:r>
            <a:endParaRPr lang="en-US" sz="9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92" y="1688500"/>
            <a:ext cx="8477572" cy="433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5112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2238" y="1139758"/>
            <a:ext cx="37709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জোড়ায় কাজ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6810233" y="1310185"/>
            <a:ext cx="2415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সময়ঃ ১০মিনিট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910687" y="3000657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কোয়ার গুণের  ভিত্তিতে  কাঁঠাল কত প্রকার ও কী কী সঙ্গা সহ  লিখ  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5691673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2787" y="165689"/>
            <a:ext cx="65099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800" dirty="0" smtClean="0">
                <a:solidFill>
                  <a:srgbClr val="00B050"/>
                </a:solidFill>
              </a:rPr>
              <a:t>কাঠাঁলের গুরুত্ব </a:t>
            </a:r>
            <a:endParaRPr lang="en-US" sz="4800" dirty="0">
              <a:solidFill>
                <a:srgbClr val="00B05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034" y="2017396"/>
            <a:ext cx="3385580" cy="220473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23626" y="2671869"/>
            <a:ext cx="5470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3600" dirty="0"/>
              <a:t>পাকা কাঁঠালের রসাল কোয়া খুব মিষ্টি</a:t>
            </a:r>
            <a:r>
              <a:rPr lang="bn-BD" sz="3200" dirty="0"/>
              <a:t>।</a:t>
            </a:r>
            <a:endParaRPr lang="bn-BD" dirty="0"/>
          </a:p>
        </p:txBody>
      </p:sp>
      <p:sp>
        <p:nvSpPr>
          <p:cNvPr id="14" name="TextBox 13"/>
          <p:cNvSpPr txBox="1"/>
          <p:nvPr/>
        </p:nvSpPr>
        <p:spPr>
          <a:xfrm>
            <a:off x="395208" y="4988874"/>
            <a:ext cx="61993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3200" dirty="0"/>
              <a:t>কাচা কাঁঠাল  এবং কাঁঠাল বীজ সবজি হিসেবে ব্যবহার করা যায়।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0314" y="1269468"/>
            <a:ext cx="75011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2800" dirty="0" smtClean="0">
                <a:solidFill>
                  <a:srgbClr val="002060"/>
                </a:solidFill>
              </a:rPr>
              <a:t>কাঁঠাল  বহুবিদ ব্যবহার উপোযোগী উদ্ভিদ</a:t>
            </a:r>
            <a:r>
              <a:rPr lang="bn-BD" dirty="0" smtClean="0">
                <a:solidFill>
                  <a:srgbClr val="002060"/>
                </a:solidFill>
              </a:rPr>
              <a:t>।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689" y="4495878"/>
            <a:ext cx="2828925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0564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0449" y="4154883"/>
            <a:ext cx="48819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4000" dirty="0" smtClean="0"/>
              <a:t>কাঁঠাল </a:t>
            </a:r>
            <a:r>
              <a:rPr lang="bn-BD" sz="4000" dirty="0"/>
              <a:t>কাঠ ভালো পলিশ নেয়।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448" y="1580828"/>
            <a:ext cx="5424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3600" dirty="0"/>
              <a:t>কাঠের রঙ হলুদ ও মসৃন। </a:t>
            </a:r>
            <a:endParaRPr lang="en-US" sz="36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854" y="3349267"/>
            <a:ext cx="5656882" cy="267149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02" b="33487"/>
          <a:stretch/>
        </p:blipFill>
        <p:spPr>
          <a:xfrm>
            <a:off x="6775261" y="928415"/>
            <a:ext cx="3916068" cy="185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1454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1342" y="1239865"/>
            <a:ext cx="85240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কাঁঠালের পাতা দুর্যোগ সময়ে পশুর  খাদ্য হিসেবে ব্যবহার করা হয়</a:t>
            </a:r>
            <a:r>
              <a:rPr lang="bn-BD" dirty="0" smtClean="0"/>
              <a:t>।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360" y="2990329"/>
            <a:ext cx="3719592" cy="28838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7397" y="2939996"/>
            <a:ext cx="4587498" cy="2984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3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242" y="1434588"/>
            <a:ext cx="6555785" cy="49279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40242" y="449451"/>
            <a:ext cx="6958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কাঁঠালের স্বাস্থ্যগত উপকারিতা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482110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67567" y="619933"/>
            <a:ext cx="44790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দলীয় কাজ</a:t>
            </a:r>
            <a:endParaRPr lang="en-US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2138766" y="2371241"/>
            <a:ext cx="73926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কাঁঠাল এর ৫টি  গুরুত্ব লিখ  </a:t>
            </a:r>
            <a:r>
              <a:rPr lang="bn-BD" sz="3600" dirty="0" smtClean="0"/>
              <a:t>?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8291592" y="619933"/>
            <a:ext cx="2898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সময়ঃ১০  মিনিট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81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26603" y="1596326"/>
            <a:ext cx="3270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   বাড়ীর কাজ   </a:t>
            </a:r>
          </a:p>
          <a:p>
            <a:r>
              <a:rPr lang="bn-BD" sz="3600" dirty="0" smtClean="0"/>
              <a:t> 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983782" y="3301139"/>
            <a:ext cx="6881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কাঁঠাল গাছের গুরুত্ব লিখে আনবে।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51729" y="790414"/>
            <a:ext cx="3099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(প্রযোজ্য </a:t>
            </a:r>
            <a:r>
              <a:rPr lang="bn-BD" dirty="0"/>
              <a:t>ক্ষেত্রে)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206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8767" y="309247"/>
            <a:ext cx="43395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মুল্যায়ন 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557939" y="1897691"/>
            <a:ext cx="88960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১। কাঁঠাল গাছ কত মিটার লম্বা হয়?</a:t>
            </a:r>
          </a:p>
          <a:p>
            <a:r>
              <a:rPr lang="bn-BD" sz="4000" dirty="0" smtClean="0"/>
              <a:t>      (ক) ১২                         (খ)  ১৯  </a:t>
            </a:r>
          </a:p>
          <a:p>
            <a:r>
              <a:rPr lang="bn-BD" sz="4000" dirty="0"/>
              <a:t> </a:t>
            </a:r>
            <a:r>
              <a:rPr lang="bn-BD" sz="4000" dirty="0" smtClean="0"/>
              <a:t>     (গ) ২১                           (ঘ)২৯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57939" y="3260374"/>
                <a:ext cx="1319135" cy="6876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bn-BD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√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39" y="3260374"/>
                <a:ext cx="1319135" cy="68768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859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96625" y="1134425"/>
            <a:ext cx="9563725" cy="4401205"/>
            <a:chOff x="1319134" y="824459"/>
            <a:chExt cx="9563725" cy="4401205"/>
          </a:xfrm>
        </p:grpSpPr>
        <p:sp>
          <p:nvSpPr>
            <p:cNvPr id="6" name="TextBox 5"/>
            <p:cNvSpPr txBox="1"/>
            <p:nvPr/>
          </p:nvSpPr>
          <p:spPr>
            <a:xfrm>
              <a:off x="1319134" y="824459"/>
              <a:ext cx="9563725" cy="4401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২। 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কাঁঠাল গাছের পাতা -</a:t>
              </a:r>
              <a:endParaRPr lang="bn-BD" sz="40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  (</a:t>
              </a:r>
              <a:r>
                <a:rPr lang="en-US" sz="40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) 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ডিম্বাকার</a:t>
              </a:r>
              <a:r>
                <a:rPr lang="en-US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   </a:t>
              </a:r>
            </a:p>
            <a:p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  (</a:t>
              </a:r>
              <a:r>
                <a:rPr lang="en-US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ii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) সরু    </a:t>
              </a:r>
            </a:p>
            <a:p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 (</a:t>
              </a:r>
              <a:r>
                <a:rPr lang="en-US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iii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) 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পশুর খাদ্য</a:t>
              </a:r>
              <a:endParaRPr lang="bn-BD" sz="40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  <a:p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নিচের কোনটি সঠিক ?</a:t>
              </a:r>
            </a:p>
            <a:p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  </a:t>
              </a:r>
              <a:r>
                <a:rPr lang="en-US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(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ক) </a:t>
              </a:r>
              <a:r>
                <a:rPr lang="en-US" sz="40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	 ও </a:t>
              </a:r>
              <a:r>
                <a:rPr lang="en-US" sz="40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en-US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                          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 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(খ) </a:t>
              </a:r>
              <a:r>
                <a:rPr lang="en-US" sz="40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ও </a:t>
              </a:r>
              <a:r>
                <a:rPr lang="en-US" sz="40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en-US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en-US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</a:p>
            <a:p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 (গ)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en-US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ও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en-US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en-US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                             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(ঘ)</a:t>
              </a:r>
              <a:r>
                <a:rPr lang="en-US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,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en-US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ও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en-US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r>
                <a:rPr lang="en-US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0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i</a:t>
              </a:r>
              <a:endParaRPr lang="en-US" sz="40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" name="TextBox 7"/>
                <p:cNvSpPr txBox="1"/>
                <p:nvPr/>
              </p:nvSpPr>
              <p:spPr>
                <a:xfrm>
                  <a:off x="6874387" y="3942301"/>
                  <a:ext cx="1319135" cy="68768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bn-BD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√</m:t>
                        </m:r>
                      </m:oMath>
                    </m:oMathPara>
                  </a14:m>
                  <a:endParaRPr lang="en-US" sz="3600" dirty="0"/>
                </a:p>
              </p:txBody>
            </p:sp>
          </mc:Choice>
          <mc:Fallback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74387" y="3942301"/>
                  <a:ext cx="1319135" cy="687689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43344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9146" y="805912"/>
            <a:ext cx="46184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/>
              <a:t>সবাইকে ধন্যবাদ</a:t>
            </a:r>
            <a:endParaRPr lang="en-US" sz="4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243" y="1921790"/>
            <a:ext cx="6462793" cy="407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42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314842" y="654587"/>
            <a:ext cx="7385565" cy="5337323"/>
            <a:chOff x="1531818" y="716580"/>
            <a:chExt cx="7385565" cy="5337323"/>
          </a:xfrm>
        </p:grpSpPr>
        <p:sp>
          <p:nvSpPr>
            <p:cNvPr id="11" name="TextBox 10"/>
            <p:cNvSpPr txBox="1"/>
            <p:nvPr/>
          </p:nvSpPr>
          <p:spPr>
            <a:xfrm>
              <a:off x="3890701" y="967891"/>
              <a:ext cx="461786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dirty="0" smtClean="0"/>
                <a:t>শিক্ষক পরিচিতি</a:t>
              </a:r>
              <a:endParaRPr lang="en-US" sz="40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28616" y="2463760"/>
              <a:ext cx="5688767" cy="35901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bn-BD" sz="4000" dirty="0" smtClean="0">
                  <a:solidFill>
                    <a:schemeClr val="tx1"/>
                  </a:solidFill>
                </a:rPr>
                <a:t>মোঃশাহজাহান আলী</a:t>
              </a:r>
              <a:endParaRPr lang="en-US" sz="4000" dirty="0" smtClean="0">
                <a:solidFill>
                  <a:schemeClr val="tx1"/>
                </a:solidFill>
              </a:endParaRPr>
            </a:p>
            <a:p>
              <a:endParaRPr lang="bn-BD" sz="2400" dirty="0" smtClean="0">
                <a:solidFill>
                  <a:schemeClr val="tx1"/>
                </a:solidFill>
              </a:endParaRPr>
            </a:p>
            <a:p>
              <a:r>
                <a:rPr lang="en-US" sz="2400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বিটিটি</a:t>
              </a:r>
              <a:r>
                <a:rPr lang="en-US" sz="2400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ব্যাচ</a:t>
              </a:r>
              <a:r>
                <a:rPr lang="en-US" sz="2400" dirty="0" smtClean="0">
                  <a:solidFill>
                    <a:schemeClr val="tx1"/>
                  </a:solidFill>
                </a:rPr>
                <a:t> ২৯,      </a:t>
              </a:r>
              <a:r>
                <a:rPr lang="bn-BD" sz="2400" dirty="0" smtClean="0">
                  <a:solidFill>
                    <a:schemeClr val="tx1"/>
                  </a:solidFill>
                </a:rPr>
                <a:t> </a:t>
              </a:r>
              <a:r>
                <a:rPr lang="en-US" sz="2400" dirty="0" smtClean="0">
                  <a:solidFill>
                    <a:schemeClr val="tx1"/>
                  </a:solidFill>
                </a:rPr>
                <a:t> আইডিঃ৮৫৭</a:t>
              </a:r>
              <a:endParaRPr lang="bn-BD" sz="2400" dirty="0" smtClean="0">
                <a:solidFill>
                  <a:schemeClr val="tx1"/>
                </a:solidFill>
              </a:endParaRPr>
            </a:p>
            <a:p>
              <a:r>
                <a:rPr lang="bn-BD" sz="2400" dirty="0" smtClean="0">
                  <a:solidFill>
                    <a:schemeClr val="tx1"/>
                  </a:solidFill>
                </a:rPr>
                <a:t>সহকারী শিক্ষক(কৃষি)</a:t>
              </a:r>
            </a:p>
            <a:p>
              <a:r>
                <a:rPr lang="bn-BD" sz="2400" dirty="0" smtClean="0">
                  <a:solidFill>
                    <a:schemeClr val="tx1"/>
                  </a:solidFill>
                </a:rPr>
                <a:t>শাবরুল আস্তান শরীফ দাখিল মাদরাসা,</a:t>
              </a:r>
            </a:p>
            <a:p>
              <a:r>
                <a:rPr lang="bn-BD" sz="2400" dirty="0" smtClean="0">
                  <a:solidFill>
                    <a:schemeClr val="tx1"/>
                  </a:solidFill>
                </a:rPr>
                <a:t>শাজাহানপুর,বগুড়া</a:t>
              </a:r>
              <a:r>
                <a:rPr lang="en-US" sz="2400" dirty="0" smtClean="0">
                  <a:solidFill>
                    <a:schemeClr val="tx1"/>
                  </a:solidFill>
                </a:rPr>
                <a:t>.</a:t>
              </a:r>
            </a:p>
            <a:p>
              <a:r>
                <a:rPr lang="bn-BD" sz="2400" dirty="0" smtClean="0">
                  <a:solidFill>
                    <a:schemeClr val="tx1"/>
                  </a:solidFill>
                </a:rPr>
                <a:t>হ্যালো </a:t>
              </a:r>
              <a:r>
                <a:rPr lang="en-US" sz="2400" dirty="0" smtClean="0">
                  <a:solidFill>
                    <a:schemeClr val="tx1"/>
                  </a:solidFill>
                </a:rPr>
                <a:t>01712352186</a:t>
              </a:r>
              <a:endParaRPr lang="bn-BD" sz="2400" dirty="0" smtClean="0">
                <a:solidFill>
                  <a:schemeClr val="tx1"/>
                </a:solidFill>
              </a:endParaRPr>
            </a:p>
            <a:p>
              <a:r>
                <a:rPr lang="bn-BD" sz="2400" dirty="0" smtClean="0">
                  <a:solidFill>
                    <a:schemeClr val="tx1"/>
                  </a:solidFill>
                </a:rPr>
                <a:t>ইমেইল-</a:t>
              </a:r>
              <a:r>
                <a:rPr lang="en-US" sz="2400" dirty="0" smtClean="0">
                  <a:solidFill>
                    <a:schemeClr val="tx1"/>
                  </a:solidFill>
                </a:rPr>
                <a:t>70</a:t>
              </a:r>
              <a:r>
                <a:rPr lang="bn-BD" sz="2400" dirty="0" smtClean="0">
                  <a:solidFill>
                    <a:schemeClr val="tx1"/>
                  </a:solidFill>
                </a:rPr>
                <a:t>shahjahan555@gmail.com</a:t>
              </a:r>
            </a:p>
          </p:txBody>
        </p:sp>
        <p:pic>
          <p:nvPicPr>
            <p:cNvPr id="14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605" t="8844" r="19216" b="35034"/>
            <a:stretch/>
          </p:blipFill>
          <p:spPr bwMode="auto">
            <a:xfrm>
              <a:off x="1531818" y="716580"/>
              <a:ext cx="1454042" cy="1427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410833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374710" y="1090711"/>
            <a:ext cx="5213445" cy="4652694"/>
            <a:chOff x="2374710" y="1090711"/>
            <a:chExt cx="5213445" cy="4652694"/>
          </a:xfrm>
        </p:grpSpPr>
        <p:sp>
          <p:nvSpPr>
            <p:cNvPr id="4" name="TextBox 3"/>
            <p:cNvSpPr txBox="1"/>
            <p:nvPr/>
          </p:nvSpPr>
          <p:spPr>
            <a:xfrm>
              <a:off x="3000679" y="1090711"/>
              <a:ext cx="436213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5400" dirty="0" smtClean="0"/>
                <a:t>পাঠ পরিচিতি</a:t>
              </a:r>
              <a:endParaRPr lang="en-US" sz="5400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374710" y="2265530"/>
              <a:ext cx="5213445" cy="3477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400" dirty="0" smtClean="0"/>
                <a:t>শ্রেণিঃ সপ্তম</a:t>
              </a:r>
            </a:p>
            <a:p>
              <a:pPr algn="ctr"/>
              <a:r>
                <a:rPr lang="bn-BD" sz="4400" dirty="0" smtClean="0"/>
                <a:t> বিষয়ঃকৃষিশিক্ষা</a:t>
              </a:r>
            </a:p>
            <a:p>
              <a:pPr algn="ctr"/>
              <a:r>
                <a:rPr lang="bn-BD" sz="4400" dirty="0" smtClean="0"/>
                <a:t>অধ্যায়ঃ৬ষ্ঠ</a:t>
              </a:r>
            </a:p>
            <a:p>
              <a:pPr algn="ctr"/>
              <a:r>
                <a:rPr lang="bn-BD" sz="4400" dirty="0" smtClean="0"/>
                <a:t>পাঠঃ ১</a:t>
              </a:r>
            </a:p>
            <a:p>
              <a:pPr algn="ctr"/>
              <a:r>
                <a:rPr lang="bn-BD" sz="4400" dirty="0" smtClean="0"/>
                <a:t>সময়ঃ৪৫ মিনিট</a:t>
              </a:r>
              <a:endParaRPr lang="en-US" sz="4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642418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26708" y="446543"/>
            <a:ext cx="11240422" cy="5071581"/>
            <a:chOff x="426708" y="446543"/>
            <a:chExt cx="11240422" cy="5071581"/>
          </a:xfrm>
        </p:grpSpPr>
        <p:sp>
          <p:nvSpPr>
            <p:cNvPr id="3" name="Rectangle 2"/>
            <p:cNvSpPr/>
            <p:nvPr/>
          </p:nvSpPr>
          <p:spPr>
            <a:xfrm>
              <a:off x="2101756" y="446543"/>
              <a:ext cx="650998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bn-BD" sz="3600" dirty="0" smtClean="0"/>
                <a:t>নিচের ছবিগুলো লক্ষ করঃ</a:t>
              </a:r>
              <a:endParaRPr lang="en-US" sz="3600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708" y="1751343"/>
              <a:ext cx="4268123" cy="3766781"/>
            </a:xfrm>
            <a:prstGeom prst="rect">
              <a:avLst/>
            </a:prstGeom>
          </p:spPr>
        </p:pic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6203" y="1962411"/>
              <a:ext cx="3150927" cy="3346568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0490" y="1960490"/>
              <a:ext cx="3152631" cy="33484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8732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41366" y="2349715"/>
            <a:ext cx="9794525" cy="2514600"/>
          </a:xfrm>
          <a:solidFill>
            <a:srgbClr val="CCFFCC"/>
          </a:solidFill>
          <a:ln w="76200">
            <a:solidFill>
              <a:srgbClr val="00B0F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</a:rPr>
              <a:t>ফলদ  বৃক্ষ কাঁঠালের</a:t>
            </a:r>
          </a:p>
          <a:p>
            <a:pPr algn="ctr">
              <a:buNone/>
            </a:pPr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</a:rPr>
              <a:t>পরিচিতি  ,গুরুত্ব ও চাষ পদ্ধতি </a:t>
            </a:r>
            <a:r>
              <a:rPr lang="bn-BD" sz="5400" dirty="0" smtClean="0">
                <a:solidFill>
                  <a:srgbClr val="00B050"/>
                </a:solidFill>
              </a:rPr>
              <a:t> </a:t>
            </a:r>
            <a:endParaRPr lang="en-US" sz="54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10774" y="1139252"/>
            <a:ext cx="441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আজকের পাঠ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713502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589" y="467950"/>
            <a:ext cx="2815526" cy="934190"/>
          </a:xfrm>
          <a:solidFill>
            <a:srgbClr val="CCFFCC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468" y="2986464"/>
            <a:ext cx="9370795" cy="2667000"/>
          </a:xfrm>
        </p:spPr>
        <p:txBody>
          <a:bodyPr>
            <a:normAutofit fontScale="92500"/>
          </a:bodyPr>
          <a:lstStyle/>
          <a:p>
            <a:r>
              <a:rPr lang="bn-BD" sz="39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কাঠাঁল গাছের বৈজ্ঞানিক নাম বলতে পারবে । </a:t>
            </a:r>
            <a:endParaRPr lang="bn-BD" sz="39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কাঠালের প্রকারভেদ চিহ্নিত করতে পারবে।</a:t>
            </a:r>
          </a:p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ফলদ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বৃক্ষ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হিসেবে কাঁঠাল চাষের গুরুত্ব ব্যাখ্যা করতে পারবে। </a:t>
            </a:r>
            <a:endParaRPr lang="bn-BD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928248" y="1737102"/>
            <a:ext cx="5374288" cy="914400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শেষে শিক্ষার্থীরা-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8431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069912"/>
              </p:ext>
            </p:extLst>
          </p:nvPr>
        </p:nvGraphicFramePr>
        <p:xfrm>
          <a:off x="1054776" y="1704813"/>
          <a:ext cx="630777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506"/>
                <a:gridCol w="4315264"/>
              </a:tblGrid>
              <a:tr h="1014048">
                <a:tc>
                  <a:txBody>
                    <a:bodyPr/>
                    <a:lstStyle/>
                    <a:p>
                      <a:r>
                        <a:rPr lang="bn-BD" sz="2400" dirty="0" smtClean="0"/>
                        <a:t>ফলের</a:t>
                      </a:r>
                      <a:r>
                        <a:rPr lang="bn-BD" sz="2400" baseline="0" dirty="0" smtClean="0"/>
                        <a:t> ধরন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400" dirty="0" smtClean="0"/>
                        <a:t> ফল আকারে বড়,সুস্বাদু ও পুষ্ঠিকর,  এটিকে জাতীয়  ফল বলা হয়।</a:t>
                      </a:r>
                      <a:r>
                        <a:rPr lang="bn-BD" sz="2400" baseline="0" dirty="0" smtClean="0"/>
                        <a:t> 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  <a:tr h="204594">
                <a:tc>
                  <a:txBody>
                    <a:bodyPr/>
                    <a:lstStyle/>
                    <a:p>
                      <a:r>
                        <a:rPr lang="bn-BD" sz="2400" dirty="0" smtClean="0"/>
                        <a:t>পাতা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400" dirty="0" smtClean="0"/>
                        <a:t>সরল,  সবুজ,   ডিম্বাকৃতি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  <a:tr h="204594">
                <a:tc>
                  <a:txBody>
                    <a:bodyPr/>
                    <a:lstStyle/>
                    <a:p>
                      <a:r>
                        <a:rPr lang="bn-BD" sz="2400" dirty="0" smtClean="0"/>
                        <a:t>গাছের</a:t>
                      </a:r>
                      <a:r>
                        <a:rPr lang="bn-BD" sz="2400" baseline="0" dirty="0" smtClean="0"/>
                        <a:t> ধরন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400" dirty="0" smtClean="0"/>
                        <a:t>দ্বিবীজ পত্রী,কাষ্টল</a:t>
                      </a:r>
                      <a:r>
                        <a:rPr lang="bn-BD" sz="2400" baseline="0" dirty="0" smtClean="0"/>
                        <a:t> ও চিরহরিৎ,বছরে এক বার ফল দেয়। </a:t>
                      </a:r>
                    </a:p>
                  </a:txBody>
                  <a:tcPr/>
                </a:tc>
              </a:tr>
              <a:tr h="204594">
                <a:tc>
                  <a:txBody>
                    <a:bodyPr/>
                    <a:lstStyle/>
                    <a:p>
                      <a:r>
                        <a:rPr lang="bn-BD" sz="2400" dirty="0" smtClean="0"/>
                        <a:t>উচ্চতা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400" dirty="0" smtClean="0"/>
                        <a:t>২১ মিটার পর্যন্ত</a:t>
                      </a:r>
                      <a:r>
                        <a:rPr lang="bn-BD" sz="2400" baseline="0" dirty="0" smtClean="0"/>
                        <a:t> লম্বা হয়।</a:t>
                      </a:r>
                    </a:p>
                  </a:txBody>
                  <a:tcPr/>
                </a:tc>
              </a:tr>
              <a:tr h="204594">
                <a:tc>
                  <a:txBody>
                    <a:bodyPr/>
                    <a:lstStyle/>
                    <a:p>
                      <a:r>
                        <a:rPr lang="bn-BD" sz="2400" dirty="0" smtClean="0"/>
                        <a:t>বৈজ্ঞানিক</a:t>
                      </a:r>
                      <a:r>
                        <a:rPr lang="bn-BD" sz="2400" baseline="0" dirty="0" smtClean="0"/>
                        <a:t> নাম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i="1" dirty="0" err="1" smtClean="0"/>
                        <a:t>Artocarpus</a:t>
                      </a:r>
                      <a:r>
                        <a:rPr lang="en-US" sz="2800" i="1" baseline="0" dirty="0" smtClean="0"/>
                        <a:t> </a:t>
                      </a:r>
                      <a:r>
                        <a:rPr lang="en-US" sz="2800" i="1" baseline="0" dirty="0" err="1" smtClean="0"/>
                        <a:t>heterophyllus</a:t>
                      </a:r>
                      <a:endParaRPr lang="bn-BD" sz="2800" i="1" baseline="0" dirty="0" smtClean="0"/>
                    </a:p>
                    <a:p>
                      <a:endParaRPr lang="en-US" sz="28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94774" y="215596"/>
            <a:ext cx="74239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/>
              <a:t>কাঁঠাল গাছের পরিচিতি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2721" y="3184671"/>
            <a:ext cx="2855369" cy="2983654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8134065" y="3270142"/>
            <a:ext cx="18043" cy="2898183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16200000">
            <a:off x="6946712" y="3616236"/>
            <a:ext cx="1787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২১ মিটার 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81" t="38406" r="50715" b="23919"/>
          <a:stretch/>
        </p:blipFill>
        <p:spPr>
          <a:xfrm>
            <a:off x="8318734" y="1208868"/>
            <a:ext cx="2855369" cy="183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4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6657" y="859808"/>
            <a:ext cx="3261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একক কাজ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661313" y="2797791"/>
            <a:ext cx="564577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১।</a:t>
            </a:r>
            <a:r>
              <a:rPr lang="bn-BD" sz="3600" dirty="0" smtClean="0"/>
              <a:t> </a:t>
            </a:r>
            <a:r>
              <a:rPr lang="bn-BD" sz="2800" dirty="0" smtClean="0"/>
              <a:t>জাতীয় ফলের নাম লিখ ?</a:t>
            </a:r>
          </a:p>
          <a:p>
            <a:r>
              <a:rPr lang="bn-BD" sz="2800" dirty="0" smtClean="0"/>
              <a:t>২। কাঁঠালের বৈজ্ঞানিক নাম লিখ </a:t>
            </a:r>
            <a:r>
              <a:rPr lang="bn-BD" sz="3200" dirty="0" smtClean="0"/>
              <a:t>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69540" y="1050878"/>
            <a:ext cx="248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/>
              <a:t>সময়ঃ ৫ মিনিট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34751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773" y="1375982"/>
            <a:ext cx="3370650" cy="338915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23081" y="306569"/>
            <a:ext cx="9757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3600" dirty="0" smtClean="0"/>
              <a:t>কোয়ার গুণের ভিত্তিতে কাঠালের প্রকারভেদঃ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772487" y="4989109"/>
            <a:ext cx="23891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</a:rPr>
              <a:t>খাজা কাঠাঁলঃ  </a:t>
            </a:r>
          </a:p>
          <a:p>
            <a:r>
              <a:rPr lang="bn-BD" sz="2800" dirty="0" smtClean="0"/>
              <a:t>কোয়া শক্ত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966525" y="5123511"/>
            <a:ext cx="4045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B050"/>
                </a:solidFill>
              </a:rPr>
              <a:t>আধা রসাল কাঠাঁলঃ</a:t>
            </a:r>
          </a:p>
          <a:p>
            <a:r>
              <a:rPr lang="bn-BD" sz="2400" dirty="0" smtClean="0"/>
              <a:t>মুখের দিকে  শক্ত ভিতরে নরম </a:t>
            </a:r>
            <a:endParaRPr lang="en-US" sz="2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597" y="1375982"/>
            <a:ext cx="2712204" cy="3190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816454" y="5087775"/>
            <a:ext cx="23888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00B050"/>
                </a:solidFill>
              </a:rPr>
              <a:t>গলা কাঠাঁলঃ</a:t>
            </a:r>
          </a:p>
          <a:p>
            <a:pPr algn="ctr"/>
            <a:r>
              <a:rPr lang="bn-BD" sz="2800" dirty="0" smtClean="0"/>
              <a:t>পুরাটাই নরম </a:t>
            </a:r>
            <a:endParaRPr lang="en-US" sz="28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20" y="1375982"/>
            <a:ext cx="3357349" cy="319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496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598</TotalTime>
  <Words>330</Words>
  <Application>Microsoft Office PowerPoint</Application>
  <PresentationFormat>Widescreen</PresentationFormat>
  <Paragraphs>85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NikoshBAN</vt:lpstr>
      <vt:lpstr>Trebuchet MS</vt:lpstr>
      <vt:lpstr>Vrinda</vt:lpstr>
      <vt:lpstr>Wingdings 3</vt:lpstr>
      <vt:lpstr>Facet</vt:lpstr>
      <vt:lpstr>Retrospect</vt:lpstr>
      <vt:lpstr>Office Theme</vt:lpstr>
      <vt:lpstr>স্বাগতম      </vt:lpstr>
      <vt:lpstr>PowerPoint Presentation</vt:lpstr>
      <vt:lpstr>PowerPoint Presentation</vt:lpstr>
      <vt:lpstr>PowerPoint Presentation</vt:lpstr>
      <vt:lpstr>PowerPoint Presentation</vt:lpstr>
      <vt:lpstr>শিখনফল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Windows User</dc:creator>
  <cp:lastModifiedBy>Windows User</cp:lastModifiedBy>
  <cp:revision>52</cp:revision>
  <dcterms:created xsi:type="dcterms:W3CDTF">2019-05-21T04:16:17Z</dcterms:created>
  <dcterms:modified xsi:type="dcterms:W3CDTF">2019-05-22T09:26:30Z</dcterms:modified>
</cp:coreProperties>
</file>