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76" r:id="rId15"/>
    <p:sldId id="269" r:id="rId16"/>
    <p:sldId id="270" r:id="rId17"/>
    <p:sldId id="271" r:id="rId18"/>
    <p:sldId id="272" r:id="rId19"/>
    <p:sldId id="277" r:id="rId20"/>
    <p:sldId id="27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0">
                      <a:schemeClr val="tx1"/>
                    </a:gs>
                    <a:gs pos="68000">
                      <a:srgbClr val="F1F1F1"/>
                    </a:gs>
                    <a:gs pos="100000">
                      <a:schemeClr val="bg1">
                        <a:lumMod val="11000"/>
                        <a:lumOff val="89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</a:defRPr>
            </a:lvl1pPr>
          </a:lstStyle>
          <a:p>
            <a:pPr lvl="0" algn="r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</a:lstStyle>
          <a:p>
            <a:pPr marL="0" lvl="0" indent="0" algn="r">
              <a:buNone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32000"/>
                        <a:lumOff val="68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E1DyTTwyPZE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" y="-1"/>
            <a:ext cx="12192000" cy="6858001"/>
            <a:chOff x="-1" y="-1"/>
            <a:chExt cx="12192000" cy="6858001"/>
          </a:xfrm>
        </p:grpSpPr>
        <p:sp>
          <p:nvSpPr>
            <p:cNvPr id="4" name="Rectangle 3"/>
            <p:cNvSpPr/>
            <p:nvPr/>
          </p:nvSpPr>
          <p:spPr>
            <a:xfrm>
              <a:off x="0" y="-1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-1" y="6767847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2093262" y="90152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96591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/>
          <p:cNvSpPr/>
          <p:nvPr/>
        </p:nvSpPr>
        <p:spPr>
          <a:xfrm>
            <a:off x="523733" y="1569874"/>
            <a:ext cx="6096000" cy="4401205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>
            <a:spAutoFit/>
          </a:bodyPr>
          <a:lstStyle/>
          <a:p>
            <a:r>
              <a:rPr lang="bn-IN" sz="4000" i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মোঃ ইমরান হোসেন</a:t>
            </a:r>
          </a:p>
          <a:p>
            <a:r>
              <a:rPr lang="bn-IN" sz="4000" i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সহকারি শিক্ষক</a:t>
            </a:r>
          </a:p>
          <a:p>
            <a:r>
              <a:rPr lang="bn-IN" sz="4000" i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কাট্টলী নূরুল হক চৌধুরী সরকারি প্রাথমিক বিদ্যালয়</a:t>
            </a:r>
          </a:p>
          <a:p>
            <a:r>
              <a:rPr lang="bn-IN" sz="4000" i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পাহাড়তলী, চট্টগ্রাম।</a:t>
            </a:r>
          </a:p>
          <a:p>
            <a:r>
              <a:rPr lang="bn-IN" sz="4000" i="1" dirty="0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০১৮১৯-৮৯৩১৩৫</a:t>
            </a:r>
            <a:endParaRPr lang="bn-IN" sz="4000" i="1" dirty="0">
              <a:ln>
                <a:solidFill>
                  <a:srgbClr val="FFC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i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emran81hossen@gmail.com</a:t>
            </a:r>
            <a:r>
              <a:rPr lang="bn-IN" sz="4000" i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i="1" dirty="0">
              <a:ln>
                <a:solidFill>
                  <a:srgbClr val="FFC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85477" y="2909276"/>
            <a:ext cx="4507606" cy="3477875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>
            <a:spAutoFit/>
          </a:bodyPr>
          <a:lstStyle/>
          <a:p>
            <a:r>
              <a:rPr lang="bn-IN" sz="4400" i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পঞ্চম শ্রেণি</a:t>
            </a:r>
          </a:p>
          <a:p>
            <a:r>
              <a:rPr lang="bn-IN" sz="4400" i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বিষয়ঃ </a:t>
            </a:r>
            <a:r>
              <a:rPr lang="bn-IN" sz="4400" i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ইসলাম ও নৈতিক শিক্ষা</a:t>
            </a:r>
            <a:endParaRPr lang="bn-IN" sz="4400" i="1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400" i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অধ্যায়ঃ </a:t>
            </a:r>
            <a:r>
              <a:rPr lang="bn-IN" sz="4400" i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দ্বি</a:t>
            </a:r>
            <a:r>
              <a:rPr lang="en-US" sz="4400" i="1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তীয়</a:t>
            </a:r>
            <a:r>
              <a:rPr lang="en-US" sz="4400" i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4400" i="1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400" i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 </a:t>
            </a:r>
            <a:r>
              <a:rPr lang="en-US" sz="4400" i="1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হজ</a:t>
            </a:r>
            <a:r>
              <a:rPr lang="en-US" sz="4400" i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400" i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4400" i="1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007" y="137637"/>
            <a:ext cx="1905000" cy="1905000"/>
          </a:xfrm>
          <a:prstGeom prst="ellipse">
            <a:avLst/>
          </a:prstGeom>
          <a:ln w="34925" cap="rnd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12" name="Rounded Rectangle 11"/>
          <p:cNvSpPr/>
          <p:nvPr/>
        </p:nvSpPr>
        <p:spPr>
          <a:xfrm>
            <a:off x="6297751" y="569889"/>
            <a:ext cx="206069" cy="5718220"/>
          </a:xfrm>
          <a:prstGeom prst="round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359298" y="213192"/>
            <a:ext cx="1657826" cy="646331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  <a:reflection blurRad="6350" stA="50000" endA="300" endPos="90000" dir="5400000" sy="-100000" algn="bl" rotWithShape="0"/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none">
            <a:spAutoFit/>
          </a:bodyPr>
          <a:lstStyle/>
          <a:p>
            <a:r>
              <a:rPr lang="en-US" sz="3600" i="1" dirty="0" err="1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সম্পাদনায়</a:t>
            </a:r>
            <a:endParaRPr lang="bn-IN" sz="3600" i="1" dirty="0">
              <a:ln>
                <a:solidFill>
                  <a:srgbClr val="FFC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39280" y="748462"/>
            <a:ext cx="1453393" cy="19704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12700" stA="38000" endPos="28000" dist="50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  <p:extLst>
      <p:ext uri="{BB962C8B-B14F-4D97-AF65-F5344CB8AC3E}">
        <p14:creationId xmlns:p14="http://schemas.microsoft.com/office/powerpoint/2010/main" val="294285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" y="-1"/>
            <a:ext cx="12192000" cy="6858001"/>
            <a:chOff x="-1" y="-1"/>
            <a:chExt cx="12192000" cy="6858001"/>
          </a:xfrm>
        </p:grpSpPr>
        <p:sp>
          <p:nvSpPr>
            <p:cNvPr id="4" name="Rectangle 3"/>
            <p:cNvSpPr/>
            <p:nvPr/>
          </p:nvSpPr>
          <p:spPr>
            <a:xfrm>
              <a:off x="0" y="-1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-1" y="6767847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2093262" y="90152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96591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054" y="233718"/>
            <a:ext cx="8388625" cy="44708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Rectangle 8"/>
          <p:cNvSpPr/>
          <p:nvPr/>
        </p:nvSpPr>
        <p:spPr>
          <a:xfrm>
            <a:off x="2980185" y="5028298"/>
            <a:ext cx="64363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ইসলামের পাঁচটি স্তম্ভের একটি হলো হজ।</a:t>
            </a:r>
            <a:endParaRPr lang="bn-IN" sz="4000" i="1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06346" y="4825334"/>
            <a:ext cx="1017458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i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প্রত্যেক সুস্থ, প্রাপ্ত বয়স্ক, বুদ্ধিমান ও সামর্থ্যবান মুসলিম নর-নারীর</a:t>
            </a:r>
          </a:p>
          <a:p>
            <a:pPr algn="ctr"/>
            <a:r>
              <a:rPr lang="bn-IN" sz="4000" i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উপর জীবনে একবার হজ করা ফরজ।</a:t>
            </a:r>
            <a:endParaRPr lang="bn-IN" sz="4000" i="1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66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" y="-1"/>
            <a:ext cx="12192000" cy="6858001"/>
            <a:chOff x="-1" y="-1"/>
            <a:chExt cx="12192000" cy="6858001"/>
          </a:xfrm>
        </p:grpSpPr>
        <p:sp>
          <p:nvSpPr>
            <p:cNvPr id="4" name="Rectangle 3"/>
            <p:cNvSpPr/>
            <p:nvPr/>
          </p:nvSpPr>
          <p:spPr>
            <a:xfrm>
              <a:off x="0" y="-1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-1" y="6767847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2093262" y="90152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96591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140" y="360446"/>
            <a:ext cx="7862751" cy="44031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Rectangle 8"/>
          <p:cNvSpPr/>
          <p:nvPr/>
        </p:nvSpPr>
        <p:spPr>
          <a:xfrm>
            <a:off x="1758137" y="5164958"/>
            <a:ext cx="90412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মহিলা হাজির সাথে একজন পুরুষ সফরসঙ্গী থাকতে হবে।</a:t>
            </a:r>
            <a:endParaRPr lang="bn-IN" sz="4000" i="1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30410" y="5033881"/>
            <a:ext cx="867897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i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মহিলা হাজির সফরসঙ্গী হতে পারবে পিতা, ছেলে, ভাই,</a:t>
            </a:r>
          </a:p>
          <a:p>
            <a:pPr algn="ctr"/>
            <a:r>
              <a:rPr lang="bn-IN" sz="4000" i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চাচা, মামা ইত্যাদি।</a:t>
            </a:r>
            <a:endParaRPr lang="bn-IN" sz="4000" i="1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74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" y="-1"/>
            <a:ext cx="12192000" cy="6858001"/>
            <a:chOff x="-1" y="-1"/>
            <a:chExt cx="12192000" cy="6858001"/>
          </a:xfrm>
        </p:grpSpPr>
        <p:sp>
          <p:nvSpPr>
            <p:cNvPr id="4" name="Rectangle 3"/>
            <p:cNvSpPr/>
            <p:nvPr/>
          </p:nvSpPr>
          <p:spPr>
            <a:xfrm>
              <a:off x="0" y="-1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-1" y="6767847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2093262" y="90152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96591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480" y="292689"/>
            <a:ext cx="8327572" cy="46842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Rectangle 8"/>
          <p:cNvSpPr/>
          <p:nvPr/>
        </p:nvSpPr>
        <p:spPr>
          <a:xfrm>
            <a:off x="1149450" y="5437969"/>
            <a:ext cx="1002870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i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হজ বিশ্ব মুসলিমের মহাসম্মেলন। এই সম্মেলনে সকল মুসলিম</a:t>
            </a:r>
          </a:p>
          <a:p>
            <a:pPr algn="ctr"/>
            <a:r>
              <a:rPr lang="bn-IN" sz="4000" i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একাকার হয়ে ভ্রাতৃত্ব ও সাম্যের এক অপূর্ব পুলক শিহরণ জাগায়।</a:t>
            </a:r>
            <a:endParaRPr lang="bn-IN" sz="4000" i="1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89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" y="-1"/>
            <a:ext cx="12192000" cy="6858001"/>
            <a:chOff x="-1" y="-1"/>
            <a:chExt cx="12192000" cy="6858001"/>
          </a:xfrm>
        </p:grpSpPr>
        <p:sp>
          <p:nvSpPr>
            <p:cNvPr id="4" name="Rectangle 3"/>
            <p:cNvSpPr/>
            <p:nvPr/>
          </p:nvSpPr>
          <p:spPr>
            <a:xfrm>
              <a:off x="0" y="-1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-1" y="6767847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2093262" y="90152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96591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/>
          <p:cNvSpPr/>
          <p:nvPr/>
        </p:nvSpPr>
        <p:spPr>
          <a:xfrm>
            <a:off x="4244029" y="1905552"/>
            <a:ext cx="3143809" cy="707886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হজের ফরজ ৩টি...</a:t>
            </a:r>
            <a:endParaRPr lang="bn-IN" sz="4000" i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5414" y="487264"/>
            <a:ext cx="2012089" cy="707886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ইহরাম বাঁধা</a:t>
            </a:r>
            <a:endParaRPr lang="bn-IN" sz="4000" i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745642" y="4839745"/>
            <a:ext cx="3090911" cy="707886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তাওয়াফে জিয়ারত</a:t>
            </a:r>
            <a:endParaRPr lang="bn-IN" sz="4000" i="1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03487" y="6066400"/>
            <a:ext cx="3058851" cy="707886"/>
          </a:xfrm>
          <a:prstGeom prst="rect">
            <a:avLst/>
          </a:prstGeom>
          <a:ln w="34925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আরাফাতে অবস্থান</a:t>
            </a:r>
            <a:endParaRPr lang="bn-IN" sz="4000" i="1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857"/>
          <a:stretch/>
        </p:blipFill>
        <p:spPr>
          <a:xfrm>
            <a:off x="236884" y="1514100"/>
            <a:ext cx="2906049" cy="33256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642" y="3261203"/>
            <a:ext cx="4698811" cy="28554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934" y="487264"/>
            <a:ext cx="3475174" cy="411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79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857"/>
          <a:stretch/>
        </p:blipFill>
        <p:spPr>
          <a:xfrm>
            <a:off x="236884" y="1514100"/>
            <a:ext cx="3303614" cy="33256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991" y="1514100"/>
            <a:ext cx="4493862" cy="28554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683" y="1121302"/>
            <a:ext cx="3707534" cy="411124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106406" y="5623499"/>
            <a:ext cx="69220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i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যেকোন একটি ফরজ বাদ গেলে হজ হয় না। </a:t>
            </a:r>
            <a:endParaRPr lang="bn-IN" sz="4000" i="1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332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" y="-1"/>
            <a:ext cx="12192000" cy="6858001"/>
            <a:chOff x="-1" y="-1"/>
            <a:chExt cx="12192000" cy="6858001"/>
          </a:xfrm>
        </p:grpSpPr>
        <p:sp>
          <p:nvSpPr>
            <p:cNvPr id="4" name="Rectangle 3"/>
            <p:cNvSpPr/>
            <p:nvPr/>
          </p:nvSpPr>
          <p:spPr>
            <a:xfrm>
              <a:off x="0" y="-1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-1" y="6767847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2093262" y="90152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96591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214736" y="3075056"/>
            <a:ext cx="5663791" cy="707886"/>
          </a:xfrm>
          <a:prstGeom prst="homePlate">
            <a:avLst/>
          </a:prstGeom>
          <a:solidFill>
            <a:srgbClr val="C000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সকলে পাঠ্যবইয়ের ৬০ পৃষ্ঠা খোল</a:t>
            </a:r>
            <a:endParaRPr lang="en-US" sz="4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81"/>
          <a:stretch/>
        </p:blipFill>
        <p:spPr>
          <a:xfrm>
            <a:off x="502961" y="502575"/>
            <a:ext cx="2865893" cy="397666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flipH="1">
            <a:off x="3368854" y="737272"/>
            <a:ext cx="3698112" cy="707886"/>
          </a:xfrm>
          <a:prstGeom prst="homePlate">
            <a:avLst/>
          </a:prstGeom>
          <a:solidFill>
            <a:srgbClr val="C000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শিক্ষকের পাঠ</a:t>
            </a:r>
            <a:endParaRPr lang="en-US" sz="4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13962" y="319261"/>
            <a:ext cx="3637793" cy="4932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75" y="347727"/>
            <a:ext cx="2784707" cy="453264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flipH="1">
            <a:off x="2566794" y="1906164"/>
            <a:ext cx="3698112" cy="707886"/>
          </a:xfrm>
          <a:prstGeom prst="homePlate">
            <a:avLst/>
          </a:prstGeom>
          <a:solidFill>
            <a:srgbClr val="C000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 নীরব পাঠ </a:t>
            </a:r>
            <a:endParaRPr lang="en-US" sz="4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12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" y="-1"/>
            <a:ext cx="12192000" cy="6858001"/>
            <a:chOff x="-1" y="-1"/>
            <a:chExt cx="12192000" cy="6858001"/>
          </a:xfrm>
        </p:grpSpPr>
        <p:sp>
          <p:nvSpPr>
            <p:cNvPr id="4" name="Rectangle 3"/>
            <p:cNvSpPr/>
            <p:nvPr/>
          </p:nvSpPr>
          <p:spPr>
            <a:xfrm>
              <a:off x="0" y="-1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-1" y="6767847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2093262" y="90152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96591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 rot="20397605">
            <a:off x="315452" y="5288170"/>
            <a:ext cx="2744624" cy="707886"/>
          </a:xfrm>
          <a:prstGeom prst="homePlate">
            <a:avLst/>
          </a:prstGeom>
          <a:solidFill>
            <a:srgbClr val="C000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 কাজ </a:t>
            </a:r>
            <a:endParaRPr lang="en-US" sz="4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243566" y="4323918"/>
            <a:ext cx="8113119" cy="707886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wrap="none">
            <a:spAutoFit/>
          </a:bodyPr>
          <a:lstStyle/>
          <a:p>
            <a:pPr algn="ctr"/>
            <a:r>
              <a:rPr lang="bn-IN" sz="4000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হজে করণীয় কাজগুলোর একটি তালিকা তৈরি কর। </a:t>
            </a:r>
            <a:endParaRPr lang="bn-IN" sz="4000" i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418" y="413116"/>
            <a:ext cx="6849544" cy="36530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299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" y="-1"/>
            <a:ext cx="12192000" cy="6858001"/>
            <a:chOff x="-1" y="-1"/>
            <a:chExt cx="12192000" cy="6858001"/>
          </a:xfrm>
        </p:grpSpPr>
        <p:sp>
          <p:nvSpPr>
            <p:cNvPr id="4" name="Rectangle 3"/>
            <p:cNvSpPr/>
            <p:nvPr/>
          </p:nvSpPr>
          <p:spPr>
            <a:xfrm>
              <a:off x="0" y="-1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-1" y="6767847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2093262" y="90152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96591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 rot="20397605">
            <a:off x="315452" y="5288170"/>
            <a:ext cx="2744624" cy="707886"/>
          </a:xfrm>
          <a:prstGeom prst="homePlate">
            <a:avLst/>
          </a:prstGeom>
          <a:solidFill>
            <a:srgbClr val="C000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একাকী কর</a:t>
            </a:r>
            <a:endParaRPr lang="en-US" sz="4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407284" y="269621"/>
            <a:ext cx="5476179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pPr algn="ctr"/>
            <a:r>
              <a:rPr lang="bn-IN" sz="4000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 শব্দ দিয়ে শূণ্যস্থান পুরণ কর</a:t>
            </a:r>
            <a:endParaRPr lang="bn-IN" sz="4000" i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31002" y="1408929"/>
            <a:ext cx="6957354" cy="70788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>
            <a:spAutoFit/>
          </a:bodyPr>
          <a:lstStyle/>
          <a:p>
            <a:pPr algn="ctr"/>
            <a:r>
              <a:rPr lang="bn-IN" sz="4000" i="1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১. হজ একটি গুরুত্বপূর্ণ _________ ইবাদত। </a:t>
            </a:r>
            <a:endParaRPr lang="bn-IN" sz="4000" i="1" dirty="0">
              <a:ln>
                <a:solidFill>
                  <a:schemeClr val="tx1"/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06117" y="2432868"/>
            <a:ext cx="6689652" cy="70788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>
            <a:spAutoFit/>
          </a:bodyPr>
          <a:lstStyle/>
          <a:p>
            <a:pPr algn="ctr"/>
            <a:r>
              <a:rPr lang="bn-IN" sz="4000" i="1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২. হজের প্রথম ফরজ হল ________ বাঁধা।</a:t>
            </a:r>
            <a:endParaRPr lang="bn-IN" sz="4000" i="1" dirty="0">
              <a:ln>
                <a:solidFill>
                  <a:schemeClr val="tx1"/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22618" y="3456807"/>
            <a:ext cx="6492483" cy="70788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>
            <a:spAutoFit/>
          </a:bodyPr>
          <a:lstStyle/>
          <a:p>
            <a:pPr algn="ctr"/>
            <a:r>
              <a:rPr lang="bn-IN" sz="4000" i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৩. হজ শব্দের অর্থ হল ________  করা।</a:t>
            </a:r>
            <a:endParaRPr lang="bn-IN" sz="4000" i="1" dirty="0">
              <a:ln>
                <a:solidFill>
                  <a:schemeClr val="tx1"/>
                </a:solidFill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446039" y="4404441"/>
            <a:ext cx="7502375" cy="70788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>
            <a:spAutoFit/>
          </a:bodyPr>
          <a:lstStyle/>
          <a:p>
            <a:pPr algn="ctr"/>
            <a:r>
              <a:rPr lang="bn-IN" sz="4000" i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৪. ৮ – ১২ জিলহজ পর্যন্ত ______ নির্দিষ্ট সময়।</a:t>
            </a:r>
            <a:endParaRPr lang="bn-IN" sz="4000" i="1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68533" y="5379678"/>
            <a:ext cx="6851556" cy="70788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>
            <a:spAutoFit/>
          </a:bodyPr>
          <a:lstStyle/>
          <a:p>
            <a:pPr algn="ctr"/>
            <a:r>
              <a:rPr lang="bn-IN" sz="4000" i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৫. পৃথিবীর প্রাচীনতম ইবাদতখানা ______।</a:t>
            </a:r>
            <a:endParaRPr lang="bn-IN" sz="4000" i="1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26395" y="1405019"/>
            <a:ext cx="14708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i="1" dirty="0" smtClean="0">
                <a:ln w="0">
                  <a:noFill/>
                </a:ln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ফরজ</a:t>
            </a:r>
            <a:endParaRPr lang="en-US" dirty="0">
              <a:ln w="0">
                <a:noFill/>
              </a:ln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68857" y="2432868"/>
            <a:ext cx="14708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i="1" dirty="0" smtClean="0">
                <a:ln w="0">
                  <a:noFill/>
                </a:ln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ইহরাম</a:t>
            </a:r>
            <a:endParaRPr lang="en-US" dirty="0">
              <a:ln w="0">
                <a:noFill/>
              </a:ln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04272" y="3452897"/>
            <a:ext cx="14708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i="1" dirty="0" smtClean="0">
                <a:ln w="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সংকল্প</a:t>
            </a:r>
            <a:endParaRPr lang="en-US" dirty="0">
              <a:ln w="0"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95769" y="4390640"/>
            <a:ext cx="14708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i="1" dirty="0" smtClean="0">
                <a:ln w="0"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হজের</a:t>
            </a:r>
            <a:endParaRPr lang="en-US" dirty="0">
              <a:ln w="0">
                <a:solidFill>
                  <a:schemeClr val="tx1"/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949258" y="5363395"/>
            <a:ext cx="14708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i="1" dirty="0" smtClean="0">
                <a:ln w="0">
                  <a:solidFill>
                    <a:schemeClr val="tx1"/>
                  </a:solidFill>
                </a:ln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কাবা</a:t>
            </a:r>
            <a:endParaRPr lang="en-US" dirty="0">
              <a:ln w="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852387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2" grpId="0"/>
      <p:bldP spid="16" grpId="0"/>
      <p:bldP spid="17" grpId="0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" y="-1"/>
            <a:ext cx="12192000" cy="6858001"/>
            <a:chOff x="-1" y="-1"/>
            <a:chExt cx="12192000" cy="6858001"/>
          </a:xfrm>
        </p:grpSpPr>
        <p:sp>
          <p:nvSpPr>
            <p:cNvPr id="4" name="Rectangle 3"/>
            <p:cNvSpPr/>
            <p:nvPr/>
          </p:nvSpPr>
          <p:spPr>
            <a:xfrm>
              <a:off x="0" y="-1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-1" y="6767847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2093262" y="90152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96591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 rot="20397605">
            <a:off x="315452" y="5288170"/>
            <a:ext cx="2744624" cy="707886"/>
          </a:xfrm>
          <a:prstGeom prst="homePlate">
            <a:avLst/>
          </a:prstGeom>
          <a:solidFill>
            <a:srgbClr val="FFFF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65065" y="545914"/>
            <a:ext cx="4745210" cy="707886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pPr algn="ctr"/>
            <a:r>
              <a:rPr lang="bn-IN" sz="4000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প্রশ্নগুলোর উত্তর </a:t>
            </a:r>
            <a:r>
              <a:rPr lang="en-US" sz="4000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লেখ</a:t>
            </a:r>
            <a:r>
              <a:rPr lang="en-US" sz="4000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……</a:t>
            </a:r>
            <a:endParaRPr lang="bn-IN" sz="4000" i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637670" y="3078276"/>
            <a:ext cx="5290231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pPr algn="ctr"/>
            <a:r>
              <a:rPr lang="bn-IN" sz="4000" i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IN" sz="4000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ইহরাম বাঁধার ২টি নিয়ম লেখ।</a:t>
            </a:r>
            <a:endParaRPr lang="bn-IN" sz="4000" i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637670" y="4131457"/>
            <a:ext cx="8534709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pPr algn="ctr"/>
            <a:r>
              <a:rPr lang="bn-IN" sz="4000" i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IN" sz="4000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হজের দ্বিতীয় ফরজ কত তারিখ পালন করতে হয়? </a:t>
            </a:r>
            <a:endParaRPr lang="bn-IN" sz="4000" i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37670" y="1914628"/>
            <a:ext cx="4410182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pPr algn="ctr"/>
            <a:r>
              <a:rPr lang="bn-IN" sz="4000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১. কাদের উপর হজ ফরজ?</a:t>
            </a:r>
            <a:endParaRPr lang="bn-IN" sz="4000" i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55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" y="-1"/>
            <a:ext cx="12192000" cy="6858001"/>
            <a:chOff x="-1" y="-1"/>
            <a:chExt cx="12192000" cy="6858001"/>
          </a:xfrm>
        </p:grpSpPr>
        <p:sp>
          <p:nvSpPr>
            <p:cNvPr id="4" name="Rectangle 3"/>
            <p:cNvSpPr/>
            <p:nvPr/>
          </p:nvSpPr>
          <p:spPr>
            <a:xfrm>
              <a:off x="0" y="-1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-1" y="6767847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2093262" y="90152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96591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 rot="20397605">
            <a:off x="315452" y="5288170"/>
            <a:ext cx="2744624" cy="707886"/>
          </a:xfrm>
          <a:prstGeom prst="homePlate">
            <a:avLst/>
          </a:prstGeom>
          <a:solidFill>
            <a:srgbClr val="FFFF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4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83507" y="458487"/>
            <a:ext cx="4624984" cy="707886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pPr algn="ctr"/>
            <a:r>
              <a:rPr lang="bn-IN" sz="4000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প্রশ্নগুলোর উত্তর লিখে আনবে</a:t>
            </a:r>
            <a:endParaRPr lang="bn-IN" sz="4000" i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43871" y="2110804"/>
            <a:ext cx="7649851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pPr algn="ctr"/>
            <a:r>
              <a:rPr lang="bn-IN" sz="4000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১/ ইসলামে হজের গুরুত্ব সম্পর্কে ৫টি বাক্য লেখ।</a:t>
            </a:r>
            <a:endParaRPr lang="bn-IN" sz="4000" i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463904" y="3262089"/>
            <a:ext cx="9167895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pPr algn="ctr"/>
            <a:r>
              <a:rPr lang="bn-IN" sz="4000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২/ হজকে বিশ্ব মুসলিমের মহা সম্মেলন বলা হয়েছে কেন? </a:t>
            </a:r>
            <a:endParaRPr lang="bn-IN" sz="4000" i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66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" y="-1"/>
            <a:ext cx="12192000" cy="6858001"/>
            <a:chOff x="-1" y="-1"/>
            <a:chExt cx="12192000" cy="6858001"/>
          </a:xfrm>
        </p:grpSpPr>
        <p:sp>
          <p:nvSpPr>
            <p:cNvPr id="4" name="Rectangle 3"/>
            <p:cNvSpPr/>
            <p:nvPr/>
          </p:nvSpPr>
          <p:spPr>
            <a:xfrm>
              <a:off x="0" y="-1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-1" y="6767847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2093262" y="90152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96591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490622" y="399990"/>
            <a:ext cx="5381601" cy="70788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 পাঠ শেষে শিক্ষার্থীরা ...</a:t>
            </a:r>
            <a:endParaRPr lang="bn-IN" sz="4000" i="1" dirty="0">
              <a:ln>
                <a:solidFill>
                  <a:srgbClr val="FFC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1713820" y="3014531"/>
            <a:ext cx="9982220" cy="923330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none">
            <a:spAutoFit/>
          </a:bodyPr>
          <a:lstStyle/>
          <a:p>
            <a:r>
              <a:rPr lang="bn-IN" sz="5400" i="1" dirty="0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হজ শব্দের অর্থ, গুরুত্ব ও তাৎপর্য বলতে পারবে।</a:t>
            </a:r>
            <a:endParaRPr lang="bn-IN" sz="5400" i="1" dirty="0">
              <a:ln>
                <a:solidFill>
                  <a:srgbClr val="FFC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860" y="4208157"/>
            <a:ext cx="3878794" cy="217938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10" name="Group 9"/>
          <p:cNvGrpSpPr/>
          <p:nvPr/>
        </p:nvGrpSpPr>
        <p:grpSpPr>
          <a:xfrm>
            <a:off x="490622" y="1234936"/>
            <a:ext cx="10805375" cy="1096298"/>
            <a:chOff x="811369" y="1530992"/>
            <a:chExt cx="10805375" cy="1096298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811369" y="1530992"/>
              <a:ext cx="587276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Freeform 11"/>
            <p:cNvSpPr/>
            <p:nvPr/>
          </p:nvSpPr>
          <p:spPr>
            <a:xfrm>
              <a:off x="6697014" y="1545465"/>
              <a:ext cx="4919730" cy="1081825"/>
            </a:xfrm>
            <a:custGeom>
              <a:avLst/>
              <a:gdLst>
                <a:gd name="connsiteX0" fmla="*/ 0 w 4919730"/>
                <a:gd name="connsiteY0" fmla="*/ 0 h 1081825"/>
                <a:gd name="connsiteX1" fmla="*/ 1043189 w 4919730"/>
                <a:gd name="connsiteY1" fmla="*/ 1081825 h 1081825"/>
                <a:gd name="connsiteX2" fmla="*/ 4919730 w 4919730"/>
                <a:gd name="connsiteY2" fmla="*/ 1068946 h 1081825"/>
                <a:gd name="connsiteX3" fmla="*/ 4919730 w 4919730"/>
                <a:gd name="connsiteY3" fmla="*/ 940158 h 1081825"/>
                <a:gd name="connsiteX4" fmla="*/ 1056068 w 4919730"/>
                <a:gd name="connsiteY4" fmla="*/ 940158 h 1081825"/>
                <a:gd name="connsiteX5" fmla="*/ 0 w 4919730"/>
                <a:gd name="connsiteY5" fmla="*/ 0 h 1081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19730" h="1081825">
                  <a:moveTo>
                    <a:pt x="0" y="0"/>
                  </a:moveTo>
                  <a:lnTo>
                    <a:pt x="1043189" y="1081825"/>
                  </a:lnTo>
                  <a:lnTo>
                    <a:pt x="4919730" y="1068946"/>
                  </a:lnTo>
                  <a:lnTo>
                    <a:pt x="4919730" y="940158"/>
                  </a:lnTo>
                  <a:lnTo>
                    <a:pt x="1056068" y="94015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9073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1"/>
            <a:chOff x="-1" y="-1"/>
            <a:chExt cx="12192000" cy="6858001"/>
          </a:xfrm>
        </p:grpSpPr>
        <p:sp>
          <p:nvSpPr>
            <p:cNvPr id="4" name="Rectangle 3"/>
            <p:cNvSpPr/>
            <p:nvPr/>
          </p:nvSpPr>
          <p:spPr>
            <a:xfrm>
              <a:off x="0" y="-1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-1" y="6767847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2093262" y="90152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96591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03"/>
          <a:stretch/>
        </p:blipFill>
        <p:spPr>
          <a:xfrm>
            <a:off x="440564" y="470263"/>
            <a:ext cx="11292600" cy="581297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Rectangle 8"/>
          <p:cNvSpPr/>
          <p:nvPr/>
        </p:nvSpPr>
        <p:spPr>
          <a:xfrm>
            <a:off x="663183" y="2120782"/>
            <a:ext cx="2436886" cy="45089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8700" i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r>
              <a:rPr lang="bn-IN" sz="19900" i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19900" i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86899" y="2159245"/>
            <a:ext cx="3656770" cy="45089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8700" i="1" dirty="0" smtClean="0">
                <a:ln>
                  <a:solidFill>
                    <a:srgbClr val="FFC0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ন্য </a:t>
            </a:r>
            <a:endParaRPr lang="bn-IN" sz="19900" i="1" dirty="0">
              <a:ln>
                <a:solidFill>
                  <a:srgbClr val="FFC000"/>
                </a:solidFill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412199" y="2187110"/>
            <a:ext cx="3227165" cy="45089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8700" i="1" dirty="0" smtClean="0">
                <a:ln>
                  <a:solidFill>
                    <a:srgbClr val="FFC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bn-IN" sz="19900" i="1" dirty="0" smtClean="0">
                <a:ln>
                  <a:solidFill>
                    <a:srgbClr val="FFC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19900" i="1" dirty="0">
              <a:ln>
                <a:solidFill>
                  <a:srgbClr val="FFC00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039255" y="2187111"/>
            <a:ext cx="2489784" cy="45089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8700" i="1" dirty="0">
                <a:ln>
                  <a:solidFill>
                    <a:srgbClr val="FFC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bn-IN" sz="19900" i="1" dirty="0" smtClean="0">
                <a:ln>
                  <a:solidFill>
                    <a:srgbClr val="FFC00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19900" i="1" dirty="0">
              <a:ln>
                <a:solidFill>
                  <a:srgbClr val="FFC000"/>
                </a:solidFill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109366" y="6464844"/>
            <a:ext cx="8268610" cy="92333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pPr algn="ctr"/>
            <a:r>
              <a:rPr lang="en-US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বাতায়ন</a:t>
            </a:r>
            <a:r>
              <a:rPr lang="en-US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আইডিঃ</a:t>
            </a:r>
            <a:r>
              <a:rPr lang="en-US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emran81hossen</a:t>
            </a:r>
            <a:r>
              <a:rPr lang="bn-IN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বাতায়ন</a:t>
            </a:r>
            <a:r>
              <a:rPr lang="en-US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আইডিঃ</a:t>
            </a:r>
            <a:r>
              <a:rPr lang="en-US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emran81hossen</a:t>
            </a:r>
            <a:r>
              <a:rPr lang="bn-IN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বাতায়ন</a:t>
            </a:r>
            <a:r>
              <a:rPr lang="en-US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আইডিঃ</a:t>
            </a:r>
            <a:r>
              <a:rPr lang="en-US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emran81hossen</a:t>
            </a:r>
            <a:endParaRPr lang="bn-IN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NikoshBAN" panose="02000000000000000000" pitchFamily="2" charset="0"/>
            </a:endParaRPr>
          </a:p>
          <a:p>
            <a:pPr algn="ctr"/>
            <a:endParaRPr lang="bn-IN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NikoshBAN" panose="02000000000000000000" pitchFamily="2" charset="0"/>
            </a:endParaRPr>
          </a:p>
          <a:p>
            <a:pPr algn="ctr"/>
            <a:endParaRPr lang="bn-IN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36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0"/>
                            </p:stCondLst>
                            <p:childTnLst>
                              <p:par>
                                <p:cTn id="10" presetID="2" presetClass="exit" presetSubtype="8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8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8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7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" y="-1"/>
            <a:ext cx="12192000" cy="6858001"/>
            <a:chOff x="-1" y="-1"/>
            <a:chExt cx="12192000" cy="6858001"/>
          </a:xfrm>
        </p:grpSpPr>
        <p:sp>
          <p:nvSpPr>
            <p:cNvPr id="4" name="Rectangle 3"/>
            <p:cNvSpPr/>
            <p:nvPr/>
          </p:nvSpPr>
          <p:spPr>
            <a:xfrm>
              <a:off x="0" y="-1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-1" y="6767847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2093262" y="90152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96591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913547" y="823106"/>
            <a:ext cx="39837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 পাঠে সকলকে </a:t>
            </a:r>
            <a:endParaRPr lang="bn-IN" sz="4000" i="1" dirty="0">
              <a:ln>
                <a:solidFill>
                  <a:srgbClr val="FFC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63182" y="2120781"/>
            <a:ext cx="3615092" cy="45089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8700" i="1" dirty="0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r>
              <a:rPr lang="bn-IN" sz="19900" i="1" dirty="0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19900" i="1" dirty="0">
              <a:ln>
                <a:solidFill>
                  <a:srgbClr val="FFC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63966" y="2189850"/>
            <a:ext cx="2776722" cy="45089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8700" i="1" dirty="0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 </a:t>
            </a:r>
            <a:endParaRPr lang="bn-IN" sz="19900" i="1" dirty="0">
              <a:ln>
                <a:solidFill>
                  <a:srgbClr val="FFC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79032" y="2181993"/>
            <a:ext cx="2879314" cy="45089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8700" i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bn-IN" sz="19900" i="1" dirty="0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19900" i="1" dirty="0">
              <a:ln>
                <a:solidFill>
                  <a:srgbClr val="FFC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039254" y="2187110"/>
            <a:ext cx="2694969" cy="45089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8700" i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bn-IN" sz="19900" i="1" dirty="0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19900" i="1" dirty="0">
              <a:ln>
                <a:solidFill>
                  <a:srgbClr val="FFC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811369" y="1530992"/>
            <a:ext cx="10805375" cy="1096298"/>
            <a:chOff x="811369" y="1530992"/>
            <a:chExt cx="10805375" cy="1096298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811369" y="1530992"/>
              <a:ext cx="587276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Freeform 16"/>
            <p:cNvSpPr/>
            <p:nvPr/>
          </p:nvSpPr>
          <p:spPr>
            <a:xfrm>
              <a:off x="6697014" y="1545465"/>
              <a:ext cx="4919730" cy="1081825"/>
            </a:xfrm>
            <a:custGeom>
              <a:avLst/>
              <a:gdLst>
                <a:gd name="connsiteX0" fmla="*/ 0 w 4919730"/>
                <a:gd name="connsiteY0" fmla="*/ 0 h 1081825"/>
                <a:gd name="connsiteX1" fmla="*/ 1043189 w 4919730"/>
                <a:gd name="connsiteY1" fmla="*/ 1081825 h 1081825"/>
                <a:gd name="connsiteX2" fmla="*/ 4919730 w 4919730"/>
                <a:gd name="connsiteY2" fmla="*/ 1068946 h 1081825"/>
                <a:gd name="connsiteX3" fmla="*/ 4919730 w 4919730"/>
                <a:gd name="connsiteY3" fmla="*/ 940158 h 1081825"/>
                <a:gd name="connsiteX4" fmla="*/ 1056068 w 4919730"/>
                <a:gd name="connsiteY4" fmla="*/ 940158 h 1081825"/>
                <a:gd name="connsiteX5" fmla="*/ 0 w 4919730"/>
                <a:gd name="connsiteY5" fmla="*/ 0 h 1081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19730" h="1081825">
                  <a:moveTo>
                    <a:pt x="0" y="0"/>
                  </a:moveTo>
                  <a:lnTo>
                    <a:pt x="1043189" y="1081825"/>
                  </a:lnTo>
                  <a:lnTo>
                    <a:pt x="4919730" y="1068946"/>
                  </a:lnTo>
                  <a:lnTo>
                    <a:pt x="4919730" y="940158"/>
                  </a:lnTo>
                  <a:lnTo>
                    <a:pt x="1056068" y="94015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23512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" y="-1"/>
            <a:ext cx="12192000" cy="6858001"/>
            <a:chOff x="-1" y="-1"/>
            <a:chExt cx="12192000" cy="6858001"/>
          </a:xfrm>
        </p:grpSpPr>
        <p:sp>
          <p:nvSpPr>
            <p:cNvPr id="4" name="Rectangle 3"/>
            <p:cNvSpPr/>
            <p:nvPr/>
          </p:nvSpPr>
          <p:spPr>
            <a:xfrm>
              <a:off x="0" y="-1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-1" y="6767847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12093262" y="90152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96591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36" y="90152"/>
            <a:ext cx="11994525" cy="667125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318295" y="1505405"/>
            <a:ext cx="58240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লাব্বা</a:t>
            </a:r>
            <a:r>
              <a:rPr lang="bn-IN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য়ে</a:t>
            </a:r>
            <a:r>
              <a:rPr lang="en-US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 </a:t>
            </a:r>
            <a:r>
              <a:rPr lang="en-US" sz="48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আল্লাহুম্মা</a:t>
            </a:r>
            <a:r>
              <a:rPr lang="en-US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লাব্বা</a:t>
            </a:r>
            <a:r>
              <a:rPr lang="bn-IN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য়ে</a:t>
            </a:r>
            <a:r>
              <a:rPr lang="en-US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endParaRPr lang="bn-IN" sz="48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18295" y="2396941"/>
            <a:ext cx="58240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লাব্ব</a:t>
            </a:r>
            <a:r>
              <a:rPr lang="bn-IN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ায়ে</a:t>
            </a:r>
            <a:r>
              <a:rPr lang="en-US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 </a:t>
            </a:r>
            <a:r>
              <a:rPr lang="en-US" sz="48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আল্লাহুম্মা</a:t>
            </a:r>
            <a:r>
              <a:rPr lang="en-US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লাব্বা</a:t>
            </a:r>
            <a:r>
              <a:rPr lang="bn-IN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য়ে</a:t>
            </a:r>
            <a:r>
              <a:rPr lang="en-US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endParaRPr lang="bn-IN" sz="48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33376" y="3517936"/>
            <a:ext cx="71625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লাব্বায়েক</a:t>
            </a:r>
            <a:r>
              <a:rPr lang="en-US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লা</a:t>
            </a:r>
            <a:r>
              <a:rPr lang="en-US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শারিকা</a:t>
            </a:r>
            <a:r>
              <a:rPr lang="en-US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লাকা</a:t>
            </a:r>
            <a:r>
              <a:rPr lang="en-US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লাব্বায়েক</a:t>
            </a:r>
            <a:endParaRPr lang="bn-IN" sz="48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97049" y="3524375"/>
            <a:ext cx="517962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ইন্নাল</a:t>
            </a:r>
            <a:r>
              <a:rPr lang="en-US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হামদা</a:t>
            </a:r>
            <a:r>
              <a:rPr lang="en-US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ওয়া নি’</a:t>
            </a:r>
            <a:r>
              <a:rPr lang="en-US" sz="48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মাতা</a:t>
            </a:r>
            <a:r>
              <a:rPr lang="en-US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48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09168" y="4647169"/>
            <a:ext cx="36535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লাকা</a:t>
            </a:r>
            <a:r>
              <a:rPr lang="bn-IN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ওয়াল</a:t>
            </a:r>
            <a:r>
              <a:rPr lang="en-US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মূলক</a:t>
            </a:r>
            <a:r>
              <a:rPr lang="en-US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48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240084" y="4651809"/>
            <a:ext cx="27510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লা</a:t>
            </a:r>
            <a:r>
              <a:rPr lang="en-US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শারিকা</a:t>
            </a:r>
            <a:r>
              <a:rPr lang="bn-IN" sz="48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লা</a:t>
            </a:r>
            <a:endParaRPr lang="bn-IN" sz="48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25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2000" tmFilter="0,0; .5, 0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30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2000" tmFilter="0,0; .5, 0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54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3000" tmFilter="0,0; .5, 0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70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2000" tmFilter="0,0; .5, 0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0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4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86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2000" tmFilter="0,0; .5, 0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3" presetClass="entr" presetSubtype="16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3" presetClass="entr" presetSubtype="16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3" presetClass="entr" presetSubtype="16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3" presetClass="entr" presetSubtype="16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  <p:bldP spid="9" grpId="0"/>
      <p:bldP spid="9" grpId="1"/>
      <p:bldP spid="9" grpId="2"/>
      <p:bldP spid="10" grpId="0"/>
      <p:bldP spid="10" grpId="1"/>
      <p:bldP spid="10" grpId="2"/>
      <p:bldP spid="11" grpId="0"/>
      <p:bldP spid="11" grpId="1"/>
      <p:bldP spid="11" grpId="2"/>
      <p:bldP spid="12" grpId="0"/>
      <p:bldP spid="12" grpId="1"/>
      <p:bldP spid="12" grpId="2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" y="-1"/>
            <a:ext cx="12192000" cy="6858001"/>
            <a:chOff x="-1" y="-1"/>
            <a:chExt cx="12192000" cy="6858001"/>
          </a:xfrm>
        </p:grpSpPr>
        <p:sp>
          <p:nvSpPr>
            <p:cNvPr id="4" name="Rectangle 3"/>
            <p:cNvSpPr/>
            <p:nvPr/>
          </p:nvSpPr>
          <p:spPr>
            <a:xfrm>
              <a:off x="0" y="-1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-1" y="6767847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2093262" y="90152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96591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/>
          <p:cNvSpPr/>
          <p:nvPr/>
        </p:nvSpPr>
        <p:spPr>
          <a:xfrm>
            <a:off x="490622" y="399990"/>
            <a:ext cx="4390946" cy="70788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এসো একটি ভিডিও দেখি...</a:t>
            </a:r>
            <a:endParaRPr lang="bn-IN" sz="4000" i="1" dirty="0">
              <a:ln>
                <a:solidFill>
                  <a:srgbClr val="FFC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E1DyTTwyPZE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756263" y="1303020"/>
            <a:ext cx="7485017" cy="4210322"/>
          </a:xfrm>
          <a:prstGeom prst="rect">
            <a:avLst/>
          </a:prstGeom>
          <a:ln>
            <a:noFill/>
          </a:ln>
          <a:effectLst>
            <a:glow rad="228600">
              <a:srgbClr val="FFFFFF">
                <a:alpha val="40000"/>
              </a:srgbClr>
            </a:glow>
          </a:effectLst>
          <a:scene3d>
            <a:camera prst="orthographicFront"/>
            <a:lightRig rig="threePt" dir="t">
              <a:rot lat="0" lon="0" rev="2100000"/>
            </a:lightRig>
          </a:scene3d>
          <a:sp3d>
            <a:bevelT w="152400" h="101600" prst="slope"/>
          </a:sp3d>
        </p:spPr>
      </p:pic>
      <p:sp>
        <p:nvSpPr>
          <p:cNvPr id="10" name="Rectangle 9"/>
          <p:cNvSpPr/>
          <p:nvPr/>
        </p:nvSpPr>
        <p:spPr>
          <a:xfrm>
            <a:off x="4567793" y="5750123"/>
            <a:ext cx="38619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ভিডিও তে কী দেখলে? </a:t>
            </a:r>
            <a:endParaRPr lang="bn-IN" sz="4000" i="1" dirty="0">
              <a:ln>
                <a:solidFill>
                  <a:srgbClr val="FFC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56263" y="5718424"/>
            <a:ext cx="76113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কেউ কি বলতে পারবে আজ আমরা  কী</a:t>
            </a:r>
            <a:r>
              <a:rPr lang="en-US" sz="4000" i="1" dirty="0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1" dirty="0" err="1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পড়বো</a:t>
            </a:r>
            <a:r>
              <a:rPr lang="en-US" sz="4000" i="1" dirty="0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IN" sz="4000" i="1" dirty="0">
              <a:ln>
                <a:solidFill>
                  <a:srgbClr val="FFC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60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" y="-1"/>
            <a:ext cx="12192000" cy="6858001"/>
            <a:chOff x="-1" y="-1"/>
            <a:chExt cx="12192000" cy="6858001"/>
          </a:xfrm>
        </p:grpSpPr>
        <p:sp>
          <p:nvSpPr>
            <p:cNvPr id="4" name="Rectangle 3"/>
            <p:cNvSpPr/>
            <p:nvPr/>
          </p:nvSpPr>
          <p:spPr>
            <a:xfrm>
              <a:off x="0" y="-1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-1" y="6767847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2093262" y="90152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96591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75436" y="1045897"/>
            <a:ext cx="6267924" cy="923330"/>
            <a:chOff x="3287926" y="1240448"/>
            <a:chExt cx="6267924" cy="923330"/>
          </a:xfrm>
        </p:grpSpPr>
        <p:sp>
          <p:nvSpPr>
            <p:cNvPr id="9" name="Rectangle 8"/>
            <p:cNvSpPr/>
            <p:nvPr/>
          </p:nvSpPr>
          <p:spPr>
            <a:xfrm>
              <a:off x="4297679" y="1240448"/>
              <a:ext cx="5258171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IN" sz="5400" i="1" dirty="0" smtClean="0">
                  <a:ln>
                    <a:solidFill>
                      <a:srgbClr val="FFC000"/>
                    </a:solidFill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ইসলামের রুকন কয়টি? </a:t>
              </a:r>
              <a:endParaRPr lang="bn-IN" sz="5400" i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7" name="Right Arrow 16"/>
            <p:cNvSpPr/>
            <p:nvPr/>
          </p:nvSpPr>
          <p:spPr>
            <a:xfrm>
              <a:off x="3287926" y="1495686"/>
              <a:ext cx="978408" cy="484632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75436" y="4369806"/>
            <a:ext cx="8048049" cy="923330"/>
            <a:chOff x="3287926" y="2136137"/>
            <a:chExt cx="8048049" cy="923330"/>
          </a:xfrm>
        </p:grpSpPr>
        <p:sp>
          <p:nvSpPr>
            <p:cNvPr id="10" name="Rectangle 9"/>
            <p:cNvSpPr/>
            <p:nvPr/>
          </p:nvSpPr>
          <p:spPr>
            <a:xfrm>
              <a:off x="4300075" y="2136137"/>
              <a:ext cx="7035900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IN" sz="5400" i="1" dirty="0" smtClean="0">
                  <a:ln>
                    <a:solidFill>
                      <a:srgbClr val="FFC000"/>
                    </a:solidFill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হজ ইসলামের কত নাম্বার রুকন?</a:t>
              </a:r>
              <a:endParaRPr lang="bn-IN" sz="5400" i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8" name="Right Arrow 17"/>
            <p:cNvSpPr/>
            <p:nvPr/>
          </p:nvSpPr>
          <p:spPr>
            <a:xfrm>
              <a:off x="3287926" y="2371342"/>
              <a:ext cx="978408" cy="484632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75436" y="2183043"/>
            <a:ext cx="7657727" cy="923330"/>
            <a:chOff x="3287926" y="3094638"/>
            <a:chExt cx="7657727" cy="923330"/>
          </a:xfrm>
        </p:grpSpPr>
        <p:sp>
          <p:nvSpPr>
            <p:cNvPr id="11" name="Rectangle 10"/>
            <p:cNvSpPr/>
            <p:nvPr/>
          </p:nvSpPr>
          <p:spPr>
            <a:xfrm>
              <a:off x="4297679" y="3094638"/>
              <a:ext cx="6647974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IN" sz="5400" i="1" dirty="0" smtClean="0">
                  <a:ln>
                    <a:solidFill>
                      <a:srgbClr val="FFC000"/>
                    </a:solidFill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কাবা ঘর কোনদিকে অবস্থিত? </a:t>
              </a:r>
              <a:endParaRPr lang="bn-IN" sz="5400" i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9" name="Right Arrow 18"/>
            <p:cNvSpPr/>
            <p:nvPr/>
          </p:nvSpPr>
          <p:spPr>
            <a:xfrm>
              <a:off x="3287926" y="3331433"/>
              <a:ext cx="978408" cy="484632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75436" y="3190533"/>
            <a:ext cx="8064888" cy="923330"/>
            <a:chOff x="3287926" y="3969240"/>
            <a:chExt cx="8064888" cy="923330"/>
          </a:xfrm>
        </p:grpSpPr>
        <p:sp>
          <p:nvSpPr>
            <p:cNvPr id="12" name="Rectangle 11"/>
            <p:cNvSpPr/>
            <p:nvPr/>
          </p:nvSpPr>
          <p:spPr>
            <a:xfrm>
              <a:off x="4297678" y="3969240"/>
              <a:ext cx="7055136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IN" sz="5400" i="1" dirty="0" smtClean="0">
                  <a:ln>
                    <a:solidFill>
                      <a:srgbClr val="FFC000"/>
                    </a:solidFill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মুসলমানরা কাবা ঘরে কেন যায়?</a:t>
              </a:r>
              <a:endParaRPr lang="bn-IN" sz="5400" i="1" dirty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0" name="Right Arrow 19"/>
            <p:cNvSpPr/>
            <p:nvPr/>
          </p:nvSpPr>
          <p:spPr>
            <a:xfrm>
              <a:off x="3287926" y="4282352"/>
              <a:ext cx="978408" cy="484632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603308" y="2231757"/>
            <a:ext cx="4453403" cy="4221309"/>
            <a:chOff x="7603308" y="2231757"/>
            <a:chExt cx="4453403" cy="4221309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33"/>
            <a:stretch/>
          </p:blipFill>
          <p:spPr>
            <a:xfrm>
              <a:off x="7603308" y="2231757"/>
              <a:ext cx="4453403" cy="4221309"/>
            </a:xfrm>
            <a:prstGeom prst="rect">
              <a:avLst/>
            </a:prstGeom>
          </p:spPr>
        </p:pic>
        <p:sp>
          <p:nvSpPr>
            <p:cNvPr id="26" name="Freeform 25"/>
            <p:cNvSpPr/>
            <p:nvPr/>
          </p:nvSpPr>
          <p:spPr>
            <a:xfrm>
              <a:off x="10058400" y="2305878"/>
              <a:ext cx="225287" cy="834887"/>
            </a:xfrm>
            <a:custGeom>
              <a:avLst/>
              <a:gdLst>
                <a:gd name="connsiteX0" fmla="*/ 0 w 225287"/>
                <a:gd name="connsiteY0" fmla="*/ 821635 h 834887"/>
                <a:gd name="connsiteX1" fmla="*/ 145774 w 225287"/>
                <a:gd name="connsiteY1" fmla="*/ 0 h 834887"/>
                <a:gd name="connsiteX2" fmla="*/ 225287 w 225287"/>
                <a:gd name="connsiteY2" fmla="*/ 834887 h 834887"/>
                <a:gd name="connsiteX3" fmla="*/ 0 w 225287"/>
                <a:gd name="connsiteY3" fmla="*/ 821635 h 834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5287" h="834887">
                  <a:moveTo>
                    <a:pt x="0" y="821635"/>
                  </a:moveTo>
                  <a:lnTo>
                    <a:pt x="145774" y="0"/>
                  </a:lnTo>
                  <a:lnTo>
                    <a:pt x="225287" y="834887"/>
                  </a:lnTo>
                  <a:lnTo>
                    <a:pt x="0" y="821635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93601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" y="-1"/>
            <a:ext cx="12192000" cy="6858001"/>
            <a:chOff x="-1" y="-1"/>
            <a:chExt cx="12192000" cy="6858001"/>
          </a:xfrm>
        </p:grpSpPr>
        <p:sp>
          <p:nvSpPr>
            <p:cNvPr id="4" name="Rectangle 3"/>
            <p:cNvSpPr/>
            <p:nvPr/>
          </p:nvSpPr>
          <p:spPr>
            <a:xfrm>
              <a:off x="0" y="-1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-1" y="6767847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2093262" y="90152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96591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/>
          <p:cNvSpPr/>
          <p:nvPr/>
        </p:nvSpPr>
        <p:spPr>
          <a:xfrm>
            <a:off x="913547" y="823106"/>
            <a:ext cx="531748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i="1" dirty="0" err="1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</a:t>
            </a:r>
            <a:r>
              <a:rPr lang="en-US" sz="6600" i="1" dirty="0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i="1" dirty="0" err="1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6600" i="1" dirty="0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i="1" dirty="0" err="1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পড়বো</a:t>
            </a:r>
            <a:r>
              <a:rPr lang="en-US" sz="6600" i="1" dirty="0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6600" i="1" dirty="0">
              <a:ln>
                <a:solidFill>
                  <a:srgbClr val="FFC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11" y="577004"/>
            <a:ext cx="2847975" cy="16002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199393" y="4449961"/>
            <a:ext cx="4187365" cy="120032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>
            <a:spAutoFit/>
          </a:bodyPr>
          <a:lstStyle/>
          <a:p>
            <a:r>
              <a:rPr lang="bn-IN" sz="7200" i="1" dirty="0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দ্বিতীয় অধ্যায় </a:t>
            </a:r>
            <a:endParaRPr lang="bn-IN" sz="7200" i="1" dirty="0">
              <a:ln>
                <a:solidFill>
                  <a:srgbClr val="FFC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121507" y="4265295"/>
            <a:ext cx="1755609" cy="1569660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wrap="none">
            <a:spAutoFit/>
          </a:bodyPr>
          <a:lstStyle/>
          <a:p>
            <a:r>
              <a:rPr lang="bn-IN" sz="9600" i="1" dirty="0" smtClean="0">
                <a:ln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হজ </a:t>
            </a:r>
            <a:endParaRPr lang="bn-IN" sz="9600" i="1" dirty="0">
              <a:ln>
                <a:solidFill>
                  <a:srgbClr val="FFC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5682343" y="4807809"/>
            <a:ext cx="1711234" cy="484632"/>
          </a:xfrm>
          <a:prstGeom prst="right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321" y="1839519"/>
            <a:ext cx="5552868" cy="2418279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8153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0.01505 C 0.00248 0.01112 0.01771 -0.04328 0.02279 -0.03796 C 0.02722 -0.03263 0.02435 0.02153 0.02865 0.022 C 0.03268 0.02223 0.04362 -0.03888 0.04922 -0.03634 C 0.05612 -0.03425 0.06237 0.0345 0.06706 0.03496 C 0.07253 0.03565 0.07396 -0.02152 0.08216 -0.0331 C 0.08763 -0.0456 0.09453 0.03403 0.1 0.03357 C 0.10547 0.03287 0.10951 -0.0368 0.11446 -0.03634 C 0.11888 -0.03634 0.12188 0.03658 0.12604 0.0338 C 0.13138 0.03125 0.13555 -0.06018 0.14362 -0.05231 C 0.15209 -0.0449 0.15469 0.03866 0.16159 0.03704 C 0.16927 0.03542 0.17813 -0.04143 0.1836 -0.04143 C 0.18906 -0.04213 0.18763 0.03357 0.19584 0.03403 C 0.20378 0.03473 0.22709 -0.05069 0.23164 -0.03888 C 0.23972 -0.03078 0.22722 0.04399 0.23164 0.04561 C 0.23568 0.047 0.25143 -0.02361 0.25768 -0.02916 C 0.26315 -0.03495 0.26315 -0.00138 0.26719 0.01088 C 0.27253 0.02269 0.27383 0.05625 0.27643 0.047 C 0.28086 0.0463 0.28503 -0.02638 0.28919 -0.02847 C 0.29466 -0.03078 0.30026 0.04491 0.3069 0.04514 C 0.31289 0.04584 0.32175 -0.028 0.32722 -0.02569 C 0.33151 -0.02338 0.33151 0.03056 0.33711 0.04468 C 0.34271 0.04908 0.35599 0.03542 0.36302 0.03496 C 0.36992 0.0345 0.37917 0.03866 0.37917 0.04213 C 0.37917 0.03982 0.38229 0.03843 0.3862 0.03843 C 0.3888 0.03843 0.39427 0.03982 0.39427 0.04213 C 0.39427 0.04075 0.3961 0.03982 0.3974 0.03982 C 0.3974 0.04005 0.40156 0.04075 0.40156 0.04213 C 0.40156 0.04121 0.40156 0.04075 0.40378 0.04075 C 0.40378 0.04121 0.40573 0.04121 0.40573 0.04213 L 0.40573 0.04121 C 0.40781 0.04121 0.40781 0.04167 0.40781 0.0419 C 0.40925 0.04121 0.40925 0.04167 0.40925 0.04121 C 0.41263 0.04121 0.41263 0.04167 0.41263 0.0419 " pathEditMode="relative" rAng="0" ptsTypes="AAAAAAAAAAAAAAAAAAAAAAAAAAAAAAAAAA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25" y="-171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" y="-1"/>
            <a:ext cx="12192000" cy="6858001"/>
            <a:chOff x="-1" y="-1"/>
            <a:chExt cx="12192000" cy="6858001"/>
          </a:xfrm>
        </p:grpSpPr>
        <p:sp>
          <p:nvSpPr>
            <p:cNvPr id="4" name="Rectangle 3"/>
            <p:cNvSpPr/>
            <p:nvPr/>
          </p:nvSpPr>
          <p:spPr>
            <a:xfrm>
              <a:off x="0" y="-1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-1" y="6767847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2093262" y="90152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96591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3" b="6716"/>
          <a:stretch/>
        </p:blipFill>
        <p:spPr>
          <a:xfrm>
            <a:off x="2625635" y="822960"/>
            <a:ext cx="7341325" cy="406254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Rectangle 8"/>
          <p:cNvSpPr/>
          <p:nvPr/>
        </p:nvSpPr>
        <p:spPr>
          <a:xfrm>
            <a:off x="1758137" y="5164958"/>
            <a:ext cx="972573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i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হজ শব্দের অর্থ - ইচ্ছা করা, সংকল্প করা, কোন সম্মানিত স্থান</a:t>
            </a:r>
          </a:p>
          <a:p>
            <a:pPr algn="ctr"/>
            <a:r>
              <a:rPr lang="bn-IN" sz="4000" i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দর্শনের সংকল্প করা। </a:t>
            </a:r>
            <a:endParaRPr lang="bn-IN" sz="4000" i="1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760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" y="-1"/>
            <a:ext cx="12192000" cy="6858001"/>
            <a:chOff x="-1" y="-1"/>
            <a:chExt cx="12192000" cy="6858001"/>
          </a:xfrm>
        </p:grpSpPr>
        <p:sp>
          <p:nvSpPr>
            <p:cNvPr id="4" name="Rectangle 3"/>
            <p:cNvSpPr/>
            <p:nvPr/>
          </p:nvSpPr>
          <p:spPr>
            <a:xfrm>
              <a:off x="0" y="-1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-1" y="6767847"/>
              <a:ext cx="12191999" cy="9015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2093262" y="90152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96591"/>
              <a:ext cx="98736" cy="6677695"/>
            </a:xfrm>
            <a:prstGeom prst="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235" y="272342"/>
            <a:ext cx="8059782" cy="44010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583912" y="4873931"/>
            <a:ext cx="11024172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i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আল্লাহ তায়ালার নৈকট্য ও সন্তুষ্টি লাভের উদ্দেশ্যে নির্দিষ্ট সময়ে, বিশেষ</a:t>
            </a:r>
          </a:p>
          <a:p>
            <a:pPr algn="ctr"/>
            <a:r>
              <a:rPr lang="bn-IN" sz="4000" i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অবস্থায়, নির্দিষ্ট স্থানে, নির্দিষ্ট নিয়মে, নির্দিষ্ট কতগুলো অনুষ্ঠান </a:t>
            </a:r>
          </a:p>
          <a:p>
            <a:pPr algn="ctr"/>
            <a:r>
              <a:rPr lang="bn-IN" sz="4000" i="1" dirty="0" smtClean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পালন করাকে হজ বলে।</a:t>
            </a:r>
            <a:endParaRPr lang="bn-IN" sz="4000" i="1" dirty="0">
              <a:ln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23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E3B30"/>
      </a:dk2>
      <a:lt2>
        <a:srgbClr val="FFDB82"/>
      </a:lt2>
      <a:accent1>
        <a:srgbClr val="F0A22E"/>
      </a:accent1>
      <a:accent2>
        <a:srgbClr val="E4D9B2"/>
      </a:accent2>
      <a:accent3>
        <a:srgbClr val="AA986C"/>
      </a:accent3>
      <a:accent4>
        <a:srgbClr val="8FB977"/>
      </a:accent4>
      <a:accent5>
        <a:srgbClr val="778F9F"/>
      </a:accent5>
      <a:accent6>
        <a:srgbClr val="8A6087"/>
      </a:accent6>
      <a:hlink>
        <a:srgbClr val="AD1F1F"/>
      </a:hlink>
      <a:folHlink>
        <a:srgbClr val="FFC42F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C473073F-34A4-486A-BBA1-2A70AE921E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349</TotalTime>
  <Words>410</Words>
  <Application>Microsoft Office PowerPoint</Application>
  <PresentationFormat>Widescreen</PresentationFormat>
  <Paragraphs>83</Paragraphs>
  <Slides>20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Corbel</vt:lpstr>
      <vt:lpstr>NikoshBAN</vt:lpstr>
      <vt:lpstr>Times New Roman</vt:lpstr>
      <vt:lpstr>Depth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Walton</dc:creator>
  <cp:lastModifiedBy>Walton</cp:lastModifiedBy>
  <cp:revision>44</cp:revision>
  <dcterms:created xsi:type="dcterms:W3CDTF">2019-07-17T17:35:45Z</dcterms:created>
  <dcterms:modified xsi:type="dcterms:W3CDTF">2019-07-22T11:42:11Z</dcterms:modified>
</cp:coreProperties>
</file>