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7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1DyTTwyPZ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23733" y="1569874"/>
            <a:ext cx="6096000" cy="440120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r>
              <a:rPr lang="bn-IN" sz="4000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ইমরান হোসেন</a:t>
            </a:r>
          </a:p>
          <a:p>
            <a:r>
              <a:rPr lang="bn-IN" sz="4000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000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কাট্টলী নূরুল হক চৌধুরী সরকারি প্রাথমিক বিদ্যালয়</a:t>
            </a:r>
          </a:p>
          <a:p>
            <a:r>
              <a:rPr lang="bn-IN" sz="4000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পাহাড়তলী, চট্টগ্রাম।</a:t>
            </a:r>
          </a:p>
          <a:p>
            <a:r>
              <a:rPr lang="bn-IN" sz="40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০১৮১৯-৮৯৩১৩৫</a:t>
            </a:r>
            <a:endParaRPr lang="bn-IN" sz="40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emran81hossen@gmail.com</a:t>
            </a:r>
            <a:r>
              <a:rPr lang="bn-IN" sz="4000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5477" y="2909276"/>
            <a:ext cx="4507606" cy="34778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r>
              <a:rPr lang="bn-IN" sz="44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</a:p>
          <a:p>
            <a:r>
              <a:rPr lang="bn-IN" sz="44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  <a:endParaRPr lang="bn-IN" sz="4400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4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en-US" sz="44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4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44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4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07" y="137637"/>
            <a:ext cx="1905000" cy="1905000"/>
          </a:xfrm>
          <a:prstGeom prst="ellipse">
            <a:avLst/>
          </a:prstGeom>
          <a:ln w="34925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6297751" y="569889"/>
            <a:ext cx="206069" cy="571822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59298" y="213192"/>
            <a:ext cx="1657826" cy="64633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r>
              <a:rPr lang="en-US" sz="3600" i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endParaRPr lang="bn-IN" sz="36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9280" y="748462"/>
            <a:ext cx="1453393" cy="1970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9428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54" y="233718"/>
            <a:ext cx="8388625" cy="447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980185" y="5028298"/>
            <a:ext cx="6436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 পাঁচটি স্তম্ভের একটি হলো হজ।</a:t>
            </a:r>
            <a:endParaRPr lang="bn-IN" sz="4000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6346" y="4825334"/>
            <a:ext cx="101745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সুস্থ, প্রাপ্ত বয়স্ক, বুদ্ধিমান ও সামর্থ্যবান মুসলিম নর-নারীর</a:t>
            </a:r>
          </a:p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 জীবনে একবার হজ করা ফরজ।</a:t>
            </a:r>
            <a:endParaRPr lang="bn-IN" sz="4000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" y="360446"/>
            <a:ext cx="7862751" cy="440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758137" y="5164958"/>
            <a:ext cx="9041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 হাজির সাথে একজন পুরুষ সফরসঙ্গী থাকতে হবে।</a:t>
            </a:r>
            <a:endParaRPr lang="bn-IN" sz="4000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0410" y="5033881"/>
            <a:ext cx="8678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 হাজির সফরসঙ্গী হতে পারবে পিতা, ছেলে, ভাই,</a:t>
            </a:r>
          </a:p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চাচা, মামা ইত্যাদি।</a:t>
            </a:r>
            <a:endParaRPr lang="bn-IN" sz="4000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292689"/>
            <a:ext cx="8327572" cy="4684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149450" y="5437969"/>
            <a:ext cx="100287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 বিশ্ব মুসলিমের মহাসম্মেলন। এই সম্মেলনে সকল মুসলিম</a:t>
            </a:r>
          </a:p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একাকার হয়ে ভ্রাতৃত্ব ও সাম্যের এক অপূর্ব পুলক শিহরণ জাগায়।</a:t>
            </a:r>
            <a:endParaRPr lang="bn-IN" sz="4000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244029" y="1905552"/>
            <a:ext cx="3143809" cy="70788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>
            <a:spAutoFit/>
          </a:bodyPr>
          <a:lstStyle/>
          <a:p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হজের ফরজ ৩টি...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414" y="487264"/>
            <a:ext cx="2012089" cy="7078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ইহরাম বাঁধা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45642" y="4839745"/>
            <a:ext cx="3090911" cy="7078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তাওয়াফে জিয়ারত</a:t>
            </a:r>
            <a:endParaRPr lang="bn-IN" sz="4000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3487" y="6066400"/>
            <a:ext cx="3058851" cy="707886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>
            <a:spAutoFit/>
          </a:bodyPr>
          <a:lstStyle/>
          <a:p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আরাফাতে অবস্থান</a:t>
            </a:r>
            <a:endParaRPr lang="bn-IN" sz="4000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7"/>
          <a:stretch/>
        </p:blipFill>
        <p:spPr>
          <a:xfrm>
            <a:off x="236884" y="1514100"/>
            <a:ext cx="2906049" cy="3325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42" y="3261203"/>
            <a:ext cx="4698811" cy="2855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34" y="487264"/>
            <a:ext cx="3475174" cy="4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7"/>
          <a:stretch/>
        </p:blipFill>
        <p:spPr>
          <a:xfrm>
            <a:off x="236884" y="1514100"/>
            <a:ext cx="3303614" cy="3325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1" y="1514100"/>
            <a:ext cx="4493862" cy="2855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83" y="1121302"/>
            <a:ext cx="3707534" cy="41112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06406" y="5623499"/>
            <a:ext cx="6922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 একটি ফরজ বাদ গেলে হজ হয় না। </a:t>
            </a:r>
            <a:endParaRPr lang="bn-IN" sz="4000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14736" y="3075056"/>
            <a:ext cx="5663791" cy="707886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 পাঠ্যবইয়ের ৬০ পৃষ্ঠা খোল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>
          <a:xfrm>
            <a:off x="502961" y="502575"/>
            <a:ext cx="2865893" cy="3976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3368854" y="737272"/>
            <a:ext cx="3698112" cy="707886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962" y="319261"/>
            <a:ext cx="3637793" cy="4932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5" y="347727"/>
            <a:ext cx="2784707" cy="45326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2566794" y="1906164"/>
            <a:ext cx="3698112" cy="707886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নীরব পাঠ 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 rot="20397605">
            <a:off x="315452" y="5288170"/>
            <a:ext cx="2744624" cy="707886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43566" y="4323918"/>
            <a:ext cx="8113119" cy="70788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হজে করণীয় কাজগুলোর একটি তালিকা তৈরি কর। 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18" y="413116"/>
            <a:ext cx="6849544" cy="3653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9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 rot="20397605">
            <a:off x="315452" y="5288170"/>
            <a:ext cx="2744624" cy="707886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একাকী কর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7284" y="269621"/>
            <a:ext cx="5476179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দিয়ে শূণ্যস্থান পুরণ কর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1002" y="1408929"/>
            <a:ext cx="6957354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হজ একটি গুরুত্বপূর্ণ _________ ইবাদত। 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117" y="2432868"/>
            <a:ext cx="6689652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হজের প্রথম ফরজ হল ________ বাঁধা।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22618" y="3456807"/>
            <a:ext cx="6492483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হজ শব্দের অর্থ হল ________  করা।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46039" y="4404441"/>
            <a:ext cx="7502375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৮ – ১২ জিলহজ পর্যন্ত ______ নির্দিষ্ট সময়।</a:t>
            </a:r>
            <a:endParaRPr lang="bn-IN" sz="4000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68533" y="5379678"/>
            <a:ext cx="6851556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পৃথিবীর প্রাচীনতম ইবাদতখানা ______।</a:t>
            </a:r>
            <a:endParaRPr lang="bn-IN" sz="4000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395" y="1405019"/>
            <a:ext cx="147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dirty="0" smtClean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dirty="0">
              <a:ln w="0">
                <a:noFill/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8857" y="2432868"/>
            <a:ext cx="147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dirty="0" smtClean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endParaRPr lang="en-US" dirty="0">
              <a:ln w="0">
                <a:noFill/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4272" y="3452897"/>
            <a:ext cx="147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dirty="0">
              <a:ln w="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5769" y="4390640"/>
            <a:ext cx="147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49258" y="5363395"/>
            <a:ext cx="147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dirty="0" smtClean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endParaRPr lang="en-US" dirty="0">
              <a:ln w="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523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 rot="20397605">
            <a:off x="315452" y="5288170"/>
            <a:ext cx="2744624" cy="707886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065" y="545914"/>
            <a:ext cx="4745210" cy="7078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</a:t>
            </a:r>
            <a:r>
              <a:rPr lang="en-US" sz="4000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670" y="3078276"/>
            <a:ext cx="5290231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ইহরাম বাঁধার ২টি নিয়ম লেখ।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7670" y="4131457"/>
            <a:ext cx="8534709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হজের দ্বিতীয় ফরজ কত তারিখ পালন করতে হয়? 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37670" y="1914628"/>
            <a:ext cx="4410182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কাদের উপর হজ ফরজ?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 rot="20397605">
            <a:off x="315452" y="5288170"/>
            <a:ext cx="2744624" cy="707886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3507" y="458487"/>
            <a:ext cx="4624984" cy="7078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লিখে আনবে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3871" y="2110804"/>
            <a:ext cx="7649851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১/ ইসলামে হজের গুরুত্ব সম্পর্কে ৫টি বাক্য লেখ।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63904" y="3262089"/>
            <a:ext cx="9167895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২/ হজকে বিশ্ব মুসলিমের মহা সম্মেলন বলা হয়েছে কেন? </a:t>
            </a:r>
            <a:endParaRPr lang="bn-IN" sz="40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6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90622" y="399990"/>
            <a:ext cx="5381601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IN" sz="40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...</a:t>
            </a:r>
            <a:endParaRPr lang="bn-IN" sz="40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13820" y="3014531"/>
            <a:ext cx="9982220" cy="92333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>
            <a:spAutoFit/>
          </a:bodyPr>
          <a:lstStyle/>
          <a:p>
            <a:r>
              <a:rPr lang="bn-IN" sz="54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 শব্দের অর্থ, গুরুত্ব ও তাৎপর্য বলতে পারবে।</a:t>
            </a:r>
            <a:endParaRPr lang="bn-IN" sz="54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60" y="4208157"/>
            <a:ext cx="3878794" cy="2179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490622" y="1234936"/>
            <a:ext cx="10805375" cy="1096298"/>
            <a:chOff x="811369" y="1530992"/>
            <a:chExt cx="10805375" cy="109629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811369" y="1530992"/>
              <a:ext cx="587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6697014" y="1545465"/>
              <a:ext cx="4919730" cy="1081825"/>
            </a:xfrm>
            <a:custGeom>
              <a:avLst/>
              <a:gdLst>
                <a:gd name="connsiteX0" fmla="*/ 0 w 4919730"/>
                <a:gd name="connsiteY0" fmla="*/ 0 h 1081825"/>
                <a:gd name="connsiteX1" fmla="*/ 1043189 w 4919730"/>
                <a:gd name="connsiteY1" fmla="*/ 1081825 h 1081825"/>
                <a:gd name="connsiteX2" fmla="*/ 4919730 w 4919730"/>
                <a:gd name="connsiteY2" fmla="*/ 1068946 h 1081825"/>
                <a:gd name="connsiteX3" fmla="*/ 4919730 w 4919730"/>
                <a:gd name="connsiteY3" fmla="*/ 940158 h 1081825"/>
                <a:gd name="connsiteX4" fmla="*/ 1056068 w 4919730"/>
                <a:gd name="connsiteY4" fmla="*/ 940158 h 1081825"/>
                <a:gd name="connsiteX5" fmla="*/ 0 w 4919730"/>
                <a:gd name="connsiteY5" fmla="*/ 0 h 108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730" h="1081825">
                  <a:moveTo>
                    <a:pt x="0" y="0"/>
                  </a:moveTo>
                  <a:lnTo>
                    <a:pt x="1043189" y="1081825"/>
                  </a:lnTo>
                  <a:lnTo>
                    <a:pt x="4919730" y="1068946"/>
                  </a:lnTo>
                  <a:lnTo>
                    <a:pt x="4919730" y="940158"/>
                  </a:lnTo>
                  <a:lnTo>
                    <a:pt x="1056068" y="9401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907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3"/>
          <a:stretch/>
        </p:blipFill>
        <p:spPr>
          <a:xfrm>
            <a:off x="440564" y="470263"/>
            <a:ext cx="11292600" cy="58129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663183" y="2120782"/>
            <a:ext cx="243688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9900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9900" i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6899" y="2159245"/>
            <a:ext cx="3656770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i="1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 </a:t>
            </a:r>
            <a:endParaRPr lang="bn-IN" sz="19900" i="1" dirty="0">
              <a:ln>
                <a:solidFill>
                  <a:srgbClr val="FFC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2199" y="2187110"/>
            <a:ext cx="3227165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i="1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9900" i="1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9900" i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39255" y="2187111"/>
            <a:ext cx="2489784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i="1" dirty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9900" i="1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9900" i="1" dirty="0">
              <a:ln>
                <a:solidFill>
                  <a:srgbClr val="FFC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09366" y="6464844"/>
            <a:ext cx="826861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আইডিঃ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emran81hossen</a:t>
            </a:r>
            <a:r>
              <a:rPr lang="bn-IN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আইডিঃ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</a:t>
            </a:r>
            <a:r>
              <a:rPr lang="bn-IN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আইডিঃ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emran81hossen</a:t>
            </a:r>
            <a:endParaRPr lang="bn-IN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endParaRPr lang="bn-IN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endParaRPr lang="bn-IN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2" presetClass="exit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8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913547" y="823106"/>
            <a:ext cx="3983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সকলকে </a:t>
            </a:r>
            <a:endParaRPr lang="bn-IN" sz="40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3182" y="2120781"/>
            <a:ext cx="3615092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99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99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3966" y="2189850"/>
            <a:ext cx="2776722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bn-IN" sz="199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9032" y="2181993"/>
            <a:ext cx="2879314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99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99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9254" y="2187110"/>
            <a:ext cx="269496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99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99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11369" y="1530992"/>
            <a:ext cx="10805375" cy="1096298"/>
            <a:chOff x="811369" y="1530992"/>
            <a:chExt cx="10805375" cy="109629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11369" y="1530992"/>
              <a:ext cx="587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6697014" y="1545465"/>
              <a:ext cx="4919730" cy="1081825"/>
            </a:xfrm>
            <a:custGeom>
              <a:avLst/>
              <a:gdLst>
                <a:gd name="connsiteX0" fmla="*/ 0 w 4919730"/>
                <a:gd name="connsiteY0" fmla="*/ 0 h 1081825"/>
                <a:gd name="connsiteX1" fmla="*/ 1043189 w 4919730"/>
                <a:gd name="connsiteY1" fmla="*/ 1081825 h 1081825"/>
                <a:gd name="connsiteX2" fmla="*/ 4919730 w 4919730"/>
                <a:gd name="connsiteY2" fmla="*/ 1068946 h 1081825"/>
                <a:gd name="connsiteX3" fmla="*/ 4919730 w 4919730"/>
                <a:gd name="connsiteY3" fmla="*/ 940158 h 1081825"/>
                <a:gd name="connsiteX4" fmla="*/ 1056068 w 4919730"/>
                <a:gd name="connsiteY4" fmla="*/ 940158 h 1081825"/>
                <a:gd name="connsiteX5" fmla="*/ 0 w 4919730"/>
                <a:gd name="connsiteY5" fmla="*/ 0 h 108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730" h="1081825">
                  <a:moveTo>
                    <a:pt x="0" y="0"/>
                  </a:moveTo>
                  <a:lnTo>
                    <a:pt x="1043189" y="1081825"/>
                  </a:lnTo>
                  <a:lnTo>
                    <a:pt x="4919730" y="1068946"/>
                  </a:lnTo>
                  <a:lnTo>
                    <a:pt x="4919730" y="940158"/>
                  </a:lnTo>
                  <a:lnTo>
                    <a:pt x="1056068" y="9401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6" y="90152"/>
            <a:ext cx="11994525" cy="6671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8295" y="1505405"/>
            <a:ext cx="5824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লাব্বা</a:t>
            </a:r>
            <a:r>
              <a:rPr lang="bn-IN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আল্লাহুম্মা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লাব্বা</a:t>
            </a:r>
            <a:r>
              <a:rPr lang="bn-IN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IN" sz="4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8295" y="2396941"/>
            <a:ext cx="5824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লাব্ব</a:t>
            </a:r>
            <a:r>
              <a:rPr lang="bn-IN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ায়ে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আল্লাহুম্মা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লাব্বা</a:t>
            </a:r>
            <a:r>
              <a:rPr lang="bn-IN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IN" sz="4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3376" y="3517936"/>
            <a:ext cx="7162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লাব্বায়েক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শারিকা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লাকা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লাব্বায়েক</a:t>
            </a:r>
            <a:endParaRPr lang="bn-IN" sz="4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7049" y="3524375"/>
            <a:ext cx="51796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ইন্নাল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হামদা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 নি’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168" y="4647169"/>
            <a:ext cx="3653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লাকা</a:t>
            </a:r>
            <a:r>
              <a:rPr lang="bn-IN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ওয়াল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0084" y="4651809"/>
            <a:ext cx="2751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শারিকা</a:t>
            </a:r>
            <a:r>
              <a:rPr lang="bn-IN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লা</a:t>
            </a:r>
            <a:endParaRPr lang="bn-IN" sz="4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90622" y="399990"/>
            <a:ext cx="4390946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IN" sz="40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দেখি...</a:t>
            </a:r>
            <a:endParaRPr lang="bn-IN" sz="40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E1DyTTwyPZ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56263" y="1303020"/>
            <a:ext cx="7485017" cy="4210322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10" name="Rectangle 9"/>
          <p:cNvSpPr/>
          <p:nvPr/>
        </p:nvSpPr>
        <p:spPr>
          <a:xfrm>
            <a:off x="4567793" y="5750123"/>
            <a:ext cx="3861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তে কী দেখলে? </a:t>
            </a:r>
            <a:endParaRPr lang="bn-IN" sz="40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6263" y="5718424"/>
            <a:ext cx="7611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 কি বলতে পারবে আজ আমরা  কী</a:t>
            </a:r>
            <a:r>
              <a:rPr lang="en-US" sz="40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40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5436" y="1045897"/>
            <a:ext cx="6267924" cy="923330"/>
            <a:chOff x="3287926" y="1240448"/>
            <a:chExt cx="6267924" cy="923330"/>
          </a:xfrm>
        </p:grpSpPr>
        <p:sp>
          <p:nvSpPr>
            <p:cNvPr id="9" name="Rectangle 8"/>
            <p:cNvSpPr/>
            <p:nvPr/>
          </p:nvSpPr>
          <p:spPr>
            <a:xfrm>
              <a:off x="4297679" y="1240448"/>
              <a:ext cx="525817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i="1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 রুকন কয়টি? </a:t>
              </a:r>
              <a:endParaRPr lang="bn-IN" sz="5400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287926" y="1495686"/>
              <a:ext cx="978408" cy="4846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5436" y="4369806"/>
            <a:ext cx="8048049" cy="923330"/>
            <a:chOff x="3287926" y="2136137"/>
            <a:chExt cx="8048049" cy="923330"/>
          </a:xfrm>
        </p:grpSpPr>
        <p:sp>
          <p:nvSpPr>
            <p:cNvPr id="10" name="Rectangle 9"/>
            <p:cNvSpPr/>
            <p:nvPr/>
          </p:nvSpPr>
          <p:spPr>
            <a:xfrm>
              <a:off x="4300075" y="2136137"/>
              <a:ext cx="703590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i="1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হজ ইসলামের কত নাম্বার রুকন?</a:t>
              </a:r>
              <a:endParaRPr lang="bn-IN" sz="5400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287926" y="2371342"/>
              <a:ext cx="978408" cy="4846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5436" y="2183043"/>
            <a:ext cx="7657727" cy="923330"/>
            <a:chOff x="3287926" y="3094638"/>
            <a:chExt cx="7657727" cy="923330"/>
          </a:xfrm>
        </p:grpSpPr>
        <p:sp>
          <p:nvSpPr>
            <p:cNvPr id="11" name="Rectangle 10"/>
            <p:cNvSpPr/>
            <p:nvPr/>
          </p:nvSpPr>
          <p:spPr>
            <a:xfrm>
              <a:off x="4297679" y="3094638"/>
              <a:ext cx="664797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i="1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কাবা ঘর কোনদিকে অবস্থিত? </a:t>
              </a:r>
              <a:endParaRPr lang="bn-IN" sz="5400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287926" y="3331433"/>
              <a:ext cx="978408" cy="4846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5436" y="3190533"/>
            <a:ext cx="8064888" cy="923330"/>
            <a:chOff x="3287926" y="3969240"/>
            <a:chExt cx="8064888" cy="923330"/>
          </a:xfrm>
        </p:grpSpPr>
        <p:sp>
          <p:nvSpPr>
            <p:cNvPr id="12" name="Rectangle 11"/>
            <p:cNvSpPr/>
            <p:nvPr/>
          </p:nvSpPr>
          <p:spPr>
            <a:xfrm>
              <a:off x="4297678" y="3969240"/>
              <a:ext cx="70551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i="1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মুসলমানরা কাবা ঘরে কেন যায়?</a:t>
              </a:r>
              <a:endParaRPr lang="bn-IN" sz="5400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287926" y="4282352"/>
              <a:ext cx="978408" cy="4846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03308" y="2231757"/>
            <a:ext cx="4453403" cy="4221309"/>
            <a:chOff x="7603308" y="2231757"/>
            <a:chExt cx="4453403" cy="422130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3"/>
            <a:stretch/>
          </p:blipFill>
          <p:spPr>
            <a:xfrm>
              <a:off x="7603308" y="2231757"/>
              <a:ext cx="4453403" cy="4221309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10058400" y="2305878"/>
              <a:ext cx="225287" cy="834887"/>
            </a:xfrm>
            <a:custGeom>
              <a:avLst/>
              <a:gdLst>
                <a:gd name="connsiteX0" fmla="*/ 0 w 225287"/>
                <a:gd name="connsiteY0" fmla="*/ 821635 h 834887"/>
                <a:gd name="connsiteX1" fmla="*/ 145774 w 225287"/>
                <a:gd name="connsiteY1" fmla="*/ 0 h 834887"/>
                <a:gd name="connsiteX2" fmla="*/ 225287 w 225287"/>
                <a:gd name="connsiteY2" fmla="*/ 834887 h 834887"/>
                <a:gd name="connsiteX3" fmla="*/ 0 w 225287"/>
                <a:gd name="connsiteY3" fmla="*/ 821635 h 8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287" h="834887">
                  <a:moveTo>
                    <a:pt x="0" y="821635"/>
                  </a:moveTo>
                  <a:lnTo>
                    <a:pt x="145774" y="0"/>
                  </a:lnTo>
                  <a:lnTo>
                    <a:pt x="225287" y="834887"/>
                  </a:lnTo>
                  <a:lnTo>
                    <a:pt x="0" y="82163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36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913547" y="823106"/>
            <a:ext cx="5317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i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66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1" y="577004"/>
            <a:ext cx="2847975" cy="16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99393" y="4449961"/>
            <a:ext cx="4187365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72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অধ্যায় </a:t>
            </a:r>
            <a:endParaRPr lang="bn-IN" sz="72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21507" y="4265295"/>
            <a:ext cx="1755609" cy="156966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>
            <a:spAutoFit/>
          </a:bodyPr>
          <a:lstStyle/>
          <a:p>
            <a:r>
              <a:rPr lang="bn-IN" sz="96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 </a:t>
            </a:r>
            <a:endParaRPr lang="bn-IN" sz="96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682343" y="4807809"/>
            <a:ext cx="1711234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21" y="1839519"/>
            <a:ext cx="5552868" cy="241827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15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05 C 0.00248 0.01112 0.01771 -0.04328 0.02279 -0.03796 C 0.02722 -0.03263 0.02435 0.02153 0.02865 0.022 C 0.03268 0.02223 0.04362 -0.03888 0.04922 -0.03634 C 0.05612 -0.03425 0.06237 0.0345 0.06706 0.03496 C 0.07253 0.03565 0.07396 -0.02152 0.08216 -0.0331 C 0.08763 -0.0456 0.09453 0.03403 0.1 0.03357 C 0.10547 0.03287 0.10951 -0.0368 0.11446 -0.03634 C 0.11888 -0.03634 0.12188 0.03658 0.12604 0.0338 C 0.13138 0.03125 0.13555 -0.06018 0.14362 -0.05231 C 0.15209 -0.0449 0.15469 0.03866 0.16159 0.03704 C 0.16927 0.03542 0.17813 -0.04143 0.1836 -0.04143 C 0.18906 -0.04213 0.18763 0.03357 0.19584 0.03403 C 0.20378 0.03473 0.22709 -0.05069 0.23164 -0.03888 C 0.23972 -0.03078 0.22722 0.04399 0.23164 0.04561 C 0.23568 0.047 0.25143 -0.02361 0.25768 -0.02916 C 0.26315 -0.03495 0.26315 -0.00138 0.26719 0.01088 C 0.27253 0.02269 0.27383 0.05625 0.27643 0.047 C 0.28086 0.0463 0.28503 -0.02638 0.28919 -0.02847 C 0.29466 -0.03078 0.30026 0.04491 0.3069 0.04514 C 0.31289 0.04584 0.32175 -0.028 0.32722 -0.02569 C 0.33151 -0.02338 0.33151 0.03056 0.33711 0.04468 C 0.34271 0.04908 0.35599 0.03542 0.36302 0.03496 C 0.36992 0.0345 0.37917 0.03866 0.37917 0.04213 C 0.37917 0.03982 0.38229 0.03843 0.3862 0.03843 C 0.3888 0.03843 0.39427 0.03982 0.39427 0.04213 C 0.39427 0.04075 0.3961 0.03982 0.3974 0.03982 C 0.3974 0.04005 0.40156 0.04075 0.40156 0.04213 C 0.40156 0.04121 0.40156 0.04075 0.40378 0.04075 C 0.40378 0.04121 0.40573 0.04121 0.40573 0.04213 L 0.40573 0.04121 C 0.40781 0.04121 0.40781 0.04167 0.40781 0.0419 C 0.40925 0.04121 0.40925 0.04167 0.40925 0.04121 C 0.41263 0.04121 0.41263 0.04167 0.41263 0.0419 " pathEditMode="relative" rAng="0" ptsTypes="AAAAAAAAAAAAAAAAAAAAAAAAAAAAAAAA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" b="6716"/>
          <a:stretch/>
        </p:blipFill>
        <p:spPr>
          <a:xfrm>
            <a:off x="2625635" y="822960"/>
            <a:ext cx="7341325" cy="4062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758137" y="5164958"/>
            <a:ext cx="97257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 শব্দের অর্থ - ইচ্ছা করা, সংকল্প করা, কোন সম্মানিত স্থান</a:t>
            </a:r>
          </a:p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দর্শনের সংকল্প করা। </a:t>
            </a:r>
            <a:endParaRPr lang="bn-IN" sz="4000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6767847"/>
              <a:ext cx="12191999" cy="901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93262" y="90152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96591"/>
              <a:ext cx="98736" cy="66776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5" y="272342"/>
            <a:ext cx="8059782" cy="4401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83912" y="4873931"/>
            <a:ext cx="1102417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তায়ালার নৈকট্য ও সন্তুষ্টি লাভের উদ্দেশ্যে নির্দিষ্ট সময়ে, বিশেষ</a:t>
            </a:r>
          </a:p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অবস্থায়, নির্দিষ্ট স্থানে, নির্দিষ্ট নিয়মে, নির্দিষ্ট কতগুলো অনুষ্ঠান </a:t>
            </a:r>
          </a:p>
          <a:p>
            <a:pPr algn="ctr"/>
            <a:r>
              <a:rPr lang="bn-IN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 করাকে হজ বলে।</a:t>
            </a:r>
            <a:endParaRPr lang="bn-IN" sz="4000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349</TotalTime>
  <Words>410</Words>
  <Application>Microsoft Office PowerPoint</Application>
  <PresentationFormat>Widescreen</PresentationFormat>
  <Paragraphs>83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Corbel</vt:lpstr>
      <vt:lpstr>NikoshBAN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44</cp:revision>
  <dcterms:created xsi:type="dcterms:W3CDTF">2019-07-17T17:35:45Z</dcterms:created>
  <dcterms:modified xsi:type="dcterms:W3CDTF">2019-07-22T11:42:11Z</dcterms:modified>
</cp:coreProperties>
</file>